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6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4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857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40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24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3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95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3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2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3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5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4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1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t.de/wirtschaft/article119813280/Deutschland-ist-einer-der-groessten-Verlierer-der-Krise.html" TargetMode="External"/><Relationship Id="rId2" Type="http://schemas.openxmlformats.org/officeDocument/2006/relationships/hyperlink" Target="https://www.finance.cz/zpravy/finance/262073-zadluzenost-zemi-ve-sve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katelevize.cz/ct24/ekonomika/1448256-americka-vlada-zachranuje-klicove-hypotecni-ustavy-freddie-mac-a-fannie-mae" TargetMode="External"/><Relationship Id="rId4" Type="http://schemas.openxmlformats.org/officeDocument/2006/relationships/hyperlink" Target="http://www.planet-wissen.de/gesellschaft/wirtschaft/boerse/pwiefinanzkrise100.html#Waehrungskri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E65C0-460D-47B4-A880-5E817DB05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62100"/>
            <a:ext cx="8675158" cy="2488736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Celosvětová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hospodářská krize 2008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D93DC1-7AFB-49F3-93E2-98FD95D79D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Pavlína Raková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a ekonomika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30.11.2017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9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15475-FD0B-4782-B3AA-65038EF0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Stiglitz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Joseph: Euro – společná měna jako hrozba pro budoucnost Evropy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50508E-21E6-48AA-B533-BA7FFE6B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1161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„Vypadá to jako by představitelé Německa tvrdili, že se podle něho mají všichni řídit: když hrajete podle pravidel, máte nízké schodky a dluhy, budete prosperovat“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Poukazuje na to, že Německo bývá často pokládáno za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vzorový stát,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který se vypořádal s krizí, nicméně při pohledu na tvrdá data – se o tom dá minimálně polemizovat: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Německo si vedlo dobře ve srovnání se státy z eurozóny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 – 2015 rostlo Německo ročně jen o 0,8 % HDP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Srovnatelné se „stagnujícím“ Japonskem 2001-2010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Evropské státy mimo eurozónu (mimo střední a východní Evropu) narostly mezi lety 2007-2015 o 8,1%, Německo jen o zhruba 6%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Polsko dokonce o 28% a Rumunsko o 12%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 USA, kde krize začala, byl růst rychlejší</a:t>
            </a:r>
          </a:p>
        </p:txBody>
      </p:sp>
    </p:spTree>
    <p:extLst>
      <p:ext uri="{BB962C8B-B14F-4D97-AF65-F5344CB8AC3E}">
        <p14:creationId xmlns:p14="http://schemas.microsoft.com/office/powerpoint/2010/main" val="120217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0CC5B-78BA-435D-B590-83F7D439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84" y="104775"/>
            <a:ext cx="8596668" cy="13208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Seznam literatury: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D3E6ED-C0AE-4E74-914A-1E0BFCDBD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895350"/>
            <a:ext cx="9296400" cy="569595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FOSTER, John </a:t>
            </a:r>
            <a:r>
              <a:rPr lang="cs-CZ" dirty="0" err="1"/>
              <a:t>Bellamy</a:t>
            </a:r>
            <a:r>
              <a:rPr lang="cs-CZ" dirty="0"/>
              <a:t> a Fred MAGDOFF. </a:t>
            </a:r>
            <a:r>
              <a:rPr lang="cs-CZ" i="1" dirty="0"/>
              <a:t>Velká finanční krize: příčiny a následky</a:t>
            </a:r>
            <a:r>
              <a:rPr lang="cs-CZ" dirty="0"/>
              <a:t>. Všeň: </a:t>
            </a:r>
            <a:r>
              <a:rPr lang="cs-CZ" dirty="0" err="1"/>
              <a:t>Grimmus</a:t>
            </a:r>
            <a:r>
              <a:rPr lang="cs-CZ" dirty="0"/>
              <a:t>, 2009. </a:t>
            </a:r>
          </a:p>
          <a:p>
            <a:r>
              <a:rPr lang="cs-CZ" dirty="0"/>
              <a:t>JANÁČKOVÁ, Stanislava. </a:t>
            </a:r>
            <a:r>
              <a:rPr lang="cs-CZ" i="1" dirty="0"/>
              <a:t>Krize eurozóny a dluhová krize vyspělého světa</a:t>
            </a:r>
            <a:r>
              <a:rPr lang="cs-CZ" dirty="0"/>
              <a:t>. Praha: CEP - Centrum pro ekonomiku a politiku, 2010. </a:t>
            </a:r>
          </a:p>
          <a:p>
            <a:r>
              <a:rPr lang="cs-CZ" dirty="0"/>
              <a:t>STIGLITZ, Joseph E. </a:t>
            </a:r>
            <a:r>
              <a:rPr lang="cs-CZ" i="1" dirty="0"/>
              <a:t>Euro: společná měna jako hrozba pro budoucnost Evropy</a:t>
            </a:r>
            <a:r>
              <a:rPr lang="cs-CZ" dirty="0"/>
              <a:t>. Praha: Universum, 2017. </a:t>
            </a:r>
            <a:endParaRPr lang="cs-CZ" dirty="0">
              <a:hlinkClick r:id="rId2"/>
            </a:endParaRPr>
          </a:p>
          <a:p>
            <a:r>
              <a:rPr lang="cs-CZ" dirty="0"/>
              <a:t>Gola Petr. </a:t>
            </a:r>
            <a:r>
              <a:rPr lang="cs-CZ" i="1" dirty="0"/>
              <a:t>Zadluženost zemí ve světě</a:t>
            </a:r>
            <a:r>
              <a:rPr lang="cs-CZ" dirty="0"/>
              <a:t> [online]. 03.05. 2010 [cit. 2017-11-26]  </a:t>
            </a:r>
          </a:p>
          <a:p>
            <a:pPr marL="0" indent="0">
              <a:buNone/>
            </a:pPr>
            <a:r>
              <a:rPr lang="cs-CZ" dirty="0"/>
              <a:t>     dostupný z: </a:t>
            </a:r>
            <a:r>
              <a:rPr lang="de-DE" dirty="0">
                <a:hlinkClick r:id="rId2"/>
              </a:rPr>
              <a:t>https://www.finance.cz/zpravy/finance/262073-zadluzenost-zemi-ve-svete/</a:t>
            </a:r>
            <a:r>
              <a:rPr lang="cs-CZ" dirty="0"/>
              <a:t> </a:t>
            </a:r>
          </a:p>
          <a:p>
            <a:r>
              <a:rPr lang="cs-CZ" dirty="0" err="1"/>
              <a:t>Greive</a:t>
            </a:r>
            <a:r>
              <a:rPr lang="cs-CZ" dirty="0"/>
              <a:t> Martin. </a:t>
            </a:r>
            <a:r>
              <a:rPr lang="de-DE" dirty="0"/>
              <a:t>Deutschland ist einer der größten Verlierer der Krise</a:t>
            </a:r>
            <a:r>
              <a:rPr lang="cs-CZ" dirty="0"/>
              <a:t> [online]. 08.09.2013 [cit. 2017-11-26] dostupný z: </a:t>
            </a:r>
            <a:r>
              <a:rPr lang="cs-CZ" dirty="0">
                <a:hlinkClick r:id="rId3"/>
              </a:rPr>
              <a:t>https://www.welt.de/wirtschaft/article119813280/Deutschland-ist-einer-der-groessten-Verlierer-der-Krise.html</a:t>
            </a:r>
            <a:endParaRPr lang="cs-CZ" dirty="0"/>
          </a:p>
          <a:p>
            <a:r>
              <a:rPr lang="cs-CZ" dirty="0"/>
              <a:t>Kaufmann Sabine a Bude Matthias. </a:t>
            </a:r>
            <a:r>
              <a:rPr lang="cs-CZ" dirty="0" err="1"/>
              <a:t>Finanzkrise</a:t>
            </a:r>
            <a:r>
              <a:rPr lang="cs-CZ" dirty="0"/>
              <a:t> 2008 [online]. 07.11.2017 [cit. 2017-11-26] dostupný z: </a:t>
            </a:r>
            <a:r>
              <a:rPr lang="cs-CZ" dirty="0">
                <a:hlinkClick r:id="rId4"/>
              </a:rPr>
              <a:t>http://www.planet-wissen.de/gesellschaft/wirtschaft/boerse/pwiefinanzkrise100.html#Waehrungskrise</a:t>
            </a:r>
            <a:endParaRPr lang="cs-CZ" dirty="0"/>
          </a:p>
          <a:p>
            <a:r>
              <a:rPr lang="cs-CZ" dirty="0"/>
              <a:t>ČT24. Americká vláda zachraňuje klíčové hypoteční ústavy </a:t>
            </a:r>
            <a:r>
              <a:rPr lang="cs-CZ" dirty="0" err="1"/>
              <a:t>Freddie</a:t>
            </a:r>
            <a:r>
              <a:rPr lang="cs-CZ" dirty="0"/>
              <a:t> Mac a </a:t>
            </a:r>
            <a:r>
              <a:rPr lang="cs-CZ" dirty="0" err="1"/>
              <a:t>Fannie</a:t>
            </a:r>
            <a:r>
              <a:rPr lang="cs-CZ" dirty="0"/>
              <a:t> </a:t>
            </a:r>
            <a:r>
              <a:rPr lang="cs-CZ" dirty="0" err="1"/>
              <a:t>Mae</a:t>
            </a:r>
            <a:r>
              <a:rPr lang="cs-CZ" dirty="0"/>
              <a:t> [online]. 14.07.2008 [cit. 2017-11-26] dostupný z: </a:t>
            </a:r>
            <a:r>
              <a:rPr lang="cs-CZ" dirty="0">
                <a:hlinkClick r:id="rId5"/>
              </a:rPr>
              <a:t>http://www.ceskatelevize.cz/ct24/ekonomika/1448256-americka-vlada-zachranuje-klicove-hypotecni-ustavy-freddie-mac-a-fannie-mae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305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54A9F-3746-4999-9306-A86BC9A50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Příčiny: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108408-F1CD-42CE-B662-01E6EB9A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1638300"/>
            <a:ext cx="8905875" cy="493394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USA: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2001 recese       reakce bank       snížení úrokových sazeb na 1%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boom s hypotékami (hypotéky dostávali i méně bonitní klienti)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je to možné?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státem zřízené h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ypoteční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Fannie Mae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Freddie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(již od 20.st)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financují zhruba polovinu všech půjček na bydlení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z hypoték se stává výnosný byznys        tlak na co největší poskytování hypoték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ratingové agentury         vysoké ratingové hodnocení rizikových půjček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93EF3F13-093D-4993-A828-538AFAB1EA6A}"/>
              </a:ext>
            </a:extLst>
          </p:cNvPr>
          <p:cNvSpPr/>
          <p:nvPr/>
        </p:nvSpPr>
        <p:spPr>
          <a:xfrm>
            <a:off x="3752850" y="2189162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F06409F2-BC3C-4F8C-9010-3CDA94F7A43C}"/>
              </a:ext>
            </a:extLst>
          </p:cNvPr>
          <p:cNvSpPr/>
          <p:nvPr/>
        </p:nvSpPr>
        <p:spPr>
          <a:xfrm>
            <a:off x="1162050" y="2590800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9B100C83-A503-40EC-8FB1-DC6139CE3F2A}"/>
              </a:ext>
            </a:extLst>
          </p:cNvPr>
          <p:cNvSpPr/>
          <p:nvPr/>
        </p:nvSpPr>
        <p:spPr>
          <a:xfrm>
            <a:off x="1162050" y="3394075"/>
            <a:ext cx="161925" cy="1428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D3FE6A7-4981-4DC0-844F-CE21EFEAAA53}"/>
              </a:ext>
            </a:extLst>
          </p:cNvPr>
          <p:cNvSpPr/>
          <p:nvPr/>
        </p:nvSpPr>
        <p:spPr>
          <a:xfrm>
            <a:off x="3305175" y="4578017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Vývojový diagram: spojnice 7">
            <a:extLst>
              <a:ext uri="{FF2B5EF4-FFF2-40B4-BE49-F238E27FC236}">
                <a16:creationId xmlns:a16="http://schemas.microsoft.com/office/drawing/2014/main" id="{2536C120-1D33-4AC8-8966-FC33BA150862}"/>
              </a:ext>
            </a:extLst>
          </p:cNvPr>
          <p:cNvSpPr/>
          <p:nvPr/>
        </p:nvSpPr>
        <p:spPr>
          <a:xfrm>
            <a:off x="1223962" y="4578018"/>
            <a:ext cx="161925" cy="1428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60A112C-808D-408E-9B61-7AE91A101E5D}"/>
              </a:ext>
            </a:extLst>
          </p:cNvPr>
          <p:cNvSpPr/>
          <p:nvPr/>
        </p:nvSpPr>
        <p:spPr>
          <a:xfrm>
            <a:off x="4832793" y="4179887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Vývojový diagram: spojnice 10">
            <a:extLst>
              <a:ext uri="{FF2B5EF4-FFF2-40B4-BE49-F238E27FC236}">
                <a16:creationId xmlns:a16="http://schemas.microsoft.com/office/drawing/2014/main" id="{320B5B78-5B54-4B1B-B5B8-094D1EC5074E}"/>
              </a:ext>
            </a:extLst>
          </p:cNvPr>
          <p:cNvSpPr/>
          <p:nvPr/>
        </p:nvSpPr>
        <p:spPr>
          <a:xfrm>
            <a:off x="1223961" y="4197349"/>
            <a:ext cx="161925" cy="1428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215DF81D-8CED-4051-8976-8729E3C118D9}"/>
              </a:ext>
            </a:extLst>
          </p:cNvPr>
          <p:cNvSpPr/>
          <p:nvPr/>
        </p:nvSpPr>
        <p:spPr>
          <a:xfrm>
            <a:off x="1895475" y="3790950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9989150D-5038-46FF-B61D-B8717D9C9C86}"/>
              </a:ext>
            </a:extLst>
          </p:cNvPr>
          <p:cNvSpPr/>
          <p:nvPr/>
        </p:nvSpPr>
        <p:spPr>
          <a:xfrm>
            <a:off x="2238375" y="2189162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35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AA662-92C6-4DF2-A354-1298AE07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298602-B7CF-481F-A0EF-DD20E3F78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 splasknutí hypoteční bubliny: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expirace špatných hypoték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vlna nesplacených hypoték            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řetězová reakce stagnujících a klesajících cen domů 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bankrotem hypotečního trhu propuká finanční krize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de-DE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80EF79C-DCCC-482D-A7E2-1A168DA3DE6C}"/>
              </a:ext>
            </a:extLst>
          </p:cNvPr>
          <p:cNvSpPr/>
          <p:nvPr/>
        </p:nvSpPr>
        <p:spPr>
          <a:xfrm>
            <a:off x="1114425" y="2747963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BB83717E-E749-4A41-B9A7-FCCE33CF235D}"/>
              </a:ext>
            </a:extLst>
          </p:cNvPr>
          <p:cNvSpPr/>
          <p:nvPr/>
        </p:nvSpPr>
        <p:spPr>
          <a:xfrm>
            <a:off x="1114425" y="3178175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1C1F04C-DF3F-4F9F-9A01-803E491710DE}"/>
              </a:ext>
            </a:extLst>
          </p:cNvPr>
          <p:cNvSpPr/>
          <p:nvPr/>
        </p:nvSpPr>
        <p:spPr>
          <a:xfrm>
            <a:off x="1114425" y="3608387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C47AD4F-AEC8-427B-81AB-97D97DFFA117}"/>
              </a:ext>
            </a:extLst>
          </p:cNvPr>
          <p:cNvSpPr/>
          <p:nvPr/>
        </p:nvSpPr>
        <p:spPr>
          <a:xfrm>
            <a:off x="677334" y="4456112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4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FBE68-BFAA-4530-9112-7F26FACF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big to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4C954E-C6B5-4A98-B8BD-37943E9FC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„příliš velký než aby padnul“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princip, který říká: Některé finanční či průmyslové podniky jsou tak velké, že musí být zachráněny. Jejich bankrot by ohrozil celý hospodářský systém.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státu či centrální banky před bankrotem podniku: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1) zaručení se za jejich dluhy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2) převzetí či odkoupení jejich podílů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„zachránění“ firmy Opel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37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22616-6E8A-4937-8952-9A674A94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Důsledky: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F5BDBC-6C8A-4264-8403-C1A6290D4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367092"/>
            <a:ext cx="10477500" cy="3872391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Všeobecná finanční krize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Globální ekonomické zpomalení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nezaměstnanosti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eura  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5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05765-14EB-4093-A6BA-533F3AD2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Evropa: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C10BAC-10E2-4F41-BD68-7B2F8785B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zachráněno několik evropských bank zásahem státu (Německo, Británie)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 hospodářský propad v zemí EU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 „Balíček fiskálních stimulů“ ve výši 200 mld. Eur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Řecko – nejen  důsledek hospodářské krize ale spíš dlouhodobé porušování paktu stability a růstu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Nedůvěra v euro – země eurozóny musí Řecku pomoci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133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59683-22AC-4F66-B884-21B0B1C82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Německo: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638CA0-901E-4CBD-BB68-93569592A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2007-2008 všechny zemské banky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příjímají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legislativu, která zabraňuje pádu finančních německých institucí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v SRN se krize projevuje formou recese – zasažen bankovní sektor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Přenesení recese do hospodářství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Karstadt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sanace bank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255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38706-1C65-4D01-A862-6B5C58C8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Opatření a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protidluhová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brzda: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C555B6-0934-4B8F-9F48-7812E7F53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666875"/>
            <a:ext cx="8982074" cy="4962525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19.8. 2008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Zákon na omezení finančních investic spojených s rizikem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Gesetz zur Begrenzung der mit Finanzinvestitionen verbundenen Risiken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Risikobegrenzungsgesetz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polovině roku 2008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zpřísnění pravidel bank pod dohledem </a:t>
            </a: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BaFin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(Bundesanstalt für Finanzdienstleistungsaufsicht)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zakázal 11 vytypovaným finančním institucím prodávat nekryté akcie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18.10. 2008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Zákon o stabilizaci finančního trhu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(Finanzmarktstabilisierungsgesetz)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protidluhová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brzda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(součástí GG)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23.7.2009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Zákon na stabilizaci finančního trhu a prohloubení trhu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(Finanzmarktstabilisierungsfortentwicklungsgesetz)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Září 2009 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zaměstnání na krátké úvazky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(Minijob, Kurzarbeit)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Podzim 2009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zavedení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šrotovného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Abwrackprämie/ Umweltprämie)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31. 12. 2009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de-DE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ákon</a:t>
            </a: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de-DE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prospěch</a:t>
            </a: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zvyšování</a:t>
            </a: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hospodářského</a:t>
            </a: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růstu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(Gesetz zur Beschleunigung des Wirtschaftswachstums – Wachstumsbeschleunigungsgesetz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537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apa&#10;&#10;Popis vygenerován s velmi vysokou mírou spolehlivosti">
            <a:extLst>
              <a:ext uri="{FF2B5EF4-FFF2-40B4-BE49-F238E27FC236}">
                <a16:creationId xmlns:a16="http://schemas.microsoft.com/office/drawing/2014/main" id="{8BE6152C-C97D-420E-8B1D-1F7FBB00D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245" y="119062"/>
            <a:ext cx="7484979" cy="38290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AB6E343-E3E1-42EF-9CEF-D1A599975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23850"/>
            <a:ext cx="3237441" cy="10953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Protidluhová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brzda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8B67B8-27DB-46FE-8F41-92749D9EA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5425"/>
            <a:ext cx="9686924" cy="490537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před vytvářením bezmezných dluhů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dluh SRN vyjádřený jako procento HDP: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2008 - 65,1%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2009 – 72,6%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2010 – 80,9%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2011 – 78,6%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2012 – 79, 8%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politická idea: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orientovat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se na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střednědobý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vyrovnaný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rozpočet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strukturálně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očištěný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rozpočet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spolku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spolkových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zemí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musí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zásadně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vyrovnaný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přijímání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úvěrů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trukturální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překročit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0,35%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HDP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0331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455</TotalTime>
  <Words>867</Words>
  <Application>Microsoft Office PowerPoint</Application>
  <PresentationFormat>Širokoúhlá obrazovka</PresentationFormat>
  <Paragraphs>87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Fazeta</vt:lpstr>
      <vt:lpstr>Celosvětová hospodářská krize 2008 </vt:lpstr>
      <vt:lpstr>Příčiny:</vt:lpstr>
      <vt:lpstr>2007</vt:lpstr>
      <vt:lpstr>Too big to fail</vt:lpstr>
      <vt:lpstr>Důsledky:</vt:lpstr>
      <vt:lpstr>Evropa:</vt:lpstr>
      <vt:lpstr>Německo:</vt:lpstr>
      <vt:lpstr>Opatření a protidluhová brzda:</vt:lpstr>
      <vt:lpstr>Protidluhová  brzda </vt:lpstr>
      <vt:lpstr>Stiglitz, Joseph: Euro – společná měna jako hrozba pro budoucnost Evropy</vt:lpstr>
      <vt:lpstr>Seznam literatury: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Celosvětová hospodářská krize 2008 </dc:title>
  <dc:creator>Pavlína Raková</dc:creator>
  <cp:lastModifiedBy>Pavlína Raková</cp:lastModifiedBy>
  <cp:revision>87</cp:revision>
  <dcterms:created xsi:type="dcterms:W3CDTF">2017-11-25T13:20:22Z</dcterms:created>
  <dcterms:modified xsi:type="dcterms:W3CDTF">2017-11-26T17:28:49Z</dcterms:modified>
</cp:coreProperties>
</file>