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1" r:id="rId5"/>
    <p:sldId id="265" r:id="rId6"/>
    <p:sldId id="269" r:id="rId7"/>
    <p:sldId id="267" r:id="rId8"/>
    <p:sldId id="257" r:id="rId9"/>
    <p:sldId id="263" r:id="rId10"/>
    <p:sldId id="258" r:id="rId11"/>
    <p:sldId id="270" r:id="rId12"/>
    <p:sldId id="259" r:id="rId13"/>
    <p:sldId id="260" r:id="rId14"/>
    <p:sldId id="262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5T22:11:45.866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0 146,'11'2,"-1"0,1 1,-1 0,0 1,0 0,0 1,-1-1,0 2,0 0,15 12,33 17,-18-19,0-1,1-3,60 12,-54-14,229 45,-258-52,0-1,0 0,0-1,0-1,0-1,0 0,23-6,-33 5,0 0,0-1,0 1,0-1,-1-1,1 0,-1 0,0 0,0 0,-1-1,1 0,-1 0,0-1,0 1,-1-1,0 0,0-1,0 1,4-10,-2-1,-1 0,0 0,3-31,-4 25,12-43,-14 60,1 0,-1 0,1 0,0 1,0 0,1-1,-1 1,1 0,0 1,0-1,9-7,-11 11,0 0,0 0,-1 0,1 0,0 0,0 0,0 0,0 1,0-1,0 0,1 1,-1 0,0 0,0-1,0 1,0 1,0-1,0 0,0 0,1 1,2 0,-1 1,1 0,-1 1,0-1,0 1,0 0,0 0,0 0,-1 0,5 5,3 6,-1-1,-1 2,0-1,11 24,13 49,-24-61,0-1,1-1,24 41,-9-25,32 42,-36-56,-16-18,1-1,-1 0,1 0,1-1,-1 0,1 0,0-1,0 1,10 4,35 19,-42-22,1 0,1-1,-1 0,1-1,0 0,0-1,1 0,-1-1,18 3,41-2,72 8,-104-7,71-2,-7 0,-93-1,0 0,0 1,0 0,-1 0,0 1,1 0,15 11,-15-9,1 0,-1-1,1-1,-1 1,21 4,21-1,-34-6,0 0,0 2,0 0,0 1,0 1,-1 0,31 17,-31-14,-1-1,2-1,28 8,-26-9,1 1,24 13,31 11,-59-25,0 1,0 0,0 1,16 12,6 8,65 42,-90-61,1-2,0 0,0 0,0-1,23 5,51 2,0-3,160-4,-219-6,-13-2,0 0,-1-2,1 0,-1 0,0-2,-1 0,1 0,27-18,14-4,-38 18,0-1,30-23,25-14,54-7,-90 37,58-21,-7 4,73-16,-110 31,0 3,74-15,10-3,-122 30,1 1,0 0,0 1,1 1,-1 0,0 2,1-1,-1 2,1 0,-1 1,0 0,1 1,-1 1,-1 1,1 0,-1 0,1 2,-2 0,1 0,-1 1,0 1,13 12,-20-14,0 0,-1 0,0 1,0 0,-1-1,0 2,0-1,4 17,-5-15,1 0,0 0,0 0,1-1,0 1,10 11,-4-11,0 0,1-1,0-1,1 0,0 0,0-2,1 1,-1-2,1 0,20 5,47 19,8 17,-49-24,51 20,-74-36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5T22:13:20.65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7,'19'1,"-1"0,29 8,25 2,-26-7,1-2,0-2,0-2,83-14,-88 9,1 2,0 1,0 3,52 5,6-1,22-5,135 4,-173 10,-53-6,54 2,716-9,-776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5T22:12:03.210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0 382,'7'-1,"0"-1,0 0,0 0,0-1,0 0,-1 0,0 0,1-1,-1 0,7-6,10-5,31-19,54-29,-96 58,0-1,1 2,-1 0,1 0,0 1,0 1,17-2,-17 3,0 0,0-2,0 0,-1 0,1-1,-1-1,0 0,0 0,-1-1,0-1,16-11,15-8,-11 9,0 2,1 1,1 2,0 1,1 2,0 1,46-5,27 3,112 6,-186 8,1 1,-1 2,0 1,-1 1,0 2,42 21,-37-13,-2 1,0 2,37 31,-12-9,-23-19,-16-12,0 2,0 0,-2 1,0 1,-1 0,-1 2,17 21,-27-31,1 0,0-1,0 0,1 0,0-1,1 0,0-1,0 0,20 9,-14-7,0 1,28 20,-22-13,0-1,37 19,-41-25,0 0,-1 2,0 0,-1 1,0 1,14 15,-16-13,0 0,1-1,1 0,0-1,1-1,0-1,1 0,0-1,1-1,0-1,0 0,1-2,0 0,0-1,0-1,0-1,38 1,-28-3,0 2,0 1,46 13,-46-9,1-2,-1-1,45 2,173 6,-177-5,1-4,122-7,-138-5,-1-3,86-29,-114 32,11-3,-16 6,0-1,-1-1,0-1,-1 0,0-2,0 0,-1-2,34-25,-27 16,2 1,0 1,1 1,1 1,1 2,0 1,1 2,0 1,1 1,44-6,-61 11,0 1,-1-2,1 0,18-10,-22 9,1 1,0 0,0 1,1 1,0 0,15-2,147-23,-148 25,52-16,-57 13,0 1,1 1,28-2,100-18,-132 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5T22:12:10.427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1045,'6'-1,"0"1,0-1,-1-1,1 1,-1-1,1 0,-1 0,0-1,0 0,0 0,0 0,6-5,58-55,-36 31,64-43,-67 54,-1-1,44-44,-36 29,82-61,14-12,-83 68,-37 33,-1-1,-1 0,0 0,14-18,11-15,63-59,-39 42,-32 32,-10 7,1 2,1 0,0 1,42-27,-55 41,0 1,0 0,0 0,1 0,-1 1,0 0,1 0,0 1,-1 0,1 0,0 1,0 0,-1 0,1 1,0 0,-1 0,1 1,-1 0,1 1,-1-1,13 7,-17-7,212 97,-205-94,0 1,0 0,-1 0,0 1,0 1,-1-1,0 1,0 1,-1-1,10 16,-8-12,0 0,1-1,0 0,1-1,17 13,1-2,39 38,-21-18,32 26,172 133,-9-30,-232-163,-1 1,0 0,-1 1,15 17,-15-16,0-1,0 0,1 0,17 12,97 68,-76-53,3-1,96 51,-97-52,-3-1,1-11,1-2,59 16,-84-29,179 71,-126-46,104 29,-128-46,-34-9,0 0,0-2,0 0,36 2,409-7,-252-15,-101 6,-79 8,-1 0,0-2,1-1,-2-2,1-1,-1-1,55-25,-65 26,0 0,0 1,0 2,1 0,-1 1,38-3,22-5,-15 1,87-2,-92 9,-9-4,-29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5T22:12:15.759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1,'5'1,"0"1,0 0,0 0,-1 0,1 0,-1 1,8 6,12 6,17 3,-1 2,0 1,-2 2,-1 2,-1 1,-1 2,46 47,-68-62,0-1,1 0,1-1,0 0,0-2,32 16,-17-8,-1 2,32 28,-28-22,36 22,-49-33,0 1,34 32,10 9,-19-22,-10-7,0-2,75 40,-83-51,39 28,-42-26,46 24,-51-29,0 0,-2 2,1 0,-2 0,26 28,33 26,-28-29,-36-28,0 0,1-1,0 0,0-1,1 0,0-1,1-1,21 8,-16-9,0 0,0 1,-1 1,1 1,-2 1,1 0,-1 1,-1 1,0 1,17 15,-21-17,1 0,0-1,0 0,1-1,1-1,-1 0,1 0,30 7,-14-6,1-1,-1-2,50 2,118 13,62 1,-147-11,195-8,-145-5,1400 3,-1544-1,-1-1,33-7,34-4,-11 12,-43 2,1-1,-1-2,61-11,-73 9,1 1,41 0,17-3,-53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22:12:24.716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0,'2109'77'0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5T22:12:51.59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2969,'72'1,"1"-3,0-4,118-23,-130 17,-45 10,1-1,0-1,-1 0,0-2,23-9,-12 0,-2 2,0 0,0 2,46-14,-60 21,0 0,0-1,0 0,-1-1,0 0,13-11,-13 10,1 0,-1 0,1 1,0 0,0 1,14-4,14-2,-1-1,0-2,-1-2,-1-2,0 0,62-46,-54 34,-32 23,1-2,-1 1,0-2,-1 0,15-16,-7 5,1 0,1 1,40-29,-52 41,0-1,-1 0,0-1,13-19,17-20,-31 42,0-1,0 0,0-1,-1 0,-1 0,1 0,-2 0,1-1,-1 0,0 0,-1 0,-1 0,1-1,0-17,44-197,-37 154,-2 26,2-76,-9 101,1 0,7-30,3-35,-9 52,2 1,1-1,2 1,17-47,-4 13,-16 50,1 0,0 0,1 0,0 1,17-24,-19 31,1 1,1 0,-1 0,1 0,0 1,0 0,1 0,0 1,0 0,0 0,15-5,2 2,0 0,1 2,-1 1,46-3,106 6,-87 3,-80 0,0 0,1 0,-1 1,0 0,0 1,0 0,-1 0,12 6,70 45,-57-32,-16-11,1-1,0 0,0-1,1-1,0-2,0 1,24 3,246 40,-15-15,-254-31,0 0,-1 1,21 9,29 7,-66-20,143 25,4-3,-90-12,2-3,70 0,-37-7,86-3,-174 1,-1-1,1 0,-1 0,0 0,0-1,0 0,0 0,0-1,0 0,-1 0,0 0,0-1,0 0,-1 0,1-1,-1 1,-1-1,7-9,6-13,-1 0,-1-1,12-34,6-11,-20 54,0 0,2 1,0 1,2 0,0 2,32-26,33-34,-64 57,1 2,1 0,0 1,1 1,0 1,2 1,-1 1,29-11,-43 20,-1-1,0 0,0 0,-1-1,1 0,-1 0,0-1,-1 0,1 0,6-9,4-10,22-42,-27 45,1 1,24-33,4 4,-23 27,0 1,1 1,1 1,1 1,1 0,1 1,37-23,-44 32,2 0,-1 1,2 1,-1 0,0 1,34-6,-39 9,1 0,-1-1,0-1,0 0,-1 0,12-8,-11 6,1 0,0 1,1 1,17-6,28-6,-42 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5T22:12:58.16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0,'3'1,"1"0,-1 0,0 0,-1 0,1 0,0 0,0 1,0 0,-1-1,1 1,-1 0,4 4,28 29,-33-34,103 134,-73-91,1-1,51 50,-66-78,-1 1,0 1,-2 1,0 0,-1 0,0 2,-2-1,0 2,-2-1,13 40,-8-15,-2-7,-2 0,9 64,-8-30,-6-40,3 43,-5-39,1-1,17 63,2 13,-18-85,2 0,1 0,1-1,17 35,12 30,-32-75,1 0,0 0,12 15,-11-17,0 1,0-1,-2 1,6 15,2 11,2-1,2 0,36 58,-22-45,52 77,-47-85,73 66,-19-20,42 46,-103-109,0-1,2-2,1-1,49 27,-31-20,31 19,2-2,97 37,-143-66,0 1,-1 2,35 26,36 21,-89-59,1-1,-1 0,1-2,21 5,-19-6,-1 1,0 0,36 18,-45-17,5 3,0 0,0-1,1-1,0-1,1-1,-1 0,1-1,34 4,40 3,-63-7,49 2,-39-5,49 8,12 2,-89-12,0-1,0 0,0-1,-1 0,1-1,0 0,-1-1,18-8,-8 2,-1-1,0-1,28-22,-9 4,2 1,49-27,-52 33,-2-2,-1-1,45-44,-46 38,2 1,68-44,-69 53,-1-1,-1-2,-2-2,-1 0,-1-2,42-54,197-208,-243 267,41-28,-44 36,-1-1,0-1,28-31,7-24,45-51,-65 86,64-76,154-172,-221 251,39-37,-60 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5T22:13:02.725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2974,'1'-3,"1"0,-1 0,1 0,0 0,0 0,0 1,0-1,0 0,1 1,-1 0,1-1,0 1,0 0,-1 0,1 1,5-3,10-9,19-25,-2-1,-1-2,-3-1,-1-2,36-72,-36 62,-6 13,-2-1,30-80,-36 47,-14 57,2 0,0 0,12-31,14-14,-19 42,-1 0,0-1,-2-1,0 1,-2-1,6-36,-6 24,1 0,2 1,2 0,0 1,18-34,17-51,-35 80,5-41,-10 45,20-61,-7 48,-11 30,-1-1,9-34,51-228,-50 192,-14 63,2 0,0 1,2-1,16-38,-9 29,19-68,-26 73,2 0,1 1,1 1,17-32,-16 41,0 1,1 0,1 1,1 0,0 1,1 1,0 0,1 1,1 1,0 1,1 0,0 2,0 0,1 1,0 1,0 0,1 2,0 1,25-3,73-16,-82 15,0 0,0 3,39-1,535 7,-582-3,1-1,0-1,39-12,-36 8,-1 1,46-3,413 8,-242 4,-248-2,33 0,-1 0,1 3,51 9,-61-7,0-2,48 0,-45-3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5T22:13:07.25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2637,'16'-1,"-1"-1,1 0,-1-1,1-1,-1 0,0-1,-1 0,18-10,109-69,-117 69,11-9,-2 0,0-3,-1 0,36-42,-44 37,33-55,3-4,-15 31,215-275,-109 148,-142 173,1 1,1 0,0 0,0 1,1 1,1 0,0 0,0 1,1 1,28-14,-13 10,-1-1,0-2,24-18,-21 14,18-12,59-26,-83 44,0 0,34-28,-35 24,1 0,31-14,-16 10,37-27,27-16,-41 32,75-54,-112 71,2 1,0 1,0 1,1 2,1 0,39-7,-35 12,1 2,-1 1,1 1,57 6,-7-2,3 0,111-4,-179-1,0-1,-1-1,27-9,-28 8,-1 1,0 0,1 1,34-2,-26 6,1-2,-1-1,1-1,-1-1,0-1,-1-1,1-1,27-14,4-2,1 3,74-17,-91 28,-25 7,1-1,-1 0,0-2,-1 0,16-8,-8 4,0 0,0 1,1 2,47-9,19-6,-48 11,62-7,-72 14,0-1,-1-2,0 0,43-18,69-27,-3 2,-129 46,1 0,0 1,0 0,1 1,15 0,-19 1,1 0,-1 0,1 0,-1-1,0-1,0 0,0 0,0 0,-1-1,11-6,10-11,-13 8,1 2,0 0,1 1,22-9,121-54,-143 67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CBD4-5774-25BD-0772-6C11C6F22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04615-2835-25AA-F097-0871B9EEF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84209-533A-3042-650F-F6296534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EBBF-6448-4296-B536-9658304BC383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47F74-6C7F-EBA8-B306-A816DA4B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43FDD-5644-64B7-0D81-92B6E32D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F54-F063-416D-9845-B440CFF369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6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BC76-A496-C90A-CD58-47CC4A17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66BFF-2602-F475-7293-CB0D73137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884D5-D7D9-6B66-7CDD-8795576B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EBBF-6448-4296-B536-9658304BC383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EAE14-BD74-09E5-69D0-04E00F61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92D90-5E19-F78A-19D5-74687D86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F54-F063-416D-9845-B440CFF369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59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A7391-2EF1-1E66-0B78-56BB325B3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63B93-4978-C0F0-DC1D-166D3A5CC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B1BE4-80B1-775A-BC47-92E85CBE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EBBF-6448-4296-B536-9658304BC383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41E25-7C69-99A6-A751-F4EB1183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D4F90-B522-5B08-D91E-7E474075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F54-F063-416D-9845-B440CFF369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36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5C93-0D2A-E3D6-9CA5-97EB340A1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B7F1-3543-8D7B-E6E8-BEA00441F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D468A-C4D3-D9E2-52F0-43916E54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EBBF-6448-4296-B536-9658304BC383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780CC-C27A-97E7-72C1-7BC303D5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6A60C-764A-445D-C86C-FFD23540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F54-F063-416D-9845-B440CFF369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09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3ECA-615D-0698-54DF-10ECB0C9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9F634-B8B8-2450-624E-93EDBD17F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D18ED-345E-1913-CE2A-9134773D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EBBF-6448-4296-B536-9658304BC383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59CC3-B4A3-D46C-BA8C-72855095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7744-DC7F-D2D8-F7AA-45DC6D1C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F54-F063-416D-9845-B440CFF369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38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7EBD-9E6F-5D87-2CAB-64E040F2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C7658-3EFE-ED78-6432-D2165BB13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C559C-3DFF-1A0C-9045-951AB7436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08A49-63A6-3335-0084-AB1E03B9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EBBF-6448-4296-B536-9658304BC383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EDD40-ACA5-1A51-ABF4-925A8108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EE7F9-76EB-E98E-7DAE-94191029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F54-F063-416D-9845-B440CFF369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72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C95F-2EF6-099A-084C-9A53DB77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D9D35-379A-70DC-0379-D5BF45CD9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9A2BB-7581-91DE-5688-2467C877A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F2D94-98CC-F643-00AE-8EBA3BF3E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26A67-5404-3EF3-E438-D7BCD8E90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0C3BA-EBEF-315F-BBE0-A70849F2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EBBF-6448-4296-B536-9658304BC383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9EC84-40AB-64E8-E463-786F29F5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B22B6-2621-CB77-307B-BCBDDE06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F54-F063-416D-9845-B440CFF369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75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5615-ECED-FDAB-CC5D-BAEBD31C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AB071-12AD-9AA3-DC1C-5642D51D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EBBF-6448-4296-B536-9658304BC383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BE9E4-F2AD-A503-BE8B-77AB7BC3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64337-7E34-9544-A883-4903A22B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F54-F063-416D-9845-B440CFF369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13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A4F27-B8A5-3F8C-C891-794A0D7B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EBBF-6448-4296-B536-9658304BC383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7CC03-C9F1-4172-D22F-122A0C7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919E0-3715-3A77-2018-0B483A43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F54-F063-416D-9845-B440CFF369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02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A0F6-DDEC-C6A5-3848-B7E731EA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5FFAB-5D24-CC29-FAEC-89E4C1C69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86FCF-0D5F-01EC-ECFA-4BE8B7318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8796F-C33F-F543-37A8-7B583783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EBBF-6448-4296-B536-9658304BC383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7CB6D-6BF8-71F5-987E-250BEF66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EEAD0-DC7C-DE0E-486A-A80F8380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F54-F063-416D-9845-B440CFF369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17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0A42-7978-A114-8EBD-207A2407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8D0CE-364B-5888-7A9A-294DBD3A2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2BE11-5382-5FEE-F765-D8A2838B7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81A20-4F78-EDD6-8D04-20604A99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EBBF-6448-4296-B536-9658304BC383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EA0BD-9EE6-FA09-8B23-42DDE72E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B3C47-B058-64CE-3C52-E5335023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9F54-F063-416D-9845-B440CFF369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59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60D4E-63E8-7E6A-DB28-206805B2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90097-88C2-27B9-1946-B4D1BE954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422E0-BA1A-8FEB-968A-DCC294700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C1EBBF-6448-4296-B536-9658304BC383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157E6-43D5-F7AA-E399-B981084CA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1D4EE-592F-3E76-3A80-141A10177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B9F54-F063-416D-9845-B440CFF369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28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6.xml"/><Relationship Id="rId18" Type="http://schemas.openxmlformats.org/officeDocument/2006/relationships/image" Target="../media/image23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0.png"/><Relationship Id="rId17" Type="http://schemas.openxmlformats.org/officeDocument/2006/relationships/customXml" Target="../ink/ink8.xml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9.png"/><Relationship Id="rId19" Type="http://schemas.openxmlformats.org/officeDocument/2006/relationships/customXml" Target="../ink/ink9.xml"/><Relationship Id="rId4" Type="http://schemas.openxmlformats.org/officeDocument/2006/relationships/image" Target="../media/image16.png"/><Relationship Id="rId9" Type="http://schemas.openxmlformats.org/officeDocument/2006/relationships/customXml" Target="../ink/ink4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1A90-1B03-FCBE-F455-83194761B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Income distributions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1FAB7-236D-1F96-0FEA-C90559A7E3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4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3EE9-F5AD-2CBA-B4E0-5DF3F8716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Estimators and LR’s for Poland</a:t>
            </a:r>
            <a:endParaRPr lang="cs-CZ" dirty="0"/>
          </a:p>
        </p:txBody>
      </p:sp>
      <p:pic>
        <p:nvPicPr>
          <p:cNvPr id="5" name="Content Placeholder 4" descr="A table of numbers and letters&#10;&#10;AI-generated content may be incorrect.">
            <a:extLst>
              <a:ext uri="{FF2B5EF4-FFF2-40B4-BE49-F238E27FC236}">
                <a16:creationId xmlns:a16="http://schemas.microsoft.com/office/drawing/2014/main" id="{72E192FA-72A4-7AC2-FDDB-E5CC51F70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626298" cy="4666597"/>
          </a:xfrm>
        </p:spPr>
      </p:pic>
      <p:pic>
        <p:nvPicPr>
          <p:cNvPr id="9" name="Picture 8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B98FAD1D-D96C-D935-056F-A158AECF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87" y="1624692"/>
            <a:ext cx="3416473" cy="1259567"/>
          </a:xfrm>
          <a:prstGeom prst="rect">
            <a:avLst/>
          </a:prstGeom>
        </p:spPr>
      </p:pic>
      <p:pic>
        <p:nvPicPr>
          <p:cNvPr id="4" name="Picture 3" descr="A graph of different types of graphs&#10;&#10;AI-generated content may be incorrect.">
            <a:extLst>
              <a:ext uri="{FF2B5EF4-FFF2-40B4-BE49-F238E27FC236}">
                <a16:creationId xmlns:a16="http://schemas.microsoft.com/office/drawing/2014/main" id="{FE0B2F78-655F-447B-7F70-14C7995A9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79" y="2948097"/>
            <a:ext cx="4959403" cy="34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3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20EA-940F-DFBE-7D17-8E9FA541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3148A-384D-C028-CF5F-A9FE2E0AE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fkGroteskNeue"/>
              </a:rPr>
              <a:t>Poland: GB2 is the best model for all years—significantly outperforms Dagum and Singh-Maddala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fkGroteskNeue"/>
              </a:rPr>
              <a:t>Czechia: Dagum fits well in 1996 (p=1); Singh-Maddala may be better in later years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fkGroteskNeue"/>
              </a:rPr>
              <a:t>Slovakia: GB2 outperforms Singh-Maddala except 1992; GB2 only better than Dagum in 1996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fkGroteskNeue"/>
              </a:rPr>
              <a:t>Hungary: GB2 is best in most years, except 1992/1999</a:t>
            </a:r>
          </a:p>
        </p:txBody>
      </p:sp>
    </p:spTree>
    <p:extLst>
      <p:ext uri="{BB962C8B-B14F-4D97-AF65-F5344CB8AC3E}">
        <p14:creationId xmlns:p14="http://schemas.microsoft.com/office/powerpoint/2010/main" val="3676149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B7117-272B-FF3E-E2BF-7A60419A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</a:t>
            </a:r>
            <a:r>
              <a:rPr lang="en-US" dirty="0" err="1"/>
              <a:t>parametres</a:t>
            </a:r>
            <a:endParaRPr lang="cs-CZ" dirty="0"/>
          </a:p>
        </p:txBody>
      </p:sp>
      <p:pic>
        <p:nvPicPr>
          <p:cNvPr id="7" name="Picture 6" descr="A group of graphs showing the number of countries/regions&#10;&#10;AI-generated content may be incorrect.">
            <a:extLst>
              <a:ext uri="{FF2B5EF4-FFF2-40B4-BE49-F238E27FC236}">
                <a16:creationId xmlns:a16="http://schemas.microsoft.com/office/drawing/2014/main" id="{54019E1B-6132-802B-E1DC-0D2EF2CFB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73" y="1825625"/>
            <a:ext cx="5951454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D73DE65-2413-EF65-AC02-1C0F8431AEB4}"/>
                  </a:ext>
                </a:extLst>
              </p14:cNvPr>
              <p14:cNvContentPartPr/>
              <p14:nvPr/>
            </p14:nvContentPartPr>
            <p14:xfrm>
              <a:off x="3373920" y="2187576"/>
              <a:ext cx="2094840" cy="409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D73DE65-2413-EF65-AC02-1C0F8431A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7920" y="2115576"/>
                <a:ext cx="21664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B9C9F8-846C-7779-21E6-673F88995293}"/>
                  </a:ext>
                </a:extLst>
              </p14:cNvPr>
              <p14:cNvContentPartPr/>
              <p14:nvPr/>
            </p14:nvContentPartPr>
            <p14:xfrm>
              <a:off x="3383280" y="4160016"/>
              <a:ext cx="1919160" cy="339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B9C9F8-846C-7779-21E6-673F889952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7280" y="4088376"/>
                <a:ext cx="199080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734163-3B10-CC31-5614-EF88C67F9D98}"/>
                  </a:ext>
                </a:extLst>
              </p14:cNvPr>
              <p14:cNvContentPartPr/>
              <p14:nvPr/>
            </p14:nvContentPartPr>
            <p14:xfrm>
              <a:off x="6355080" y="4095216"/>
              <a:ext cx="2011320" cy="56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734163-3B10-CC31-5614-EF88C67F9D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9080" y="4023576"/>
                <a:ext cx="208296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59D91EF-C890-EF68-2245-1DC9FF8984C3}"/>
                  </a:ext>
                </a:extLst>
              </p14:cNvPr>
              <p14:cNvContentPartPr/>
              <p14:nvPr/>
            </p14:nvContentPartPr>
            <p14:xfrm>
              <a:off x="6355080" y="2167056"/>
              <a:ext cx="1990440" cy="531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59D91EF-C890-EF68-2245-1DC9FF8984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9080" y="2095416"/>
                <a:ext cx="206208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775BED-98FE-5834-56DC-825AD8E41307}"/>
                  </a:ext>
                </a:extLst>
              </p14:cNvPr>
              <p14:cNvContentPartPr/>
              <p14:nvPr/>
            </p14:nvContentPartPr>
            <p14:xfrm>
              <a:off x="4233240" y="5934096"/>
              <a:ext cx="759600" cy="28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775BED-98FE-5834-56DC-825AD8E413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97240" y="5862096"/>
                <a:ext cx="831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3A6167-C24A-AB04-2177-D0B124CFC5A1}"/>
                  </a:ext>
                </a:extLst>
              </p14:cNvPr>
              <p14:cNvContentPartPr/>
              <p14:nvPr/>
            </p14:nvContentPartPr>
            <p14:xfrm>
              <a:off x="3355560" y="2186496"/>
              <a:ext cx="2131560" cy="1069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3A6167-C24A-AB04-2177-D0B124CFC5A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19920" y="2114856"/>
                <a:ext cx="2203200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3CB176-5966-0613-3885-155CD13CBF4B}"/>
                  </a:ext>
                </a:extLst>
              </p14:cNvPr>
              <p14:cNvContentPartPr/>
              <p14:nvPr/>
            </p14:nvContentPartPr>
            <p14:xfrm>
              <a:off x="3373920" y="4124016"/>
              <a:ext cx="1914120" cy="1161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3CB176-5966-0613-3885-155CD13CBF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37920" y="4052016"/>
                <a:ext cx="1985760" cy="13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EE8C4-155C-C1BC-CB00-BD4F462D1755}"/>
                  </a:ext>
                </a:extLst>
              </p14:cNvPr>
              <p14:cNvContentPartPr/>
              <p14:nvPr/>
            </p14:nvContentPartPr>
            <p14:xfrm>
              <a:off x="6382440" y="4260096"/>
              <a:ext cx="1328400" cy="1071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EE8C4-155C-C1BC-CB00-BD4F462D175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46440" y="4188456"/>
                <a:ext cx="1400040" cy="12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7E544D-9402-352D-B424-26950B4F2078}"/>
                  </a:ext>
                </a:extLst>
              </p14:cNvPr>
              <p14:cNvContentPartPr/>
              <p14:nvPr/>
            </p14:nvContentPartPr>
            <p14:xfrm>
              <a:off x="6391440" y="2287656"/>
              <a:ext cx="1930680" cy="949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7E544D-9402-352D-B424-26950B4F20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55440" y="2215656"/>
                <a:ext cx="2002320" cy="10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B6A87A-65BD-4AD5-2420-A9AA97368EE4}"/>
                  </a:ext>
                </a:extLst>
              </p14:cNvPr>
              <p14:cNvContentPartPr/>
              <p14:nvPr/>
            </p14:nvContentPartPr>
            <p14:xfrm>
              <a:off x="7159680" y="5941296"/>
              <a:ext cx="811080" cy="12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B6A87A-65BD-4AD5-2420-A9AA97368EE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23680" y="5869296"/>
                <a:ext cx="882720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275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175FE-E32B-AAF1-02BF-395DFEAF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Lorenz curve, Gini coefficient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1383A-0B96-6CCF-9870-989FA880D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1" dirty="0"/>
                  <a:t>X is a </a:t>
                </a:r>
                <a:r>
                  <a:rPr lang="en-US" b="0" i="1" dirty="0" err="1"/>
                  <a:t>r.v.</a:t>
                </a:r>
                <a:r>
                  <a:rPr lang="en-US" b="0" i="1" dirty="0"/>
                  <a:t> with </a:t>
                </a:r>
                <a:r>
                  <a:rPr lang="en-US" b="0" i="1" dirty="0" err="1"/>
                  <a:t>c.d.f.</a:t>
                </a:r>
                <a:r>
                  <a:rPr lang="en-US" b="0" i="1" dirty="0"/>
                  <a:t> F, EX exist, then Lorenz curve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Gini coefficient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=1−2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X Lorenz-dominates Y,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X, Y ~ GB2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cs-CZ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cs-CZ" dirty="0"/>
                  <a:t>, then Y Lorenz-dominates X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1383A-0B96-6CCF-9870-989FA880D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59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72DC8F-D80A-B504-DB16-3858000D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Inequality</a:t>
            </a:r>
            <a:endParaRPr lang="cs-CZ" dirty="0"/>
          </a:p>
        </p:txBody>
      </p:sp>
      <p:pic>
        <p:nvPicPr>
          <p:cNvPr id="6" name="Content Placeholder 5" descr="A table of numbers and numbers&#10;&#10;AI-generated content may be incorrect.">
            <a:extLst>
              <a:ext uri="{FF2B5EF4-FFF2-40B4-BE49-F238E27FC236}">
                <a16:creationId xmlns:a16="http://schemas.microsoft.com/office/drawing/2014/main" id="{3BE720B8-61B5-7C3C-3672-1153AADEF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6680"/>
            <a:ext cx="3225868" cy="4351338"/>
          </a:xfrm>
        </p:spPr>
      </p:pic>
      <p:pic>
        <p:nvPicPr>
          <p:cNvPr id="8" name="Picture 7" descr="A table with numbers and a few digits&#10;&#10;AI-generated content may be incorrect.">
            <a:extLst>
              <a:ext uri="{FF2B5EF4-FFF2-40B4-BE49-F238E27FC236}">
                <a16:creationId xmlns:a16="http://schemas.microsoft.com/office/drawing/2014/main" id="{3F1F3303-C473-3A2C-F342-828667362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35" y="1916136"/>
            <a:ext cx="6077798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9F87-ED08-C100-6A37-CB4B42DD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40559-A85F-E1A7-B36B-E4D6E44FC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Slovakia: recorded the lowest inequality indices among the countries in this paper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Czechia, Poland, Slovakia: all experienced rising income inequality during the transition to a market economy, evidenced by Lorenz dominance and fattening distribution tails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Hungary: no clear Lorenz dominance; however, an increase in the ap </a:t>
            </a:r>
            <a:r>
              <a:rPr lang="en-US" b="0" i="0" dirty="0" err="1">
                <a:effectLst/>
                <a:latin typeface="fkGroteskNeue"/>
              </a:rPr>
              <a:t>parametre</a:t>
            </a:r>
            <a:r>
              <a:rPr lang="en-US" b="0" i="0">
                <a:effectLst/>
                <a:latin typeface="fkGroteskNeue"/>
              </a:rPr>
              <a:t> </a:t>
            </a:r>
            <a:r>
              <a:rPr lang="en-US" b="0" i="0" dirty="0">
                <a:effectLst/>
                <a:latin typeface="fkGroteskNeue"/>
              </a:rPr>
              <a:t>suggests a shift from lower to upper income classes rather than </a:t>
            </a:r>
            <a:r>
              <a:rPr lang="en-US" b="0" i="0">
                <a:effectLst/>
                <a:latin typeface="fkGroteskNeue"/>
              </a:rPr>
              <a:t>straightforward polarization</a:t>
            </a:r>
            <a:endParaRPr lang="en-US" b="0" i="0" dirty="0">
              <a:effectLst/>
              <a:latin typeface="fkGroteskNeu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fkGroteskNeue"/>
            </a:endParaRPr>
          </a:p>
        </p:txBody>
      </p:sp>
    </p:spTree>
    <p:extLst>
      <p:ext uri="{BB962C8B-B14F-4D97-AF65-F5344CB8AC3E}">
        <p14:creationId xmlns:p14="http://schemas.microsoft.com/office/powerpoint/2010/main" val="62819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9C51-87AB-E11A-D5A3-6C508032D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Probabilistic models of income </a:t>
            </a:r>
            <a:r>
              <a:rPr lang="en-US" dirty="0" err="1"/>
              <a:t>distributi</a:t>
            </a:r>
            <a:r>
              <a:rPr lang="cs-CZ" dirty="0"/>
              <a:t>o</a:t>
            </a:r>
            <a:r>
              <a:rPr lang="en-US" dirty="0"/>
              <a:t>ns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9C801-0A8A-A1C1-4C33-73B4FF4F61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Piotr Łukasiewicz</a:t>
            </a:r>
            <a:r>
              <a:rPr lang="en-US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cs-CZ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Arkadiusz Orłowski</a:t>
            </a:r>
            <a:endParaRPr lang="en-US" b="0" i="0" dirty="0">
              <a:solidFill>
                <a:srgbClr val="1F1F1F"/>
              </a:solidFill>
              <a:effectLst/>
              <a:latin typeface="Aptos" panose="020B0004020202020204" pitchFamily="34" charset="0"/>
            </a:endParaRPr>
          </a:p>
          <a:p>
            <a:r>
              <a:rPr lang="en-US" dirty="0">
                <a:solidFill>
                  <a:srgbClr val="1F1F1F"/>
                </a:solidFill>
                <a:latin typeface="Aptos" panose="020B0004020202020204" pitchFamily="34" charset="0"/>
              </a:rPr>
              <a:t>2003</a:t>
            </a:r>
            <a:endParaRPr lang="cs-CZ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7286-7133-A2F7-7346-73E35E3C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Models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0B6F3-D1FC-BE71-76EE-91B0B025A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2000</a:t>
            </a:r>
          </a:p>
          <a:p>
            <a:r>
              <a:rPr lang="en-US" dirty="0"/>
              <a:t>US: 1800 classes (600$)</a:t>
            </a:r>
          </a:p>
          <a:p>
            <a:r>
              <a:rPr lang="en-US" dirty="0"/>
              <a:t>PL: direct data</a:t>
            </a:r>
            <a:r>
              <a:rPr lang="cs-CZ" dirty="0"/>
              <a:t> (in $)</a:t>
            </a:r>
            <a:endParaRPr lang="en-US" dirty="0"/>
          </a:p>
          <a:p>
            <a:r>
              <a:rPr lang="en-US" dirty="0" err="1"/>
              <a:t>Invidual</a:t>
            </a:r>
            <a:r>
              <a:rPr lang="en-US" dirty="0"/>
              <a:t> households</a:t>
            </a:r>
          </a:p>
          <a:p>
            <a:r>
              <a:rPr lang="en-US" dirty="0"/>
              <a:t>MLE</a:t>
            </a:r>
            <a:endParaRPr lang="cs-CZ" dirty="0"/>
          </a:p>
        </p:txBody>
      </p:sp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2770200E-EA5C-8A3A-62DF-764A66E8B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68" y="1635361"/>
            <a:ext cx="5477432" cy="473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6625-1C3F-D15A-C428-99CB135C6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vs. Poland</a:t>
            </a:r>
            <a:endParaRPr lang="cs-CZ" dirty="0"/>
          </a:p>
        </p:txBody>
      </p:sp>
      <p:pic>
        <p:nvPicPr>
          <p:cNvPr id="5" name="Picture 4" descr="A white rectangular object with numbers and a black text&#10;&#10;AI-generated content may be incorrect.">
            <a:extLst>
              <a:ext uri="{FF2B5EF4-FFF2-40B4-BE49-F238E27FC236}">
                <a16:creationId xmlns:a16="http://schemas.microsoft.com/office/drawing/2014/main" id="{63181E8A-5C97-00E3-301F-660AAF577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4" y="1690688"/>
            <a:ext cx="5418236" cy="1502960"/>
          </a:xfrm>
          <a:prstGeom prst="rect">
            <a:avLst/>
          </a:prstGeom>
        </p:spPr>
      </p:pic>
      <p:pic>
        <p:nvPicPr>
          <p:cNvPr id="7" name="Picture 6" descr="A close-up of numbers&#10;&#10;AI-generated content may be incorrect.">
            <a:extLst>
              <a:ext uri="{FF2B5EF4-FFF2-40B4-BE49-F238E27FC236}">
                <a16:creationId xmlns:a16="http://schemas.microsoft.com/office/drawing/2014/main" id="{7477B714-F19F-3863-B8FB-75925BC83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7494"/>
            <a:ext cx="5686996" cy="1189348"/>
          </a:xfrm>
          <a:prstGeom prst="rect">
            <a:avLst/>
          </a:prstGeom>
        </p:spPr>
      </p:pic>
      <p:pic>
        <p:nvPicPr>
          <p:cNvPr id="11" name="Picture 10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60D4C32B-820B-B2F8-9880-0824299F8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59" y="3193648"/>
            <a:ext cx="4735542" cy="3238500"/>
          </a:xfrm>
          <a:prstGeom prst="rect">
            <a:avLst/>
          </a:prstGeom>
        </p:spPr>
      </p:pic>
      <p:pic>
        <p:nvPicPr>
          <p:cNvPr id="4" name="Picture 3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868C592D-FC30-C9AE-C5BC-7E83087F0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3" y="3159660"/>
            <a:ext cx="5045438" cy="330647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8973EA-AA31-5A29-C012-4B0F71D54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30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87AE-7FF0-1B50-7461-217D013E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Two-earners household</a:t>
            </a:r>
            <a:endParaRPr lang="cs-CZ" dirty="0"/>
          </a:p>
        </p:txBody>
      </p:sp>
      <p:pic>
        <p:nvPicPr>
          <p:cNvPr id="5" name="Content Placeholder 4" descr="A graph of a graph&#10;&#10;AI-generated content may be incorrect.">
            <a:extLst>
              <a:ext uri="{FF2B5EF4-FFF2-40B4-BE49-F238E27FC236}">
                <a16:creationId xmlns:a16="http://schemas.microsoft.com/office/drawing/2014/main" id="{00C5D5F7-DA41-D069-4B05-FFCC5AFCF6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2" y="2543799"/>
            <a:ext cx="5181600" cy="2914990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3D456C-8D04-81A5-D4F1-F2F6D4947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Convolution of </a:t>
            </a:r>
            <a:r>
              <a:rPr lang="en-US" dirty="0" err="1"/>
              <a:t>Dagums</a:t>
            </a:r>
            <a:endParaRPr lang="cs-CZ" dirty="0"/>
          </a:p>
        </p:txBody>
      </p:sp>
      <p:pic>
        <p:nvPicPr>
          <p:cNvPr id="7" name="Picture 6" descr="A graph of a number of income&#10;&#10;AI-generated content may be incorrect.">
            <a:extLst>
              <a:ext uri="{FF2B5EF4-FFF2-40B4-BE49-F238E27FC236}">
                <a16:creationId xmlns:a16="http://schemas.microsoft.com/office/drawing/2014/main" id="{F5F5AB8E-4B92-ABC0-E9CE-B967BB267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09" y="2446174"/>
            <a:ext cx="5961819" cy="3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9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150-5695-646C-C8FF-1FDF6940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BCDB47-8466-C43D-7860-4B6B89ED8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Dagum</a:t>
            </a:r>
            <a:r>
              <a:rPr lang="en-US" b="0" i="0" dirty="0">
                <a:effectLst/>
              </a:rPr>
              <a:t> distribution provides good fit for one-earner household income in both the United States and Poland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In the United States, two-earners </a:t>
            </a:r>
            <a:r>
              <a:rPr lang="en-US" dirty="0"/>
              <a:t>h</a:t>
            </a:r>
            <a:r>
              <a:rPr lang="en-US" b="0" i="0" dirty="0">
                <a:effectLst/>
              </a:rPr>
              <a:t>ousehold income distribution can be modeled as a convolution of </a:t>
            </a:r>
            <a:r>
              <a:rPr lang="en-US" b="0" i="0" dirty="0" err="1">
                <a:effectLst/>
              </a:rPr>
              <a:t>Dagum</a:t>
            </a:r>
            <a:r>
              <a:rPr lang="en-US" b="0" i="0" dirty="0">
                <a:effectLst/>
              </a:rPr>
              <a:t> distributions, indicating statistical independence between earners' incomes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In Poland, </a:t>
            </a:r>
            <a:r>
              <a:rPr lang="en-US" dirty="0"/>
              <a:t>c</a:t>
            </a:r>
            <a:r>
              <a:rPr lang="en-US" b="0" i="0" dirty="0">
                <a:effectLst/>
              </a:rPr>
              <a:t>onvolution models failed to properly capture household income distribution, suggesting strong statistical dependence between earners.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This could be due to different socioeconomic </a:t>
            </a:r>
            <a:r>
              <a:rPr lang="en-US" dirty="0"/>
              <a:t>f</a:t>
            </a:r>
            <a:r>
              <a:rPr lang="en-US" b="0" i="0" dirty="0">
                <a:effectLst/>
              </a:rPr>
              <a:t>actors, e.g. labor market structures, gender income asymmetry, …</a:t>
            </a:r>
          </a:p>
        </p:txBody>
      </p:sp>
    </p:spTree>
    <p:extLst>
      <p:ext uri="{BB962C8B-B14F-4D97-AF65-F5344CB8AC3E}">
        <p14:creationId xmlns:p14="http://schemas.microsoft.com/office/powerpoint/2010/main" val="108491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BE2F-AC51-EF26-E5AC-51E2320F1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Parametric Modelling of Income Distribution in Central and Eastern Europe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ADBC5-BCE2-C1A3-A77A-D9178C119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i="0" dirty="0">
                <a:effectLst/>
              </a:rPr>
              <a:t>Michał Brzeziński</a:t>
            </a:r>
            <a:endParaRPr lang="en-US" b="0" i="0" dirty="0">
              <a:effectLst/>
            </a:endParaRPr>
          </a:p>
          <a:p>
            <a:r>
              <a:rPr lang="en-US" dirty="0"/>
              <a:t>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01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824D-B92C-6282-57E0-89DBA610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GB2 distribution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0DE37-BD06-7767-8A2E-4CCE92036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McDonald (1984)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Dagum</a:t>
            </a:r>
            <a:r>
              <a:rPr lang="en-US" dirty="0"/>
              <a:t> (q=1), Singh-Maddala (p=1), log-normal (q→∞, a→0)</a:t>
            </a:r>
          </a:p>
          <a:p>
            <a:r>
              <a:rPr lang="en-US" dirty="0"/>
              <a:t>The moment of order k </a:t>
            </a:r>
            <a:r>
              <a:rPr lang="en-US" dirty="0" err="1"/>
              <a:t>st</a:t>
            </a:r>
            <a:r>
              <a:rPr lang="en-US" dirty="0"/>
              <a:t> ap&lt;k&lt;</a:t>
            </a:r>
            <a:r>
              <a:rPr lang="en-US" dirty="0" err="1"/>
              <a:t>aq</a:t>
            </a:r>
            <a:r>
              <a:rPr lang="cs-CZ" dirty="0"/>
              <a:t>:</a:t>
            </a:r>
            <a:endParaRPr lang="en-US" dirty="0"/>
          </a:p>
        </p:txBody>
      </p:sp>
      <p:pic>
        <p:nvPicPr>
          <p:cNvPr id="8" name="Picture 7" descr="A close-up of a number&#10;&#10;AI-generated content may be incorrect.">
            <a:extLst>
              <a:ext uri="{FF2B5EF4-FFF2-40B4-BE49-F238E27FC236}">
                <a16:creationId xmlns:a16="http://schemas.microsoft.com/office/drawing/2014/main" id="{10F361EF-8C84-A07A-8934-D5C47135D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1" y="2381104"/>
            <a:ext cx="6496957" cy="1047896"/>
          </a:xfrm>
          <a:prstGeom prst="rect">
            <a:avLst/>
          </a:prstGeom>
        </p:spPr>
      </p:pic>
      <p:pic>
        <p:nvPicPr>
          <p:cNvPr id="5" name="Picture 4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12285848-9674-7E28-DD23-0F447940D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72" y="4786131"/>
            <a:ext cx="3045654" cy="8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4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23DC-F44F-E235-484C-23F6B490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1E8D8-4751-51F6-4F02-D7AB49FA3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</p:spPr>
            <p:txBody>
              <a:bodyPr/>
              <a:lstStyle/>
              <a:p>
                <a:r>
                  <a:rPr lang="en-US" dirty="0"/>
                  <a:t>PL:</a:t>
                </a:r>
                <a:r>
                  <a:rPr lang="cs-CZ" dirty="0"/>
                  <a:t> yearly data from PCSO</a:t>
                </a:r>
              </a:p>
              <a:p>
                <a:r>
                  <a:rPr lang="cs-CZ" dirty="0"/>
                  <a:t>CZ, SK, HU</a:t>
                </a:r>
                <a:r>
                  <a:rPr lang="en-US" dirty="0"/>
                  <a:t>: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cs-CZ" dirty="0"/>
                  <a:t> years intervals from </a:t>
                </a:r>
                <a:r>
                  <a:rPr lang="en-US" dirty="0"/>
                  <a:t>LIS</a:t>
                </a:r>
              </a:p>
              <a:p>
                <a:r>
                  <a:rPr lang="en-US" dirty="0"/>
                  <a:t>Disposable</a:t>
                </a:r>
                <a:r>
                  <a:rPr lang="cs-CZ" dirty="0"/>
                  <a:t> in national currency</a:t>
                </a:r>
              </a:p>
              <a:p>
                <a:r>
                  <a:rPr lang="cs-CZ" dirty="0"/>
                  <a:t>Transformation: normalized, inflation </a:t>
                </a:r>
                <a:r>
                  <a:rPr lang="en-US" dirty="0"/>
                  <a:t>corrected</a:t>
                </a:r>
                <a:r>
                  <a:rPr lang="cs-CZ" dirty="0"/>
                  <a:t>, n</a:t>
                </a:r>
                <a:r>
                  <a:rPr lang="en-US" dirty="0" err="1"/>
                  <a:t>onpositive</a:t>
                </a:r>
                <a:r>
                  <a:rPr lang="en-US" dirty="0"/>
                  <a:t> values excluded</a:t>
                </a:r>
                <a:endParaRPr lang="cs-CZ" dirty="0"/>
              </a:p>
              <a:p>
                <a:r>
                  <a:rPr lang="cs-CZ" dirty="0"/>
                  <a:t>MLE</a:t>
                </a:r>
                <a:endParaRPr lang="en-US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1E8D8-4751-51F6-4F02-D7AB49FA3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2088" t="-2381" r="-19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table of numbers and a few words&#10;&#10;AI-generated content may be incorrect.">
            <a:extLst>
              <a:ext uri="{FF2B5EF4-FFF2-40B4-BE49-F238E27FC236}">
                <a16:creationId xmlns:a16="http://schemas.microsoft.com/office/drawing/2014/main" id="{B39007C2-50D4-EB93-F777-4EA38137F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6" y="1825625"/>
            <a:ext cx="4983866" cy="411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26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438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fkGroteskNeue</vt:lpstr>
      <vt:lpstr>Office Theme</vt:lpstr>
      <vt:lpstr>Income distributions</vt:lpstr>
      <vt:lpstr>Probabilistic models of income distributions</vt:lpstr>
      <vt:lpstr>Data and Models</vt:lpstr>
      <vt:lpstr>US vs. Poland</vt:lpstr>
      <vt:lpstr>Two-earners household</vt:lpstr>
      <vt:lpstr>Results</vt:lpstr>
      <vt:lpstr>Parametric Modelling of Income Distribution in Central and Eastern Europe</vt:lpstr>
      <vt:lpstr>The GB2 distribution</vt:lpstr>
      <vt:lpstr>Data</vt:lpstr>
      <vt:lpstr>Estimators and LR’s for Poland</vt:lpstr>
      <vt:lpstr>Summary</vt:lpstr>
      <vt:lpstr>Evolution of parametres</vt:lpstr>
      <vt:lpstr>Lorenz curve, Gini coefficient</vt:lpstr>
      <vt:lpstr>Inequality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Oliva</dc:creator>
  <cp:lastModifiedBy>Filip Oliva</cp:lastModifiedBy>
  <cp:revision>9</cp:revision>
  <dcterms:created xsi:type="dcterms:W3CDTF">2025-03-23T15:58:10Z</dcterms:created>
  <dcterms:modified xsi:type="dcterms:W3CDTF">2025-04-21T14:18:30Z</dcterms:modified>
</cp:coreProperties>
</file>