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67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E3E4E-A1AA-4C3F-A698-0104ED1815A9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89668-BF6C-424C-BC8E-7371AA3FE2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544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36291-7C90-454A-A08D-525A45A9074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982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36291-7C90-454A-A08D-525A45A9074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404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36291-7C90-454A-A08D-525A45A9074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216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170F-BCA0-4963-9432-D39DC195E871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9447-68BE-4AA5-953B-94347334E6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803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170F-BCA0-4963-9432-D39DC195E871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9447-68BE-4AA5-953B-94347334E6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645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170F-BCA0-4963-9432-D39DC195E871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9447-68BE-4AA5-953B-94347334E6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905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170F-BCA0-4963-9432-D39DC195E871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9447-68BE-4AA5-953B-94347334E6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79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170F-BCA0-4963-9432-D39DC195E871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9447-68BE-4AA5-953B-94347334E6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943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170F-BCA0-4963-9432-D39DC195E871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9447-68BE-4AA5-953B-94347334E6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510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170F-BCA0-4963-9432-D39DC195E871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9447-68BE-4AA5-953B-94347334E6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628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170F-BCA0-4963-9432-D39DC195E871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9447-68BE-4AA5-953B-94347334E6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972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170F-BCA0-4963-9432-D39DC195E871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9447-68BE-4AA5-953B-94347334E6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82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170F-BCA0-4963-9432-D39DC195E871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9447-68BE-4AA5-953B-94347334E6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387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170F-BCA0-4963-9432-D39DC195E871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9447-68BE-4AA5-953B-94347334E6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17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2">
                <a:lumMod val="75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1170F-BCA0-4963-9432-D39DC195E871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39447-68BE-4AA5-953B-94347334E6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18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ntikvariat-brno.cz/kniha/14049-bodovaci-tabulky-zactva-tabulky-atletickeho-svazu-macp-odznak-zdatnosti-bppov-1983" TargetMode="External"/><Relationship Id="rId2" Type="http://schemas.openxmlformats.org/officeDocument/2006/relationships/hyperlink" Target="http://www.nuv.cz/uploads/RVP_ZV_2017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.muni.cz/el/1451/jaro2013/bp1053/39435023/6_testove_baterie.pdf?lang=cs" TargetMode="External"/><Relationship Id="rId5" Type="http://schemas.openxmlformats.org/officeDocument/2006/relationships/hyperlink" Target="http://www.sazkaolympijskyviceboj.cz/novinky/uprava-bodovani-odznaku-vsestrannosti" TargetMode="External"/><Relationship Id="rId4" Type="http://schemas.openxmlformats.org/officeDocument/2006/relationships/hyperlink" Target="http://www.sazkaolympijskyviceboj.cz/odznak-vsestrannosti/postupova-soutez-sko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genturasport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35560" y="2130426"/>
            <a:ext cx="8208912" cy="1470025"/>
          </a:xfrm>
        </p:spPr>
        <p:txBody>
          <a:bodyPr>
            <a:noAutofit/>
          </a:bodyPr>
          <a:lstStyle/>
          <a:p>
            <a:r>
              <a:rPr lang="cs-CZ" sz="4000" b="1" dirty="0" smtClean="0"/>
              <a:t>Školní tělesná výchova, její aktuální stav a problémy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5841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Závěry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690688"/>
            <a:ext cx="9144000" cy="4834656"/>
          </a:xfrm>
        </p:spPr>
        <p:txBody>
          <a:bodyPr>
            <a:normAutofit/>
          </a:bodyPr>
          <a:lstStyle/>
          <a:p>
            <a:r>
              <a:rPr lang="cs-CZ" b="1" dirty="0" smtClean="0"/>
              <a:t>Stav tělesné výchovy je neuspokojivý</a:t>
            </a:r>
          </a:p>
          <a:p>
            <a:r>
              <a:rPr lang="cs-CZ" dirty="0" smtClean="0"/>
              <a:t>Nejsme schopni dostatečně motivovat žáky k pravidelnému a uvědomělému navštěvování hodin tělesné výchovy</a:t>
            </a:r>
            <a:endParaRPr lang="cs-CZ" dirty="0"/>
          </a:p>
          <a:p>
            <a:r>
              <a:rPr lang="cs-CZ" dirty="0" smtClean="0"/>
              <a:t>Selháváme v úkolu přesvědčit rodiče o důležitosti tělesné výchovy</a:t>
            </a:r>
          </a:p>
          <a:p>
            <a:r>
              <a:rPr lang="cs-CZ" b="1" dirty="0" smtClean="0"/>
              <a:t>Současný přístup: metoda postupných kroků - nedostatečné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74498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Závěry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cs-CZ" b="1" dirty="0" smtClean="0"/>
              <a:t>Může současné pojetí tělesné výchovy plnit své společenské úkoly v budoucnu?</a:t>
            </a:r>
          </a:p>
          <a:p>
            <a:r>
              <a:rPr lang="cs-CZ" b="1" dirty="0" smtClean="0"/>
              <a:t>Koresponduje současný koncept TV s realitou?</a:t>
            </a:r>
            <a:endParaRPr lang="cs-CZ" dirty="0"/>
          </a:p>
          <a:p>
            <a:r>
              <a:rPr lang="cs-CZ" dirty="0" smtClean="0"/>
              <a:t>Je třeba </a:t>
            </a:r>
            <a:r>
              <a:rPr lang="cs-CZ" b="1" dirty="0" smtClean="0"/>
              <a:t>změnit veřejné mínění a vnímání TV </a:t>
            </a:r>
            <a:r>
              <a:rPr lang="cs-CZ" dirty="0" smtClean="0"/>
              <a:t>nebo (či současně s tím) je nutno </a:t>
            </a:r>
            <a:r>
              <a:rPr lang="cs-CZ" b="1" dirty="0" smtClean="0"/>
              <a:t>změnit koncept tělesné výchovy pro potřeby budoucích generací</a:t>
            </a:r>
            <a:r>
              <a:rPr lang="cs-CZ" dirty="0" smtClean="0"/>
              <a:t>?</a:t>
            </a:r>
            <a:endParaRPr lang="cs-CZ" dirty="0"/>
          </a:p>
          <a:p>
            <a:r>
              <a:rPr lang="cs-CZ" dirty="0" smtClean="0"/>
              <a:t>Je to otázka </a:t>
            </a:r>
            <a:r>
              <a:rPr lang="cs-CZ" b="1" dirty="0" smtClean="0"/>
              <a:t>paradigmatu</a:t>
            </a:r>
            <a:r>
              <a:rPr lang="cs-CZ" dirty="0" smtClean="0"/>
              <a:t> (nikoliv částečných změn jako např. třetí hodina tělesné výchovy, nové školní soutěže, počet učitelů atp.)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8306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Tělesná výchova = jeden z nejdůležitějších předmětů (anebo ne?)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76310" y="1391148"/>
            <a:ext cx="8964488" cy="5350220"/>
          </a:xfrm>
        </p:spPr>
        <p:txBody>
          <a:bodyPr>
            <a:noAutofit/>
          </a:bodyPr>
          <a:lstStyle/>
          <a:p>
            <a:pPr algn="just"/>
            <a:r>
              <a:rPr lang="cs-CZ" b="1" dirty="0"/>
              <a:t>Přínosy TV pro jedince a pro společnost </a:t>
            </a:r>
            <a:r>
              <a:rPr lang="cs-CZ" b="1"/>
              <a:t>- ?????</a:t>
            </a:r>
            <a:endParaRPr lang="cs-CZ" b="1" dirty="0"/>
          </a:p>
          <a:p>
            <a:pPr algn="just"/>
            <a:r>
              <a:rPr lang="cs-CZ" b="1" dirty="0"/>
              <a:t>Zařazení TV ve vzdělávacím kurikulu různých typů a stupňů škol</a:t>
            </a:r>
          </a:p>
          <a:p>
            <a:pPr algn="just"/>
            <a:r>
              <a:rPr lang="cs-CZ" b="1" dirty="0"/>
              <a:t>Současná situace tělesné výchovy a její společenské postavení neodpovídá její proklamované důležitosti</a:t>
            </a:r>
          </a:p>
          <a:p>
            <a:pPr marL="0" indent="0" algn="just">
              <a:buNone/>
            </a:pPr>
            <a:r>
              <a:rPr lang="cs-CZ" b="1" dirty="0"/>
              <a:t>=) častá uvolnění</a:t>
            </a:r>
            <a:endParaRPr lang="cs-CZ" dirty="0"/>
          </a:p>
          <a:p>
            <a:pPr marL="0" indent="0" algn="just">
              <a:buNone/>
            </a:pPr>
            <a:r>
              <a:rPr lang="cs-CZ" b="1" dirty="0"/>
              <a:t>=) slabá participace ve výuce</a:t>
            </a:r>
          </a:p>
          <a:p>
            <a:pPr marL="0" indent="0" algn="just">
              <a:buNone/>
            </a:pPr>
            <a:r>
              <a:rPr lang="cs-CZ" b="1" dirty="0"/>
              <a:t>=) časté odpadání výuky</a:t>
            </a:r>
          </a:p>
          <a:p>
            <a:pPr marL="0" indent="0" algn="just">
              <a:buNone/>
            </a:pPr>
            <a:r>
              <a:rPr lang="cs-CZ" b="1" dirty="0"/>
              <a:t>=) bloková výuka (= fiktivní počet hodin)</a:t>
            </a:r>
          </a:p>
          <a:p>
            <a:pPr marL="0" indent="0" algn="just">
              <a:buNone/>
            </a:pPr>
            <a:r>
              <a:rPr lang="cs-CZ" b="1" dirty="0"/>
              <a:t>=) materiální a prostorová vybavenost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6912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Uvolnění z tělesné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417639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Vrůstající trend</a:t>
            </a:r>
            <a:endParaRPr lang="cs-CZ" b="1" dirty="0"/>
          </a:p>
          <a:p>
            <a:r>
              <a:rPr lang="cs-CZ" dirty="0" smtClean="0"/>
              <a:t>Školní rok 2015/2016 (Tematická zpráva ŠI)</a:t>
            </a:r>
          </a:p>
          <a:p>
            <a:pPr marL="0" indent="0">
              <a:buNone/>
            </a:pPr>
            <a:r>
              <a:rPr lang="cs-CZ" dirty="0" smtClean="0"/>
              <a:t>-   </a:t>
            </a:r>
            <a:r>
              <a:rPr lang="cs-CZ" b="1" dirty="0" smtClean="0"/>
              <a:t>2,2 žáka na školu </a:t>
            </a:r>
            <a:r>
              <a:rPr lang="cs-CZ" dirty="0" smtClean="0"/>
              <a:t>(druhý stupeň)</a:t>
            </a:r>
          </a:p>
          <a:p>
            <a:pPr>
              <a:buFontTx/>
              <a:buChar char="-"/>
            </a:pPr>
            <a:r>
              <a:rPr lang="cs-CZ" b="1" dirty="0" smtClean="0"/>
              <a:t>26 žáků na školu </a:t>
            </a:r>
            <a:r>
              <a:rPr lang="cs-CZ" dirty="0" smtClean="0"/>
              <a:t>(střední škola) = </a:t>
            </a:r>
            <a:r>
              <a:rPr lang="cs-CZ" b="1" dirty="0" smtClean="0"/>
              <a:t>často desítky procent ve třídě</a:t>
            </a:r>
            <a:endParaRPr lang="cs-CZ" b="1" dirty="0"/>
          </a:p>
          <a:p>
            <a:r>
              <a:rPr lang="cs-CZ" dirty="0" smtClean="0"/>
              <a:t>Současnost – </a:t>
            </a:r>
            <a:r>
              <a:rPr lang="cs-CZ" b="1" dirty="0" smtClean="0"/>
              <a:t>odhad: stálé navyšování</a:t>
            </a:r>
          </a:p>
          <a:p>
            <a:r>
              <a:rPr lang="cs-CZ" dirty="0"/>
              <a:t>Uvolnění </a:t>
            </a:r>
            <a:r>
              <a:rPr lang="cs-CZ" dirty="0" smtClean="0"/>
              <a:t>– pravidla definována vyhláškou, ale </a:t>
            </a:r>
            <a:r>
              <a:rPr lang="cs-CZ" b="1" dirty="0" smtClean="0"/>
              <a:t>nakonec </a:t>
            </a:r>
            <a:r>
              <a:rPr lang="cs-CZ" b="1" dirty="0"/>
              <a:t>vždy na úvaze ředitele</a:t>
            </a:r>
          </a:p>
          <a:p>
            <a:r>
              <a:rPr lang="cs-CZ" b="1" dirty="0" smtClean="0"/>
              <a:t>Důvody</a:t>
            </a:r>
            <a:r>
              <a:rPr lang="cs-CZ" dirty="0" smtClean="0"/>
              <a:t>: zdravotní důvody, vrcholová sportovní úroveň, další volnočasové aktivity</a:t>
            </a:r>
            <a:endParaRPr lang="cs-CZ" dirty="0"/>
          </a:p>
          <a:p>
            <a:r>
              <a:rPr lang="cs-CZ" b="1" dirty="0" smtClean="0"/>
              <a:t>Vyhláška č</a:t>
            </a:r>
            <a:r>
              <a:rPr lang="en-GB" b="1" dirty="0" smtClean="0"/>
              <a:t>. 391/2013</a:t>
            </a:r>
            <a:r>
              <a:rPr lang="cs-CZ" b="1" dirty="0" smtClean="0"/>
              <a:t> Sb.</a:t>
            </a:r>
            <a:r>
              <a:rPr lang="en-GB" b="1" dirty="0" smtClean="0"/>
              <a:t> </a:t>
            </a:r>
            <a:r>
              <a:rPr lang="cs-CZ" b="1" dirty="0" smtClean="0"/>
              <a:t>– obezita či svalová </a:t>
            </a:r>
            <a:r>
              <a:rPr lang="cs-CZ" b="1" dirty="0" err="1" smtClean="0"/>
              <a:t>dysbalance</a:t>
            </a:r>
            <a:r>
              <a:rPr lang="cs-CZ" b="1" dirty="0" smtClean="0"/>
              <a:t> může být důvodem pro uvolnění z tělesné výchovy!!!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99604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Motivace aktivně navštěvovat výuku tělesné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556792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Problém již staršího data</a:t>
            </a:r>
            <a:endParaRPr lang="cs-CZ" dirty="0"/>
          </a:p>
          <a:p>
            <a:r>
              <a:rPr lang="cs-CZ" b="1" dirty="0" smtClean="0"/>
              <a:t>Vnitřní motivace žáků není stálá a stále přítomná </a:t>
            </a:r>
            <a:r>
              <a:rPr lang="cs-CZ" dirty="0"/>
              <a:t>=) </a:t>
            </a:r>
            <a:r>
              <a:rPr lang="cs-CZ" dirty="0" smtClean="0"/>
              <a:t>učitelé by měli adekvátně motivovat své žáky</a:t>
            </a:r>
          </a:p>
          <a:p>
            <a:r>
              <a:rPr lang="cs-CZ" b="1" dirty="0" smtClean="0"/>
              <a:t>Rozdílný přístup ze strany učitelů</a:t>
            </a:r>
            <a:endParaRPr lang="cs-CZ" b="1" dirty="0"/>
          </a:p>
          <a:p>
            <a:r>
              <a:rPr lang="cs-CZ" b="1" dirty="0" smtClean="0"/>
              <a:t>Bezpečnost </a:t>
            </a:r>
            <a:r>
              <a:rPr lang="cs-CZ" dirty="0" smtClean="0"/>
              <a:t>– co dělat a co nikoliv? </a:t>
            </a:r>
            <a:r>
              <a:rPr lang="cs-CZ" dirty="0"/>
              <a:t>=) </a:t>
            </a:r>
            <a:r>
              <a:rPr lang="cs-CZ" b="1" dirty="0" smtClean="0"/>
              <a:t>absolutně bezpečná aktivita = nudná aktivita!</a:t>
            </a:r>
            <a:endParaRPr lang="cs-CZ" b="1" dirty="0"/>
          </a:p>
          <a:p>
            <a:r>
              <a:rPr lang="cs-CZ" dirty="0" smtClean="0"/>
              <a:t>Výchovná role tělesné výchovy – žák by se </a:t>
            </a:r>
            <a:r>
              <a:rPr lang="cs-CZ" b="1" dirty="0" smtClean="0"/>
              <a:t>neměl během výuky primárně cítit vychováván</a:t>
            </a:r>
            <a:r>
              <a:rPr lang="cs-CZ" dirty="0" smtClean="0"/>
              <a:t>, ale měl by </a:t>
            </a:r>
            <a:r>
              <a:rPr lang="cs-CZ" b="1" dirty="0" smtClean="0"/>
              <a:t>vnímat jednotlivé aspekty tělesné výchovy jako velmi důležité</a:t>
            </a:r>
            <a:endParaRPr lang="cs-CZ" b="1" dirty="0"/>
          </a:p>
          <a:p>
            <a:r>
              <a:rPr lang="cs-CZ" b="1" dirty="0" smtClean="0"/>
              <a:t>Volnočasové sportovní aktivity mládeže v raném věku, mnoho různých sportovních soutěží či akcí </a:t>
            </a:r>
            <a:r>
              <a:rPr lang="cs-CZ" b="1" dirty="0"/>
              <a:t>(OVOV, CORNY CUP, </a:t>
            </a:r>
            <a:r>
              <a:rPr lang="cs-CZ" b="1" dirty="0" err="1"/>
              <a:t>McDonalds</a:t>
            </a:r>
            <a:r>
              <a:rPr lang="cs-CZ" b="1" dirty="0"/>
              <a:t> CUP, …), </a:t>
            </a:r>
            <a:r>
              <a:rPr lang="cs-CZ" b="1" dirty="0" smtClean="0"/>
              <a:t>ale během druhého stupně základní školy většina dětí se sportem stejně končí!!!</a:t>
            </a:r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11656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v tělesné výchově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03512" y="1268760"/>
            <a:ext cx="8784976" cy="5328592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Velmi problematický aspekt TV</a:t>
            </a:r>
            <a:endParaRPr lang="cs-CZ" b="1" dirty="0"/>
          </a:p>
          <a:p>
            <a:r>
              <a:rPr lang="cs-CZ" b="1" dirty="0" smtClean="0"/>
              <a:t>Co hodnotit a jak hodnotit??? RVP (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www.nuv.cz/</a:t>
            </a:r>
            <a:r>
              <a:rPr lang="cs-CZ" dirty="0" err="1" smtClean="0">
                <a:hlinkClick r:id="rId2"/>
              </a:rPr>
              <a:t>uploads</a:t>
            </a:r>
            <a:r>
              <a:rPr lang="cs-CZ" dirty="0" smtClean="0">
                <a:hlinkClick r:id="rId2"/>
              </a:rPr>
              <a:t>/RVP_ZV_2017.pdf</a:t>
            </a:r>
            <a:r>
              <a:rPr lang="cs-CZ" dirty="0" smtClean="0"/>
              <a:t>)</a:t>
            </a:r>
            <a:endParaRPr lang="cs-CZ" b="1" dirty="0"/>
          </a:p>
          <a:p>
            <a:pPr>
              <a:buFontTx/>
              <a:buChar char="-"/>
            </a:pPr>
            <a:r>
              <a:rPr lang="cs-CZ" b="1" dirty="0" smtClean="0"/>
              <a:t>Změnit limity </a:t>
            </a:r>
            <a:r>
              <a:rPr lang="cs-CZ" dirty="0" smtClean="0"/>
              <a:t>fyzických schopností/dovedností tak, aby odpovídaly současné populaci???</a:t>
            </a:r>
            <a:endParaRPr lang="cs-CZ" dirty="0"/>
          </a:p>
          <a:p>
            <a:pPr>
              <a:buFontTx/>
              <a:buChar char="-"/>
            </a:pPr>
            <a:r>
              <a:rPr lang="cs-CZ" b="1" dirty="0" smtClean="0"/>
              <a:t>Výkon, zlepšení či motivaci</a:t>
            </a:r>
            <a:r>
              <a:rPr lang="cs-CZ" dirty="0" smtClean="0"/>
              <a:t>?</a:t>
            </a:r>
            <a:endParaRPr lang="cs-CZ" dirty="0"/>
          </a:p>
          <a:p>
            <a:pPr>
              <a:buFontTx/>
              <a:buChar char="-"/>
            </a:pPr>
            <a:r>
              <a:rPr lang="cs-CZ" b="1" dirty="0" smtClean="0"/>
              <a:t>Známky nebo verbální hodnocení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 smtClean="0"/>
              <a:t>Odznak zdatnosti (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antikvariat-brno.cz/kniha/14049-bodovaci-tabulky-zactva-tabulky-atletickeho-svazu-macp-odznak-zdatnosti-bppov-1983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Odznak všestrannosti (</a:t>
            </a: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www.sazkaolympijskyviceboj.cz/odznak-</a:t>
            </a:r>
            <a:r>
              <a:rPr lang="cs-CZ" dirty="0" err="1" smtClean="0">
                <a:hlinkClick r:id="rId4"/>
              </a:rPr>
              <a:t>vsestrannosti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postupova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soutez</a:t>
            </a:r>
            <a:r>
              <a:rPr lang="cs-CZ" dirty="0" smtClean="0">
                <a:hlinkClick r:id="rId4"/>
              </a:rPr>
              <a:t>-skol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Úprava OVOV (</a:t>
            </a:r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www.sazkaolympijskyviceboj.cz/novinky/</a:t>
            </a:r>
            <a:r>
              <a:rPr lang="cs-CZ" dirty="0" err="1" smtClean="0">
                <a:hlinkClick r:id="rId5"/>
              </a:rPr>
              <a:t>uprava</a:t>
            </a:r>
            <a:r>
              <a:rPr lang="cs-CZ" dirty="0" smtClean="0">
                <a:hlinkClick r:id="rId5"/>
              </a:rPr>
              <a:t>-</a:t>
            </a:r>
            <a:r>
              <a:rPr lang="cs-CZ" dirty="0" err="1" smtClean="0">
                <a:hlinkClick r:id="rId5"/>
              </a:rPr>
              <a:t>bodovani</a:t>
            </a:r>
            <a:r>
              <a:rPr lang="cs-CZ" dirty="0" smtClean="0">
                <a:hlinkClick r:id="rId5"/>
              </a:rPr>
              <a:t>-odznaku-</a:t>
            </a:r>
            <a:r>
              <a:rPr lang="cs-CZ" dirty="0" err="1" smtClean="0">
                <a:hlinkClick r:id="rId5"/>
              </a:rPr>
              <a:t>vsestrannosti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EUROFIT, UNIFIT , IOWA, … (</a:t>
            </a:r>
            <a:r>
              <a:rPr lang="cs-CZ" dirty="0">
                <a:hlinkClick r:id="rId6"/>
              </a:rPr>
              <a:t>https://</a:t>
            </a:r>
            <a:r>
              <a:rPr lang="cs-CZ" dirty="0" smtClean="0">
                <a:hlinkClick r:id="rId6"/>
              </a:rPr>
              <a:t>is.muni.cz/el/1451/jaro2013/bp1053/39435023/6_testove_baterie.pdf?lang=</a:t>
            </a:r>
            <a:r>
              <a:rPr lang="cs-CZ" dirty="0" err="1" smtClean="0">
                <a:hlinkClick r:id="rId6"/>
              </a:rPr>
              <a:t>cs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8071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Legislativní zázemí tělesné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Zákon </a:t>
            </a:r>
            <a:r>
              <a:rPr lang="cs-CZ" i="1" dirty="0"/>
              <a:t>561/2004 Sb. o předškolním, základním, středním, vyšším odborném a jiném vzdělávání</a:t>
            </a:r>
            <a:r>
              <a:rPr lang="cs-CZ" dirty="0"/>
              <a:t>. (Školský zákon</a:t>
            </a:r>
            <a:r>
              <a:rPr lang="cs-CZ" dirty="0" smtClean="0"/>
              <a:t>) – poslední novela v srpnu 2020</a:t>
            </a:r>
            <a:endParaRPr lang="cs-CZ" dirty="0"/>
          </a:p>
          <a:p>
            <a:r>
              <a:rPr lang="cs-CZ" i="1" dirty="0" smtClean="0"/>
              <a:t>Vyhláška </a:t>
            </a:r>
            <a:r>
              <a:rPr lang="cs-CZ" i="1" dirty="0"/>
              <a:t>o zdravotní způsobilosti k tělesné výchově a sportu č. 391/2013 Sb</a:t>
            </a:r>
            <a:r>
              <a:rPr lang="cs-CZ" i="1" dirty="0" smtClean="0"/>
              <a:t>.</a:t>
            </a:r>
            <a:endParaRPr lang="cs-CZ" dirty="0"/>
          </a:p>
          <a:p>
            <a:r>
              <a:rPr lang="cs-CZ" dirty="0" smtClean="0"/>
              <a:t>RVP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MŠMT</a:t>
            </a:r>
          </a:p>
          <a:p>
            <a:r>
              <a:rPr lang="cs-CZ" dirty="0" smtClean="0"/>
              <a:t>NSA??? </a:t>
            </a:r>
            <a:r>
              <a:rPr lang="cs-CZ" dirty="0">
                <a:hlinkClick r:id="rId2"/>
              </a:rPr>
              <a:t>http://www.agenturasport.cz/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885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Personální zajištění tělesné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31504" y="1600201"/>
            <a:ext cx="8928992" cy="4525963"/>
          </a:xfrm>
        </p:spPr>
        <p:txBody>
          <a:bodyPr/>
          <a:lstStyle/>
          <a:p>
            <a:r>
              <a:rPr lang="cs-CZ" dirty="0" smtClean="0"/>
              <a:t>Kvalita absolventů fakult připravujících budoucí učitele tělesné výchovy</a:t>
            </a:r>
          </a:p>
          <a:p>
            <a:r>
              <a:rPr lang="cs-CZ" dirty="0" smtClean="0"/>
              <a:t>Reálné personální pokrytí výuky tělesné výchovy na školách</a:t>
            </a:r>
          </a:p>
          <a:p>
            <a:r>
              <a:rPr lang="cs-CZ" dirty="0" smtClean="0"/>
              <a:t>2001 </a:t>
            </a:r>
          </a:p>
          <a:p>
            <a:endParaRPr lang="cs-CZ" dirty="0" smtClean="0"/>
          </a:p>
          <a:p>
            <a:r>
              <a:rPr lang="cs-CZ" dirty="0" smtClean="0"/>
              <a:t>2021?? 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3503712" y="3717032"/>
          <a:ext cx="6868160" cy="240913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44270">
                  <a:extLst>
                    <a:ext uri="{9D8B030D-6E8A-4147-A177-3AD203B41FA5}">
                      <a16:colId xmlns:a16="http://schemas.microsoft.com/office/drawing/2014/main" val="3564530013"/>
                    </a:ext>
                  </a:extLst>
                </a:gridCol>
                <a:gridCol w="1342390">
                  <a:extLst>
                    <a:ext uri="{9D8B030D-6E8A-4147-A177-3AD203B41FA5}">
                      <a16:colId xmlns:a16="http://schemas.microsoft.com/office/drawing/2014/main" val="899720784"/>
                    </a:ext>
                  </a:extLst>
                </a:gridCol>
                <a:gridCol w="1342390">
                  <a:extLst>
                    <a:ext uri="{9D8B030D-6E8A-4147-A177-3AD203B41FA5}">
                      <a16:colId xmlns:a16="http://schemas.microsoft.com/office/drawing/2014/main" val="909305327"/>
                    </a:ext>
                  </a:extLst>
                </a:gridCol>
                <a:gridCol w="1519555">
                  <a:extLst>
                    <a:ext uri="{9D8B030D-6E8A-4147-A177-3AD203B41FA5}">
                      <a16:colId xmlns:a16="http://schemas.microsoft.com/office/drawing/2014/main" val="14210885"/>
                    </a:ext>
                  </a:extLst>
                </a:gridCol>
                <a:gridCol w="1519555">
                  <a:extLst>
                    <a:ext uri="{9D8B030D-6E8A-4147-A177-3AD203B41FA5}">
                      <a16:colId xmlns:a16="http://schemas.microsoft.com/office/drawing/2014/main" val="744562611"/>
                    </a:ext>
                  </a:extLst>
                </a:gridCol>
              </a:tblGrid>
              <a:tr h="356555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Uplatnění absolventů UK FTVS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0540054"/>
                  </a:ext>
                </a:extLst>
              </a:tr>
              <a:tr h="80509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Práce v tělovýchově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Práce mimo tělovýchovu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Jiné – student, mateřská dovolená, civilní služba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8965726"/>
                  </a:ext>
                </a:extLst>
              </a:tr>
              <a:tr h="35655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Obor Tělesná výchova a sport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Muži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</a:rPr>
                        <a:t>51%</a:t>
                      </a:r>
                      <a:endParaRPr lang="cs-CZ" sz="1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</a:rPr>
                        <a:t>42%</a:t>
                      </a:r>
                      <a:endParaRPr lang="cs-CZ" sz="1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7%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4925265"/>
                  </a:ext>
                </a:extLst>
              </a:tr>
              <a:tr h="27718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Ženy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52%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</a:rPr>
                        <a:t>37%</a:t>
                      </a:r>
                      <a:endParaRPr lang="cs-CZ" sz="1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11%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9102251"/>
                  </a:ext>
                </a:extLst>
              </a:tr>
              <a:tr h="34179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Obor učitelství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Muži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65%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29%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6%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1806024"/>
                  </a:ext>
                </a:extLst>
              </a:tr>
              <a:tr h="2719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Ženy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58%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38%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4%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2706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612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Společenské postavení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31504" y="1600200"/>
            <a:ext cx="8928992" cy="4709120"/>
          </a:xfrm>
        </p:spPr>
        <p:txBody>
          <a:bodyPr/>
          <a:lstStyle/>
          <a:p>
            <a:r>
              <a:rPr lang="cs-CZ" b="1" dirty="0" smtClean="0"/>
              <a:t>Postavení učitele tělesné výchovy </a:t>
            </a:r>
            <a:r>
              <a:rPr lang="cs-CZ" dirty="0" smtClean="0"/>
              <a:t>– rozpor ve vnímání veřejnosti</a:t>
            </a:r>
          </a:p>
          <a:p>
            <a:r>
              <a:rPr lang="cs-CZ" b="1" dirty="0" smtClean="0"/>
              <a:t>Expertní profese</a:t>
            </a:r>
            <a:r>
              <a:rPr lang="cs-CZ" dirty="0" smtClean="0"/>
              <a:t> (nesoulad s realitou)</a:t>
            </a:r>
          </a:p>
          <a:p>
            <a:pPr marL="0" indent="0">
              <a:buNone/>
            </a:pPr>
            <a:r>
              <a:rPr lang="cs-CZ" dirty="0" smtClean="0"/>
              <a:t>=) vnímání předmětu je podmíněno vnímáním profese</a:t>
            </a:r>
          </a:p>
          <a:p>
            <a:r>
              <a:rPr lang="cs-CZ" b="1" dirty="0" smtClean="0"/>
              <a:t>Změna vnímání (= změna myšlení (= generační posun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03032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Anatomické, biologické, fyziologické aj. konsekvence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0"/>
            <a:ext cx="8435280" cy="506916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Nadváha </a:t>
            </a:r>
            <a:r>
              <a:rPr lang="cs-CZ" dirty="0" smtClean="0"/>
              <a:t>– 71 % mužů, 57 % žen (různé zdroje)</a:t>
            </a:r>
          </a:p>
          <a:p>
            <a:r>
              <a:rPr lang="cs-CZ" b="1" dirty="0" smtClean="0"/>
              <a:t>Obezita </a:t>
            </a:r>
            <a:r>
              <a:rPr lang="cs-CZ" dirty="0" smtClean="0"/>
              <a:t>– 27 % mužů, 24 % žen</a:t>
            </a:r>
          </a:p>
          <a:p>
            <a:r>
              <a:rPr lang="cs-CZ" b="1" dirty="0" smtClean="0"/>
              <a:t>Děti a mládež</a:t>
            </a:r>
            <a:r>
              <a:rPr lang="cs-CZ" dirty="0" smtClean="0"/>
              <a:t>: cca 12 % obézních a 15 % s nadváhou, nejčastější obezita – kolem 7. roku věku</a:t>
            </a:r>
          </a:p>
          <a:p>
            <a:r>
              <a:rPr lang="cs-CZ" b="1" dirty="0" smtClean="0"/>
              <a:t>Vzrůstající trend ve všech skupinách obyvatelstva</a:t>
            </a:r>
          </a:p>
          <a:p>
            <a:r>
              <a:rPr lang="cs-CZ" dirty="0" smtClean="0"/>
              <a:t> </a:t>
            </a:r>
            <a:r>
              <a:rPr lang="cs-CZ" b="1" dirty="0" smtClean="0"/>
              <a:t>Anatomické změny v populaci </a:t>
            </a:r>
            <a:r>
              <a:rPr lang="cs-CZ" dirty="0" smtClean="0"/>
              <a:t>– kyfóza, telefonní krk, </a:t>
            </a:r>
            <a:r>
              <a:rPr lang="cs-CZ" dirty="0" err="1" smtClean="0"/>
              <a:t>textovací</a:t>
            </a:r>
            <a:r>
              <a:rPr lang="cs-CZ" dirty="0" smtClean="0"/>
              <a:t> pařátek, karpální tunel</a:t>
            </a:r>
          </a:p>
          <a:p>
            <a:r>
              <a:rPr lang="cs-CZ" b="1" dirty="0" smtClean="0"/>
              <a:t>Změna </a:t>
            </a:r>
            <a:r>
              <a:rPr lang="cs-CZ" b="1" dirty="0" err="1" smtClean="0"/>
              <a:t>postury</a:t>
            </a:r>
            <a:r>
              <a:rPr lang="cs-CZ" b="1" dirty="0"/>
              <a:t> </a:t>
            </a:r>
            <a:r>
              <a:rPr lang="cs-CZ" dirty="0"/>
              <a:t>(tělo schoulené a toporné</a:t>
            </a:r>
            <a:r>
              <a:rPr lang="cs-CZ" dirty="0" smtClean="0"/>
              <a:t>) i </a:t>
            </a:r>
            <a:r>
              <a:rPr lang="cs-CZ" b="1" dirty="0"/>
              <a:t>pohybového </a:t>
            </a:r>
            <a:r>
              <a:rPr lang="cs-CZ" b="1" dirty="0" smtClean="0"/>
              <a:t>vzorce</a:t>
            </a:r>
          </a:p>
          <a:p>
            <a:r>
              <a:rPr lang="cs-CZ" b="1" dirty="0" smtClean="0"/>
              <a:t>Fantomové vibrace</a:t>
            </a:r>
          </a:p>
          <a:p>
            <a:r>
              <a:rPr lang="cs-CZ" b="1" dirty="0" smtClean="0"/>
              <a:t>Bránice</a:t>
            </a:r>
          </a:p>
          <a:p>
            <a:r>
              <a:rPr lang="cs-CZ" b="1" dirty="0" err="1" smtClean="0"/>
              <a:t>Ideomotorika</a:t>
            </a:r>
            <a:r>
              <a:rPr lang="cs-CZ" b="1" dirty="0" smtClean="0"/>
              <a:t> – gnostická, exekutivní, praktická</a:t>
            </a:r>
          </a:p>
          <a:p>
            <a:r>
              <a:rPr lang="cs-CZ" b="1" dirty="0" smtClean="0"/>
              <a:t>Funkce - </a:t>
            </a:r>
            <a:r>
              <a:rPr lang="cs-CZ" b="1" dirty="0" err="1" smtClean="0"/>
              <a:t>propriocepce</a:t>
            </a:r>
            <a:r>
              <a:rPr lang="cs-CZ" b="1" dirty="0" smtClean="0"/>
              <a:t> – dyspraxie???</a:t>
            </a:r>
          </a:p>
          <a:p>
            <a:r>
              <a:rPr lang="cs-CZ" b="1" dirty="0" smtClean="0"/>
              <a:t>Odolnost!!!!!!!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53581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728</Words>
  <Application>Microsoft Office PowerPoint</Application>
  <PresentationFormat>Širokoúhlá obrazovka</PresentationFormat>
  <Paragraphs>102</Paragraphs>
  <Slides>11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Školní tělesná výchova, její aktuální stav a problémy</vt:lpstr>
      <vt:lpstr>Tělesná výchova = jeden z nejdůležitějších předmětů (anebo ne?)</vt:lpstr>
      <vt:lpstr>Uvolnění z tělesné výchovy</vt:lpstr>
      <vt:lpstr>Motivace aktivně navštěvovat výuku tělesné výchovy</vt:lpstr>
      <vt:lpstr>Hodnocení v tělesné výchově</vt:lpstr>
      <vt:lpstr>Legislativní zázemí tělesné výchovy</vt:lpstr>
      <vt:lpstr>Personální zajištění tělesné výchovy</vt:lpstr>
      <vt:lpstr>Společenské postavení předmětu</vt:lpstr>
      <vt:lpstr>Anatomické, biologické, fyziologické aj. konsekvence</vt:lpstr>
      <vt:lpstr>Závěry</vt:lpstr>
      <vt:lpstr>Závěry II.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tělesná výchova, její aktuální stav a problémy</dc:title>
  <dc:creator>Kamil Kotlík</dc:creator>
  <cp:lastModifiedBy>Kamil Kotlík</cp:lastModifiedBy>
  <cp:revision>1</cp:revision>
  <dcterms:created xsi:type="dcterms:W3CDTF">2020-10-18T12:36:13Z</dcterms:created>
  <dcterms:modified xsi:type="dcterms:W3CDTF">2020-10-18T12:36:25Z</dcterms:modified>
</cp:coreProperties>
</file>