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1"/>
  </p:notesMasterIdLst>
  <p:sldIdLst>
    <p:sldId id="256" r:id="rId2"/>
    <p:sldId id="257" r:id="rId3"/>
    <p:sldId id="278" r:id="rId4"/>
    <p:sldId id="258" r:id="rId5"/>
    <p:sldId id="260" r:id="rId6"/>
    <p:sldId id="259" r:id="rId7"/>
    <p:sldId id="269" r:id="rId8"/>
    <p:sldId id="270" r:id="rId9"/>
    <p:sldId id="271" r:id="rId10"/>
    <p:sldId id="277" r:id="rId11"/>
    <p:sldId id="265" r:id="rId12"/>
    <p:sldId id="264" r:id="rId13"/>
    <p:sldId id="266" r:id="rId14"/>
    <p:sldId id="267" r:id="rId15"/>
    <p:sldId id="272" r:id="rId16"/>
    <p:sldId id="273" r:id="rId17"/>
    <p:sldId id="274" r:id="rId18"/>
    <p:sldId id="275" r:id="rId19"/>
    <p:sldId id="283"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 Kouřilová" initials="IK" lastIdx="1" clrIdx="0">
    <p:extLst>
      <p:ext uri="{19B8F6BF-5375-455C-9EA6-DF929625EA0E}">
        <p15:presenceInfo xmlns:p15="http://schemas.microsoft.com/office/powerpoint/2012/main" userId="a5bd314ad807ff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řední styl 4 – zvýraznění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Tmavý styl 1 – zvýraznění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85529" autoAdjust="0"/>
  </p:normalViewPr>
  <p:slideViewPr>
    <p:cSldViewPr snapToGrid="0">
      <p:cViewPr varScale="1">
        <p:scale>
          <a:sx n="77" d="100"/>
          <a:sy n="77" d="100"/>
        </p:scale>
        <p:origin x="85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494DC-BEAA-4207-AECA-C9C278C9CB2B}" type="datetimeFigureOut">
              <a:rPr lang="cs-CZ" smtClean="0"/>
              <a:t>18.01.2021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0AA98-E782-49E2-BD71-A7CC822E1D34}" type="slidenum">
              <a:rPr lang="cs-CZ" smtClean="0"/>
              <a:t>‹#›</a:t>
            </a:fld>
            <a:endParaRPr lang="cs-CZ"/>
          </a:p>
        </p:txBody>
      </p:sp>
    </p:spTree>
    <p:extLst>
      <p:ext uri="{BB962C8B-B14F-4D97-AF65-F5344CB8AC3E}">
        <p14:creationId xmlns:p14="http://schemas.microsoft.com/office/powerpoint/2010/main" val="176432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Píšu nápady</a:t>
            </a:r>
          </a:p>
        </p:txBody>
      </p:sp>
      <p:sp>
        <p:nvSpPr>
          <p:cNvPr id="4" name="Zástupný symbol pro číslo snímku 3"/>
          <p:cNvSpPr>
            <a:spLocks noGrp="1"/>
          </p:cNvSpPr>
          <p:nvPr>
            <p:ph type="sldNum" sz="quarter" idx="5"/>
          </p:nvPr>
        </p:nvSpPr>
        <p:spPr/>
        <p:txBody>
          <a:bodyPr/>
          <a:lstStyle/>
          <a:p>
            <a:fld id="{7700AA98-E782-49E2-BD71-A7CC822E1D34}" type="slidenum">
              <a:rPr lang="cs-CZ" smtClean="0"/>
              <a:t>1</a:t>
            </a:fld>
            <a:endParaRPr lang="cs-CZ"/>
          </a:p>
        </p:txBody>
      </p:sp>
    </p:spTree>
    <p:extLst>
      <p:ext uri="{BB962C8B-B14F-4D97-AF65-F5344CB8AC3E}">
        <p14:creationId xmlns:p14="http://schemas.microsoft.com/office/powerpoint/2010/main" val="260967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Pedagogika: Můžeme pomáhat v rozvoji osobnosti již od raného dětství</a:t>
            </a:r>
          </a:p>
          <a:p>
            <a:r>
              <a:rPr lang="cs-CZ" dirty="0"/>
              <a:t>Psychologie: V herních činnostech lze pozorovat projevy temperamentu, úzkosti, radosti, strachu, obavy… </a:t>
            </a:r>
          </a:p>
          <a:p>
            <a:r>
              <a:rPr lang="cs-CZ" dirty="0"/>
              <a:t>Estetika: díky barevným předmětům dochází k pocitům libosti. </a:t>
            </a:r>
          </a:p>
          <a:p>
            <a:endParaRPr lang="cs-CZ" dirty="0"/>
          </a:p>
        </p:txBody>
      </p:sp>
      <p:sp>
        <p:nvSpPr>
          <p:cNvPr id="4" name="Zástupný symbol pro číslo snímku 3"/>
          <p:cNvSpPr>
            <a:spLocks noGrp="1"/>
          </p:cNvSpPr>
          <p:nvPr>
            <p:ph type="sldNum" sz="quarter" idx="5"/>
          </p:nvPr>
        </p:nvSpPr>
        <p:spPr/>
        <p:txBody>
          <a:bodyPr/>
          <a:lstStyle/>
          <a:p>
            <a:fld id="{7700AA98-E782-49E2-BD71-A7CC822E1D34}" type="slidenum">
              <a:rPr lang="cs-CZ" smtClean="0"/>
              <a:t>5</a:t>
            </a:fld>
            <a:endParaRPr lang="cs-CZ"/>
          </a:p>
        </p:txBody>
      </p:sp>
    </p:spTree>
    <p:extLst>
      <p:ext uri="{BB962C8B-B14F-4D97-AF65-F5344CB8AC3E}">
        <p14:creationId xmlns:p14="http://schemas.microsoft.com/office/powerpoint/2010/main" val="372117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700AA98-E782-49E2-BD71-A7CC822E1D34}" type="slidenum">
              <a:rPr lang="cs-CZ" smtClean="0"/>
              <a:t>6</a:t>
            </a:fld>
            <a:endParaRPr lang="cs-CZ"/>
          </a:p>
        </p:txBody>
      </p:sp>
    </p:spTree>
    <p:extLst>
      <p:ext uri="{BB962C8B-B14F-4D97-AF65-F5344CB8AC3E}">
        <p14:creationId xmlns:p14="http://schemas.microsoft.com/office/powerpoint/2010/main" val="2720570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480AFE-8DF5-4018-B2AF-F007BF48548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5266007-0027-4F6F-906F-1C219C8906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6E0A6B8-B9A8-429A-9174-77631E222737}"/>
              </a:ext>
            </a:extLst>
          </p:cNvPr>
          <p:cNvSpPr>
            <a:spLocks noGrp="1"/>
          </p:cNvSpPr>
          <p:nvPr>
            <p:ph type="dt" sz="half" idx="10"/>
          </p:nvPr>
        </p:nvSpPr>
        <p:spPr/>
        <p:txBody>
          <a:bodyPr/>
          <a:lstStyle/>
          <a:p>
            <a:fld id="{C4408324-A84C-4A45-93B6-78D079CCE772}" type="datetime1">
              <a:rPr lang="en-US" smtClean="0"/>
              <a:t>1/18/2021</a:t>
            </a:fld>
            <a:endParaRPr lang="en-US" dirty="0"/>
          </a:p>
        </p:txBody>
      </p:sp>
      <p:sp>
        <p:nvSpPr>
          <p:cNvPr id="5" name="Zástupný symbol pro zápatí 4">
            <a:extLst>
              <a:ext uri="{FF2B5EF4-FFF2-40B4-BE49-F238E27FC236}">
                <a16:creationId xmlns:a16="http://schemas.microsoft.com/office/drawing/2014/main" id="{095D36A2-AAB8-4A34-937D-3FFD3A30CB8A}"/>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7B5E842B-578D-47EA-9415-EAAC2E1455B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2252863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1984D6-E21E-4F6F-B419-B4FD1769D8F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FCE0496-04A8-496D-93C4-8FDD344FC14A}"/>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A6232C8-9405-4E21-BFBA-A6F6AB2BDABB}"/>
              </a:ext>
            </a:extLst>
          </p:cNvPr>
          <p:cNvSpPr>
            <a:spLocks noGrp="1"/>
          </p:cNvSpPr>
          <p:nvPr>
            <p:ph type="dt" sz="half" idx="10"/>
          </p:nvPr>
        </p:nvSpPr>
        <p:spPr/>
        <p:txBody>
          <a:bodyPr/>
          <a:lstStyle/>
          <a:p>
            <a:fld id="{C4408324-A84C-4A45-93B6-78D079CCE772}" type="datetime1">
              <a:rPr lang="en-US" smtClean="0"/>
              <a:t>1/18/2021</a:t>
            </a:fld>
            <a:endParaRPr lang="en-US" dirty="0"/>
          </a:p>
        </p:txBody>
      </p:sp>
      <p:sp>
        <p:nvSpPr>
          <p:cNvPr id="5" name="Zástupný symbol pro zápatí 4">
            <a:extLst>
              <a:ext uri="{FF2B5EF4-FFF2-40B4-BE49-F238E27FC236}">
                <a16:creationId xmlns:a16="http://schemas.microsoft.com/office/drawing/2014/main" id="{4ED93124-3106-4D9C-999E-82682588C55C}"/>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7DBA162D-CEEF-45C0-802C-7EACDB74E93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780211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BF34413-42D2-4AC6-BC4F-87FA2C3FAFB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7C98D6F-ABCB-42F4-8B19-62C18F7EA36C}"/>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C22A860-8F3C-4981-9D0A-98F9E9E090B9}"/>
              </a:ext>
            </a:extLst>
          </p:cNvPr>
          <p:cNvSpPr>
            <a:spLocks noGrp="1"/>
          </p:cNvSpPr>
          <p:nvPr>
            <p:ph type="dt" sz="half" idx="10"/>
          </p:nvPr>
        </p:nvSpPr>
        <p:spPr/>
        <p:txBody>
          <a:bodyPr/>
          <a:lstStyle/>
          <a:p>
            <a:fld id="{C4408324-A84C-4A45-93B6-78D079CCE772}" type="datetime1">
              <a:rPr lang="en-US" smtClean="0"/>
              <a:t>1/18/2021</a:t>
            </a:fld>
            <a:endParaRPr lang="en-US" dirty="0"/>
          </a:p>
        </p:txBody>
      </p:sp>
      <p:sp>
        <p:nvSpPr>
          <p:cNvPr id="5" name="Zástupný symbol pro zápatí 4">
            <a:extLst>
              <a:ext uri="{FF2B5EF4-FFF2-40B4-BE49-F238E27FC236}">
                <a16:creationId xmlns:a16="http://schemas.microsoft.com/office/drawing/2014/main" id="{636A0997-0410-4E81-8B6E-0E05D4E5140A}"/>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35E6D920-E581-4CB3-BF66-A2C394C570C5}"/>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8182794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A728A1-332F-471E-9481-DDDB21A1BA8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6DEEE9A-74C1-41E1-A0E5-59CBAB23164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D19C73D-41FE-4ADD-8E36-0580E897EDC4}"/>
              </a:ext>
            </a:extLst>
          </p:cNvPr>
          <p:cNvSpPr>
            <a:spLocks noGrp="1"/>
          </p:cNvSpPr>
          <p:nvPr>
            <p:ph type="dt" sz="half" idx="10"/>
          </p:nvPr>
        </p:nvSpPr>
        <p:spPr/>
        <p:txBody>
          <a:bodyPr/>
          <a:lstStyle/>
          <a:p>
            <a:fld id="{C4408324-A84C-4A45-93B6-78D079CCE772}" type="datetime1">
              <a:rPr lang="en-US" smtClean="0"/>
              <a:t>1/18/2021</a:t>
            </a:fld>
            <a:endParaRPr lang="en-US" dirty="0"/>
          </a:p>
        </p:txBody>
      </p:sp>
      <p:sp>
        <p:nvSpPr>
          <p:cNvPr id="5" name="Zástupný symbol pro zápatí 4">
            <a:extLst>
              <a:ext uri="{FF2B5EF4-FFF2-40B4-BE49-F238E27FC236}">
                <a16:creationId xmlns:a16="http://schemas.microsoft.com/office/drawing/2014/main" id="{8417FE43-018F-4439-8CCD-97538EFE7C6B}"/>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DCB79DE3-83B4-4945-9D76-17BFA18A939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077013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2F71EE-34B8-4A95-A93E-EA1C4136D68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AC867BD-D9D7-4629-AE1E-96DCBD7EFB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B6219BE-1612-415D-84C0-5BCFF3A78AC0}"/>
              </a:ext>
            </a:extLst>
          </p:cNvPr>
          <p:cNvSpPr>
            <a:spLocks noGrp="1"/>
          </p:cNvSpPr>
          <p:nvPr>
            <p:ph type="dt" sz="half" idx="10"/>
          </p:nvPr>
        </p:nvSpPr>
        <p:spPr/>
        <p:txBody>
          <a:bodyPr/>
          <a:lstStyle/>
          <a:p>
            <a:fld id="{C4408324-A84C-4A45-93B6-78D079CCE772}" type="datetime1">
              <a:rPr lang="en-US" smtClean="0"/>
              <a:t>1/18/2021</a:t>
            </a:fld>
            <a:endParaRPr lang="en-US" dirty="0"/>
          </a:p>
        </p:txBody>
      </p:sp>
      <p:sp>
        <p:nvSpPr>
          <p:cNvPr id="5" name="Zástupný symbol pro zápatí 4">
            <a:extLst>
              <a:ext uri="{FF2B5EF4-FFF2-40B4-BE49-F238E27FC236}">
                <a16:creationId xmlns:a16="http://schemas.microsoft.com/office/drawing/2014/main" id="{00FE90B1-E50B-47EC-B35B-1B644A70C701}"/>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3426B98E-E8EA-4E47-879A-1AAD6AAA6A0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8307813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C3B813-73E7-4FFE-A649-55E8BC522C0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B9D8DC6-0DB0-4BFB-B84E-0834C015B8A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1D2274B-9690-44A8-86DA-7A7AAD22A10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8A12F32-99F3-4329-B40A-7E677723CC35}"/>
              </a:ext>
            </a:extLst>
          </p:cNvPr>
          <p:cNvSpPr>
            <a:spLocks noGrp="1"/>
          </p:cNvSpPr>
          <p:nvPr>
            <p:ph type="dt" sz="half" idx="10"/>
          </p:nvPr>
        </p:nvSpPr>
        <p:spPr/>
        <p:txBody>
          <a:bodyPr/>
          <a:lstStyle/>
          <a:p>
            <a:fld id="{C4408324-A84C-4A45-93B6-78D079CCE772}" type="datetime1">
              <a:rPr lang="en-US" smtClean="0"/>
              <a:t>1/18/2021</a:t>
            </a:fld>
            <a:endParaRPr lang="en-US" dirty="0"/>
          </a:p>
        </p:txBody>
      </p:sp>
      <p:sp>
        <p:nvSpPr>
          <p:cNvPr id="6" name="Zástupný symbol pro zápatí 5">
            <a:extLst>
              <a:ext uri="{FF2B5EF4-FFF2-40B4-BE49-F238E27FC236}">
                <a16:creationId xmlns:a16="http://schemas.microsoft.com/office/drawing/2014/main" id="{6DEB1EAA-D010-409F-B78B-09D4F6FD4B96}"/>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4FE4ABA9-2BBE-478A-8899-B8FE33BE2F00}"/>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828603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52B678-E3A9-41C3-9E4A-00C46B972C1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5AF9B3B-8B84-4270-A4E0-D12DE6856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631E75C-61BF-48BE-92F6-F0CBE0DA6CD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7D2E0F02-590B-4B15-86F8-67B7295F73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EEDC045-607C-40C6-95DD-6CD0BB03213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4B2659D-CAA5-4FB8-B016-8AE99B4DD3A6}"/>
              </a:ext>
            </a:extLst>
          </p:cNvPr>
          <p:cNvSpPr>
            <a:spLocks noGrp="1"/>
          </p:cNvSpPr>
          <p:nvPr>
            <p:ph type="dt" sz="half" idx="10"/>
          </p:nvPr>
        </p:nvSpPr>
        <p:spPr/>
        <p:txBody>
          <a:bodyPr/>
          <a:lstStyle/>
          <a:p>
            <a:fld id="{C4408324-A84C-4A45-93B6-78D079CCE772}" type="datetime1">
              <a:rPr lang="en-US" smtClean="0"/>
              <a:t>1/18/2021</a:t>
            </a:fld>
            <a:endParaRPr lang="en-US" dirty="0"/>
          </a:p>
        </p:txBody>
      </p:sp>
      <p:sp>
        <p:nvSpPr>
          <p:cNvPr id="8" name="Zástupný symbol pro zápatí 7">
            <a:extLst>
              <a:ext uri="{FF2B5EF4-FFF2-40B4-BE49-F238E27FC236}">
                <a16:creationId xmlns:a16="http://schemas.microsoft.com/office/drawing/2014/main" id="{9D9D0066-0E12-4DE1-B62A-763A2FFAE075}"/>
              </a:ext>
            </a:extLst>
          </p:cNvPr>
          <p:cNvSpPr>
            <a:spLocks noGrp="1"/>
          </p:cNvSpPr>
          <p:nvPr>
            <p:ph type="ftr" sz="quarter" idx="11"/>
          </p:nvPr>
        </p:nvSpPr>
        <p:spPr/>
        <p:txBody>
          <a:bodyPr/>
          <a:lstStyle/>
          <a:p>
            <a:endParaRPr lang="en-US" dirty="0"/>
          </a:p>
        </p:txBody>
      </p:sp>
      <p:sp>
        <p:nvSpPr>
          <p:cNvPr id="9" name="Zástupný symbol pro číslo snímku 8">
            <a:extLst>
              <a:ext uri="{FF2B5EF4-FFF2-40B4-BE49-F238E27FC236}">
                <a16:creationId xmlns:a16="http://schemas.microsoft.com/office/drawing/2014/main" id="{D0943F49-F860-43BE-AF24-B0C25858113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674690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8E2102-BF0D-418B-B2C9-5632F34F72C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26C65F2-B991-434C-9575-E84621F04AAE}"/>
              </a:ext>
            </a:extLst>
          </p:cNvPr>
          <p:cNvSpPr>
            <a:spLocks noGrp="1"/>
          </p:cNvSpPr>
          <p:nvPr>
            <p:ph type="dt" sz="half" idx="10"/>
          </p:nvPr>
        </p:nvSpPr>
        <p:spPr/>
        <p:txBody>
          <a:bodyPr/>
          <a:lstStyle/>
          <a:p>
            <a:fld id="{C4408324-A84C-4A45-93B6-78D079CCE772}" type="datetime1">
              <a:rPr lang="en-US" smtClean="0"/>
              <a:t>1/18/2021</a:t>
            </a:fld>
            <a:endParaRPr lang="en-US" dirty="0"/>
          </a:p>
        </p:txBody>
      </p:sp>
      <p:sp>
        <p:nvSpPr>
          <p:cNvPr id="4" name="Zástupný symbol pro zápatí 3">
            <a:extLst>
              <a:ext uri="{FF2B5EF4-FFF2-40B4-BE49-F238E27FC236}">
                <a16:creationId xmlns:a16="http://schemas.microsoft.com/office/drawing/2014/main" id="{A27661B9-7382-498A-9EBF-DC7E4759919F}"/>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90947AB5-61B6-4550-89D2-5F4BE6C94CC5}"/>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8892721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4D9ADAC-1116-4BE8-8D01-42C588D212C1}"/>
              </a:ext>
            </a:extLst>
          </p:cNvPr>
          <p:cNvSpPr>
            <a:spLocks noGrp="1"/>
          </p:cNvSpPr>
          <p:nvPr>
            <p:ph type="dt" sz="half" idx="10"/>
          </p:nvPr>
        </p:nvSpPr>
        <p:spPr/>
        <p:txBody>
          <a:bodyPr/>
          <a:lstStyle/>
          <a:p>
            <a:fld id="{C4408324-A84C-4A45-93B6-78D079CCE772}" type="datetime1">
              <a:rPr lang="en-US" smtClean="0"/>
              <a:t>1/18/2021</a:t>
            </a:fld>
            <a:endParaRPr lang="en-US" dirty="0"/>
          </a:p>
        </p:txBody>
      </p:sp>
      <p:sp>
        <p:nvSpPr>
          <p:cNvPr id="3" name="Zástupný symbol pro zápatí 2">
            <a:extLst>
              <a:ext uri="{FF2B5EF4-FFF2-40B4-BE49-F238E27FC236}">
                <a16:creationId xmlns:a16="http://schemas.microsoft.com/office/drawing/2014/main" id="{03A5C374-0381-4958-A424-2ADC2E1AF7DF}"/>
              </a:ext>
            </a:extLst>
          </p:cNvPr>
          <p:cNvSpPr>
            <a:spLocks noGrp="1"/>
          </p:cNvSpPr>
          <p:nvPr>
            <p:ph type="ftr" sz="quarter" idx="11"/>
          </p:nvPr>
        </p:nvSpPr>
        <p:spPr/>
        <p:txBody>
          <a:bodyPr/>
          <a:lstStyle/>
          <a:p>
            <a:endParaRPr lang="en-US" dirty="0"/>
          </a:p>
        </p:txBody>
      </p:sp>
      <p:sp>
        <p:nvSpPr>
          <p:cNvPr id="4" name="Zástupný symbol pro číslo snímku 3">
            <a:extLst>
              <a:ext uri="{FF2B5EF4-FFF2-40B4-BE49-F238E27FC236}">
                <a16:creationId xmlns:a16="http://schemas.microsoft.com/office/drawing/2014/main" id="{1CD83721-F3D3-4005-95C4-520CE1E5C86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4188818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62A1C1-4ACB-4AF2-98F9-71F53BC1AA8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A152165-7EA3-4A53-94D6-7BA46B00F7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391EE0E-81D5-44FE-B695-9602382FF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8D9F9D2-CEB8-4D78-B2C2-26AA25182758}"/>
              </a:ext>
            </a:extLst>
          </p:cNvPr>
          <p:cNvSpPr>
            <a:spLocks noGrp="1"/>
          </p:cNvSpPr>
          <p:nvPr>
            <p:ph type="dt" sz="half" idx="10"/>
          </p:nvPr>
        </p:nvSpPr>
        <p:spPr/>
        <p:txBody>
          <a:bodyPr/>
          <a:lstStyle/>
          <a:p>
            <a:fld id="{C4408324-A84C-4A45-93B6-78D079CCE772}" type="datetime1">
              <a:rPr lang="en-US" smtClean="0"/>
              <a:t>1/18/2021</a:t>
            </a:fld>
            <a:endParaRPr lang="en-US" dirty="0"/>
          </a:p>
        </p:txBody>
      </p:sp>
      <p:sp>
        <p:nvSpPr>
          <p:cNvPr id="6" name="Zástupný symbol pro zápatí 5">
            <a:extLst>
              <a:ext uri="{FF2B5EF4-FFF2-40B4-BE49-F238E27FC236}">
                <a16:creationId xmlns:a16="http://schemas.microsoft.com/office/drawing/2014/main" id="{B2618710-070E-40DC-BEBD-45C026753844}"/>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0B4DF58B-6E4E-4097-BCFD-1A232B3F553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441930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CC332-25A7-4375-A22C-6A1D1274C0D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091E2F4-1907-4784-AFD2-7DA6C1E777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482F3BE6-97D5-45DA-B124-BA9C9D2F2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A2388C5-67F2-4F89-8301-22280CBBF0DA}"/>
              </a:ext>
            </a:extLst>
          </p:cNvPr>
          <p:cNvSpPr>
            <a:spLocks noGrp="1"/>
          </p:cNvSpPr>
          <p:nvPr>
            <p:ph type="dt" sz="half" idx="10"/>
          </p:nvPr>
        </p:nvSpPr>
        <p:spPr/>
        <p:txBody>
          <a:bodyPr/>
          <a:lstStyle/>
          <a:p>
            <a:fld id="{C4408324-A84C-4A45-93B6-78D079CCE772}" type="datetime1">
              <a:rPr lang="en-US" smtClean="0"/>
              <a:t>1/18/2021</a:t>
            </a:fld>
            <a:endParaRPr lang="en-US" dirty="0"/>
          </a:p>
        </p:txBody>
      </p:sp>
      <p:sp>
        <p:nvSpPr>
          <p:cNvPr id="6" name="Zástupný symbol pro zápatí 5">
            <a:extLst>
              <a:ext uri="{FF2B5EF4-FFF2-40B4-BE49-F238E27FC236}">
                <a16:creationId xmlns:a16="http://schemas.microsoft.com/office/drawing/2014/main" id="{E967820C-471E-4409-942B-80469484A649}"/>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39E357E2-A5DA-45C4-B8C4-645F41DD0C1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612564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A2BE0DD-CC49-4CA4-8159-AD140315DF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BBAF18C9-7002-4319-8EC3-E03644FC1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947CCE9-F27A-45EF-9B95-974346A87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1/18/2021</a:t>
            </a:fld>
            <a:endParaRPr lang="en-US" dirty="0"/>
          </a:p>
        </p:txBody>
      </p:sp>
      <p:sp>
        <p:nvSpPr>
          <p:cNvPr id="5" name="Zástupný symbol pro zápatí 4">
            <a:extLst>
              <a:ext uri="{FF2B5EF4-FFF2-40B4-BE49-F238E27FC236}">
                <a16:creationId xmlns:a16="http://schemas.microsoft.com/office/drawing/2014/main" id="{9733B4B6-B258-4370-B491-0410BE85E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Zástupný symbol pro číslo snímku 5">
            <a:extLst>
              <a:ext uri="{FF2B5EF4-FFF2-40B4-BE49-F238E27FC236}">
                <a16:creationId xmlns:a16="http://schemas.microsoft.com/office/drawing/2014/main" id="{E5176C67-3EF6-43F7-9AC3-42F5895A78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21926280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ychomot.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RHYxtPBUsw8&amp;ab_channel=R%C3%A1dioImpul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Obrázek 7" descr="Obsah obrázku osoba, jídlo, stojící, držení&#10;&#10;Popis byl vytvořen automaticky">
            <a:extLst>
              <a:ext uri="{FF2B5EF4-FFF2-40B4-BE49-F238E27FC236}">
                <a16:creationId xmlns:a16="http://schemas.microsoft.com/office/drawing/2014/main" id="{231A07AD-7B61-46D9-A9C4-75CB8DAD4F66}"/>
              </a:ext>
            </a:extLst>
          </p:cNvPr>
          <p:cNvPicPr>
            <a:picLocks noChangeAspect="1"/>
          </p:cNvPicPr>
          <p:nvPr/>
        </p:nvPicPr>
        <p:blipFill rotWithShape="1">
          <a:blip r:embed="rId3">
            <a:extLst>
              <a:ext uri="{28A0092B-C50C-407E-A947-70E740481C1C}">
                <a14:useLocalDpi xmlns:a14="http://schemas.microsoft.com/office/drawing/2010/main" val="0"/>
              </a:ext>
            </a:extLst>
          </a:blip>
          <a:srcRect t="5276" b="19738"/>
          <a:stretch/>
        </p:blipFill>
        <p:spPr>
          <a:xfrm>
            <a:off x="20" y="1282"/>
            <a:ext cx="12191980" cy="6856718"/>
          </a:xfrm>
          <a:prstGeom prst="rect">
            <a:avLst/>
          </a:prstGeom>
        </p:spPr>
      </p:pic>
      <p:sp>
        <p:nvSpPr>
          <p:cNvPr id="21" name="Obdélník: se zakulacenými rohy 20">
            <a:extLst>
              <a:ext uri="{FF2B5EF4-FFF2-40B4-BE49-F238E27FC236}">
                <a16:creationId xmlns:a16="http://schemas.microsoft.com/office/drawing/2014/main" id="{F6DD3779-11C0-4577-BCD4-B1131EA89E57}"/>
              </a:ext>
            </a:extLst>
          </p:cNvPr>
          <p:cNvSpPr/>
          <p:nvPr/>
        </p:nvSpPr>
        <p:spPr>
          <a:xfrm>
            <a:off x="2332383" y="1577009"/>
            <a:ext cx="7540487" cy="1232452"/>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0" name="Obdélník 19">
            <a:extLst>
              <a:ext uri="{FF2B5EF4-FFF2-40B4-BE49-F238E27FC236}">
                <a16:creationId xmlns:a16="http://schemas.microsoft.com/office/drawing/2014/main" id="{D63D91A4-0A68-4BC7-A0C8-D47320622ABD}"/>
              </a:ext>
            </a:extLst>
          </p:cNvPr>
          <p:cNvSpPr/>
          <p:nvPr/>
        </p:nvSpPr>
        <p:spPr>
          <a:xfrm>
            <a:off x="2413998" y="1708378"/>
            <a:ext cx="7364004" cy="923330"/>
          </a:xfrm>
          <a:prstGeom prst="rect">
            <a:avLst/>
          </a:prstGeom>
          <a:noFill/>
        </p:spPr>
        <p:txBody>
          <a:bodyPr wrap="none" lIns="91440" tIns="45720" rIns="91440" bIns="45720">
            <a:spAutoFit/>
          </a:bodyPr>
          <a:lstStyle/>
          <a:p>
            <a:pPr algn="ctr"/>
            <a:r>
              <a:rPr lang="cs-CZ" sz="54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Úvod do psychomotoriky</a:t>
            </a:r>
          </a:p>
        </p:txBody>
      </p:sp>
      <p:sp>
        <p:nvSpPr>
          <p:cNvPr id="22" name="Obdélník: se zakulacenými rohy 21">
            <a:extLst>
              <a:ext uri="{FF2B5EF4-FFF2-40B4-BE49-F238E27FC236}">
                <a16:creationId xmlns:a16="http://schemas.microsoft.com/office/drawing/2014/main" id="{A98011DC-F207-4EA7-8B11-24E88401BEB7}"/>
              </a:ext>
            </a:extLst>
          </p:cNvPr>
          <p:cNvSpPr/>
          <p:nvPr/>
        </p:nvSpPr>
        <p:spPr>
          <a:xfrm>
            <a:off x="7580242" y="5149622"/>
            <a:ext cx="3637723" cy="1168351"/>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4" name="Obdélník 23">
            <a:extLst>
              <a:ext uri="{FF2B5EF4-FFF2-40B4-BE49-F238E27FC236}">
                <a16:creationId xmlns:a16="http://schemas.microsoft.com/office/drawing/2014/main" id="{5040C6DB-19F7-4603-B475-88F7274118A9}"/>
              </a:ext>
            </a:extLst>
          </p:cNvPr>
          <p:cNvSpPr/>
          <p:nvPr/>
        </p:nvSpPr>
        <p:spPr>
          <a:xfrm>
            <a:off x="7578718" y="5225965"/>
            <a:ext cx="3525079" cy="1015663"/>
          </a:xfrm>
          <a:prstGeom prst="rect">
            <a:avLst/>
          </a:prstGeom>
          <a:noFill/>
        </p:spPr>
        <p:txBody>
          <a:bodyPr wrap="square" lIns="91440" tIns="45720" rIns="91440" bIns="45720">
            <a:spAutoFit/>
          </a:bodyPr>
          <a:lstStyle/>
          <a:p>
            <a:pPr algn="r"/>
            <a:r>
              <a:rPr lang="cs-CZ" sz="2000" b="1" dirty="0">
                <a:ln w="10160">
                  <a:noFill/>
                  <a:prstDash val="solid"/>
                </a:ln>
                <a:solidFill>
                  <a:srgbClr val="7030A0"/>
                </a:solidFill>
                <a:effectLst>
                  <a:outerShdw blurRad="38100" dist="22860" dir="5400000" algn="tl" rotWithShape="0">
                    <a:srgbClr val="000000">
                      <a:alpha val="30000"/>
                    </a:srgbClr>
                  </a:outerShdw>
                </a:effectLst>
              </a:rPr>
              <a:t>PaedDr. Hana Janošková, Ph.D.</a:t>
            </a:r>
          </a:p>
          <a:p>
            <a:pPr algn="r"/>
            <a:r>
              <a:rPr lang="cs-CZ" sz="2000" b="1" dirty="0" err="1">
                <a:ln w="10160">
                  <a:noFill/>
                  <a:prstDash val="solid"/>
                </a:ln>
                <a:solidFill>
                  <a:srgbClr val="7030A0"/>
                </a:solidFill>
                <a:effectLst>
                  <a:outerShdw blurRad="38100" dist="22860" dir="5400000" algn="tl" rotWithShape="0">
                    <a:srgbClr val="000000">
                      <a:alpha val="30000"/>
                    </a:srgbClr>
                  </a:outerShdw>
                </a:effectLst>
              </a:rPr>
              <a:t>Pedf</a:t>
            </a:r>
            <a:r>
              <a:rPr lang="cs-CZ" sz="2000" b="1" dirty="0">
                <a:ln w="10160">
                  <a:noFill/>
                  <a:prstDash val="solid"/>
                </a:ln>
                <a:solidFill>
                  <a:srgbClr val="7030A0"/>
                </a:solidFill>
                <a:effectLst>
                  <a:outerShdw blurRad="38100" dist="22860" dir="5400000" algn="tl" rotWithShape="0">
                    <a:srgbClr val="000000">
                      <a:alpha val="30000"/>
                    </a:srgbClr>
                  </a:outerShdw>
                </a:effectLst>
              </a:rPr>
              <a:t>  UK KTV</a:t>
            </a:r>
          </a:p>
          <a:p>
            <a:pPr algn="r"/>
            <a:r>
              <a:rPr lang="cs-CZ" sz="2000" b="1" dirty="0">
                <a:ln w="10160">
                  <a:noFill/>
                  <a:prstDash val="solid"/>
                </a:ln>
                <a:solidFill>
                  <a:srgbClr val="7030A0"/>
                </a:solidFill>
                <a:effectLst>
                  <a:outerShdw blurRad="38100" dist="22860" dir="5400000" algn="tl" rotWithShape="0">
                    <a:srgbClr val="000000">
                      <a:alpha val="30000"/>
                    </a:srgbClr>
                  </a:outerShdw>
                </a:effectLst>
              </a:rPr>
              <a:t>podzim 2020</a:t>
            </a:r>
          </a:p>
        </p:txBody>
      </p:sp>
    </p:spTree>
    <p:extLst>
      <p:ext uri="{BB962C8B-B14F-4D97-AF65-F5344CB8AC3E}">
        <p14:creationId xmlns:p14="http://schemas.microsoft.com/office/powerpoint/2010/main" val="1060294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CD4F9C-A721-47D0-A453-F03FA1E1D756}"/>
              </a:ext>
            </a:extLst>
          </p:cNvPr>
          <p:cNvSpPr>
            <a:spLocks noGrp="1"/>
          </p:cNvSpPr>
          <p:nvPr>
            <p:ph type="title"/>
          </p:nvPr>
        </p:nvSpPr>
        <p:spPr/>
        <p:txBody>
          <a:bodyPr/>
          <a:lstStyle/>
          <a:p>
            <a:r>
              <a:rPr lang="cs-CZ" sz="4400" b="1" dirty="0">
                <a:solidFill>
                  <a:srgbClr val="FF0000"/>
                </a:solidFill>
                <a:latin typeface="+mj-lt"/>
              </a:rPr>
              <a:t>Psychomotorika ve škole</a:t>
            </a:r>
            <a:endParaRPr lang="cs-CZ" b="1" dirty="0">
              <a:solidFill>
                <a:srgbClr val="FF0000"/>
              </a:solidFill>
            </a:endParaRPr>
          </a:p>
        </p:txBody>
      </p:sp>
      <p:sp>
        <p:nvSpPr>
          <p:cNvPr id="3" name="Zástupný obsah 2">
            <a:extLst>
              <a:ext uri="{FF2B5EF4-FFF2-40B4-BE49-F238E27FC236}">
                <a16:creationId xmlns:a16="http://schemas.microsoft.com/office/drawing/2014/main" id="{FA8A84DB-FD19-4852-A882-132014ADD872}"/>
              </a:ext>
            </a:extLst>
          </p:cNvPr>
          <p:cNvSpPr>
            <a:spLocks noGrp="1"/>
          </p:cNvSpPr>
          <p:nvPr>
            <p:ph idx="1"/>
          </p:nvPr>
        </p:nvSpPr>
        <p:spPr/>
        <p:txBody>
          <a:bodyPr/>
          <a:lstStyle/>
          <a:p>
            <a:pPr algn="just">
              <a:lnSpc>
                <a:spcPct val="120000"/>
              </a:lnSpc>
            </a:pPr>
            <a:r>
              <a:rPr lang="cs-CZ" sz="2800" dirty="0"/>
              <a:t>Psychomotorické činnost je vhodné zařadit do různých výchovných předmětů do tělesné výchovy, do hudebně pohybové výchovy, ale třeba i do matematiky (nahradit proces učení hrou-dyskalkulie)</a:t>
            </a:r>
          </a:p>
          <a:p>
            <a:pPr algn="just">
              <a:lnSpc>
                <a:spcPct val="120000"/>
              </a:lnSpc>
            </a:pPr>
            <a:r>
              <a:rPr lang="cs-CZ" sz="2800" dirty="0"/>
              <a:t>Psychomotorika nenahrazuje hodiny tělesné výchovy ve škole, ale je součástí.</a:t>
            </a:r>
          </a:p>
        </p:txBody>
      </p:sp>
    </p:spTree>
    <p:extLst>
      <p:ext uri="{BB962C8B-B14F-4D97-AF65-F5344CB8AC3E}">
        <p14:creationId xmlns:p14="http://schemas.microsoft.com/office/powerpoint/2010/main" val="410135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692CF4-A5A9-48E5-88B0-68A6F5F3166B}"/>
              </a:ext>
            </a:extLst>
          </p:cNvPr>
          <p:cNvSpPr>
            <a:spLocks noGrp="1"/>
          </p:cNvSpPr>
          <p:nvPr>
            <p:ph type="title"/>
          </p:nvPr>
        </p:nvSpPr>
        <p:spPr/>
        <p:txBody>
          <a:bodyPr/>
          <a:lstStyle/>
          <a:p>
            <a:r>
              <a:rPr lang="cs-CZ" b="1" dirty="0">
                <a:solidFill>
                  <a:srgbClr val="C00000"/>
                </a:solidFill>
              </a:rPr>
              <a:t>Zaměření psychomotoriky z hlediska tří kompetenčních oblastí:</a:t>
            </a:r>
          </a:p>
        </p:txBody>
      </p:sp>
      <p:sp>
        <p:nvSpPr>
          <p:cNvPr id="3" name="Zástupný obsah 2">
            <a:extLst>
              <a:ext uri="{FF2B5EF4-FFF2-40B4-BE49-F238E27FC236}">
                <a16:creationId xmlns:a16="http://schemas.microsoft.com/office/drawing/2014/main" id="{03C61346-4F77-414F-91D8-AAE999B74F62}"/>
              </a:ext>
            </a:extLst>
          </p:cNvPr>
          <p:cNvSpPr>
            <a:spLocks noGrp="1"/>
          </p:cNvSpPr>
          <p:nvPr>
            <p:ph idx="1"/>
          </p:nvPr>
        </p:nvSpPr>
        <p:spPr>
          <a:xfrm>
            <a:off x="838200" y="1987825"/>
            <a:ext cx="10515600" cy="4189137"/>
          </a:xfrm>
        </p:spPr>
        <p:txBody>
          <a:bodyPr/>
          <a:lstStyle/>
          <a:p>
            <a:r>
              <a:rPr lang="cs-CZ" dirty="0"/>
              <a:t>Oblast osobních kompetencí</a:t>
            </a:r>
          </a:p>
          <a:p>
            <a:r>
              <a:rPr lang="cs-CZ" dirty="0"/>
              <a:t>Oblast materiálních kompetencí</a:t>
            </a:r>
          </a:p>
          <a:p>
            <a:r>
              <a:rPr lang="cs-CZ" dirty="0"/>
              <a:t>Oblast sociálních kompetencí</a:t>
            </a:r>
          </a:p>
          <a:p>
            <a:pPr marL="0" indent="0">
              <a:buNone/>
            </a:pPr>
            <a:endParaRPr lang="cs-CZ" dirty="0"/>
          </a:p>
        </p:txBody>
      </p:sp>
    </p:spTree>
    <p:extLst>
      <p:ext uri="{BB962C8B-B14F-4D97-AF65-F5344CB8AC3E}">
        <p14:creationId xmlns:p14="http://schemas.microsoft.com/office/powerpoint/2010/main" val="130725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ACBE7C-179A-45E2-A48E-1F5A89DAF30F}"/>
              </a:ext>
            </a:extLst>
          </p:cNvPr>
          <p:cNvSpPr>
            <a:spLocks noGrp="1"/>
          </p:cNvSpPr>
          <p:nvPr>
            <p:ph type="title"/>
          </p:nvPr>
        </p:nvSpPr>
        <p:spPr>
          <a:xfrm>
            <a:off x="838200" y="359535"/>
            <a:ext cx="10515600" cy="1325563"/>
          </a:xfrm>
        </p:spPr>
        <p:txBody>
          <a:bodyPr/>
          <a:lstStyle/>
          <a:p>
            <a:r>
              <a:rPr lang="cs-CZ" b="1" dirty="0">
                <a:solidFill>
                  <a:srgbClr val="7030A0"/>
                </a:solidFill>
              </a:rPr>
              <a:t>Oblast osobních kompetencí</a:t>
            </a:r>
          </a:p>
        </p:txBody>
      </p:sp>
      <p:sp>
        <p:nvSpPr>
          <p:cNvPr id="3" name="Zástupný obsah 2">
            <a:extLst>
              <a:ext uri="{FF2B5EF4-FFF2-40B4-BE49-F238E27FC236}">
                <a16:creationId xmlns:a16="http://schemas.microsoft.com/office/drawing/2014/main" id="{E4185F21-300D-43C6-AE42-F9A77BA692E4}"/>
              </a:ext>
            </a:extLst>
          </p:cNvPr>
          <p:cNvSpPr>
            <a:spLocks noGrp="1"/>
          </p:cNvSpPr>
          <p:nvPr>
            <p:ph idx="1"/>
          </p:nvPr>
        </p:nvSpPr>
        <p:spPr>
          <a:xfrm>
            <a:off x="838200" y="3428999"/>
            <a:ext cx="10515600" cy="2747963"/>
          </a:xfrm>
        </p:spPr>
        <p:txBody>
          <a:bodyPr>
            <a:normAutofit/>
          </a:bodyPr>
          <a:lstStyle/>
          <a:p>
            <a:pPr algn="just">
              <a:lnSpc>
                <a:spcPct val="150000"/>
              </a:lnSpc>
            </a:pPr>
            <a:r>
              <a:rPr lang="cs-CZ" sz="2400" dirty="0"/>
              <a:t>fyziologického (vnímání vlastního těla a funkce jeho orgánů)</a:t>
            </a:r>
          </a:p>
          <a:p>
            <a:pPr algn="just">
              <a:lnSpc>
                <a:spcPct val="150000"/>
              </a:lnSpc>
            </a:pPr>
            <a:r>
              <a:rPr lang="cs-CZ" sz="2400" dirty="0"/>
              <a:t>kognitivního (poznávání těla, jeho částí, reakcí a principů fungování)</a:t>
            </a:r>
          </a:p>
          <a:p>
            <a:pPr algn="just">
              <a:lnSpc>
                <a:spcPct val="150000"/>
              </a:lnSpc>
            </a:pPr>
            <a:r>
              <a:rPr lang="cs-CZ" sz="2400" dirty="0"/>
              <a:t>emočního (citové prožívání a postoj k vlastnímu tělu, zaujímání vztahu ke svým fyzickým charakteristikám, vnímání pocitů, kontrola afektů)</a:t>
            </a:r>
          </a:p>
        </p:txBody>
      </p:sp>
      <p:pic>
        <p:nvPicPr>
          <p:cNvPr id="2050" name="Picture 2" descr="Řekněte Ano Live, Radost">
            <a:extLst>
              <a:ext uri="{FF2B5EF4-FFF2-40B4-BE49-F238E27FC236}">
                <a16:creationId xmlns:a16="http://schemas.microsoft.com/office/drawing/2014/main" id="{9E953623-5113-4CD7-800E-20C0ADB23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896" y="436114"/>
            <a:ext cx="3835797" cy="2878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BF94F7E5-54DA-4302-BF23-F12E195C215A}"/>
              </a:ext>
            </a:extLst>
          </p:cNvPr>
          <p:cNvSpPr txBox="1"/>
          <p:nvPr/>
        </p:nvSpPr>
        <p:spPr>
          <a:xfrm>
            <a:off x="838200" y="1875597"/>
            <a:ext cx="6096000" cy="954107"/>
          </a:xfrm>
          <a:prstGeom prst="rect">
            <a:avLst/>
          </a:prstGeom>
          <a:noFill/>
        </p:spPr>
        <p:txBody>
          <a:bodyPr wrap="square">
            <a:spAutoFit/>
          </a:bodyPr>
          <a:lstStyle/>
          <a:p>
            <a:pPr marL="0" indent="0" algn="just">
              <a:buNone/>
            </a:pPr>
            <a:r>
              <a:rPr lang="cs-CZ" sz="2800" dirty="0"/>
              <a:t>k poznávání vlastního těla a psychiky </a:t>
            </a:r>
          </a:p>
          <a:p>
            <a:pPr marL="0" indent="0" algn="just">
              <a:buNone/>
            </a:pPr>
            <a:r>
              <a:rPr lang="cs-CZ" sz="2800" dirty="0"/>
              <a:t>přistupujeme ze tří hledisek</a:t>
            </a:r>
          </a:p>
        </p:txBody>
      </p:sp>
    </p:spTree>
    <p:extLst>
      <p:ext uri="{BB962C8B-B14F-4D97-AF65-F5344CB8AC3E}">
        <p14:creationId xmlns:p14="http://schemas.microsoft.com/office/powerpoint/2010/main" val="245915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F8EF94-1283-407A-8578-359E43B5E0E1}"/>
              </a:ext>
            </a:extLst>
          </p:cNvPr>
          <p:cNvSpPr>
            <a:spLocks noGrp="1"/>
          </p:cNvSpPr>
          <p:nvPr>
            <p:ph type="title"/>
          </p:nvPr>
        </p:nvSpPr>
        <p:spPr/>
        <p:txBody>
          <a:bodyPr/>
          <a:lstStyle/>
          <a:p>
            <a:r>
              <a:rPr lang="cs-CZ" b="1" dirty="0">
                <a:solidFill>
                  <a:srgbClr val="002060"/>
                </a:solidFill>
              </a:rPr>
              <a:t>Oblast materiálních kompetencí</a:t>
            </a:r>
          </a:p>
        </p:txBody>
      </p:sp>
      <p:sp>
        <p:nvSpPr>
          <p:cNvPr id="3" name="Zástupný obsah 2">
            <a:extLst>
              <a:ext uri="{FF2B5EF4-FFF2-40B4-BE49-F238E27FC236}">
                <a16:creationId xmlns:a16="http://schemas.microsoft.com/office/drawing/2014/main" id="{C47E7AC7-A126-4355-ADAE-E65D64B4CEDC}"/>
              </a:ext>
            </a:extLst>
          </p:cNvPr>
          <p:cNvSpPr>
            <a:spLocks noGrp="1"/>
          </p:cNvSpPr>
          <p:nvPr>
            <p:ph idx="1"/>
          </p:nvPr>
        </p:nvSpPr>
        <p:spPr/>
        <p:txBody>
          <a:bodyPr>
            <a:normAutofit lnSpcReduction="10000"/>
          </a:bodyPr>
          <a:lstStyle/>
          <a:p>
            <a:pPr marL="0" indent="0" fontAlgn="auto">
              <a:spcAft>
                <a:spcPts val="0"/>
              </a:spcAft>
              <a:buFont typeface="Wingdings 3"/>
              <a:buNone/>
              <a:defRPr/>
            </a:pPr>
            <a:r>
              <a:rPr lang="cs-CZ" sz="2800" dirty="0"/>
              <a:t>Prostředí:</a:t>
            </a:r>
          </a:p>
          <a:p>
            <a:pPr marL="365760" indent="-256032" fontAlgn="auto">
              <a:spcAft>
                <a:spcPts val="0"/>
              </a:spcAft>
              <a:buFontTx/>
              <a:buChar char="-"/>
              <a:defRPr/>
            </a:pPr>
            <a:r>
              <a:rPr lang="cs-CZ" sz="2800" dirty="0"/>
              <a:t>vnitřní – pokoj, tělocvična…</a:t>
            </a:r>
          </a:p>
          <a:p>
            <a:pPr marL="365760" indent="-256032" fontAlgn="auto">
              <a:spcAft>
                <a:spcPts val="0"/>
              </a:spcAft>
              <a:buFontTx/>
              <a:buChar char="-"/>
              <a:defRPr/>
            </a:pPr>
            <a:r>
              <a:rPr lang="cs-CZ" sz="2800" dirty="0"/>
              <a:t>vnější – hřiště, příroda…</a:t>
            </a:r>
          </a:p>
          <a:p>
            <a:pPr marL="365760" indent="-256032" fontAlgn="auto">
              <a:spcAft>
                <a:spcPts val="0"/>
              </a:spcAft>
              <a:buFontTx/>
              <a:buChar char="-"/>
              <a:defRPr/>
            </a:pPr>
            <a:endParaRPr lang="cs-CZ" sz="2800" dirty="0"/>
          </a:p>
          <a:p>
            <a:pPr marL="0" indent="0" fontAlgn="auto">
              <a:spcAft>
                <a:spcPts val="0"/>
              </a:spcAft>
              <a:buFont typeface="Wingdings 3"/>
              <a:buNone/>
              <a:defRPr/>
            </a:pPr>
            <a:r>
              <a:rPr lang="cs-CZ" sz="2800" dirty="0"/>
              <a:t>Předměty:</a:t>
            </a:r>
          </a:p>
          <a:p>
            <a:pPr marL="365760" indent="-256032" fontAlgn="auto">
              <a:spcAft>
                <a:spcPts val="0"/>
              </a:spcAft>
              <a:buFontTx/>
              <a:buChar char="-"/>
              <a:defRPr/>
            </a:pPr>
            <a:r>
              <a:rPr lang="cs-CZ" sz="2800" dirty="0"/>
              <a:t>denní potřeby</a:t>
            </a:r>
          </a:p>
          <a:p>
            <a:pPr marL="365760" indent="-256032" fontAlgn="auto">
              <a:spcAft>
                <a:spcPts val="0"/>
              </a:spcAft>
              <a:buFontTx/>
              <a:buChar char="-"/>
              <a:defRPr/>
            </a:pPr>
            <a:r>
              <a:rPr lang="cs-CZ" sz="2800" dirty="0"/>
              <a:t>přírodní materiály</a:t>
            </a:r>
          </a:p>
          <a:p>
            <a:pPr marL="365760" indent="-256032" fontAlgn="auto">
              <a:spcAft>
                <a:spcPts val="0"/>
              </a:spcAft>
              <a:buFontTx/>
              <a:buChar char="-"/>
              <a:defRPr/>
            </a:pPr>
            <a:r>
              <a:rPr lang="cs-CZ" sz="2800" dirty="0"/>
              <a:t>cvičební pomůcky </a:t>
            </a:r>
          </a:p>
          <a:p>
            <a:pPr marL="365760" indent="-256032" fontAlgn="auto">
              <a:spcAft>
                <a:spcPts val="0"/>
              </a:spcAft>
              <a:buFontTx/>
              <a:buChar char="-"/>
              <a:defRPr/>
            </a:pPr>
            <a:r>
              <a:rPr lang="cs-CZ" sz="2800" dirty="0"/>
              <a:t>psychomotorické pomůcky</a:t>
            </a:r>
          </a:p>
          <a:p>
            <a:pPr marL="365760" indent="-256032" fontAlgn="auto">
              <a:spcAft>
                <a:spcPts val="0"/>
              </a:spcAft>
              <a:buFontTx/>
              <a:buChar char="-"/>
              <a:defRPr/>
            </a:pPr>
            <a:endParaRPr lang="cs-CZ" sz="2800" dirty="0"/>
          </a:p>
          <a:p>
            <a:endParaRPr lang="cs-CZ" dirty="0"/>
          </a:p>
        </p:txBody>
      </p:sp>
      <p:pic>
        <p:nvPicPr>
          <p:cNvPr id="5" name="Obrázek 4" descr="Obsah obrázku voda, osoba, sport, plavání&#10;&#10;Popis byl vytvořen automaticky">
            <a:extLst>
              <a:ext uri="{FF2B5EF4-FFF2-40B4-BE49-F238E27FC236}">
                <a16:creationId xmlns:a16="http://schemas.microsoft.com/office/drawing/2014/main" id="{BEA293D0-D480-44BA-9C87-C55B5E99D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207" y="1823960"/>
            <a:ext cx="4807857" cy="3210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544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FA1E5B-6F31-4D6D-8876-1C21399048D7}"/>
              </a:ext>
            </a:extLst>
          </p:cNvPr>
          <p:cNvSpPr>
            <a:spLocks noGrp="1"/>
          </p:cNvSpPr>
          <p:nvPr>
            <p:ph type="title"/>
          </p:nvPr>
        </p:nvSpPr>
        <p:spPr>
          <a:xfrm>
            <a:off x="838200" y="5796"/>
            <a:ext cx="10515600" cy="1325563"/>
          </a:xfrm>
        </p:spPr>
        <p:txBody>
          <a:bodyPr/>
          <a:lstStyle/>
          <a:p>
            <a:r>
              <a:rPr lang="cs-CZ" b="1" dirty="0">
                <a:solidFill>
                  <a:srgbClr val="0070C0"/>
                </a:solidFill>
              </a:rPr>
              <a:t>Oblast sociálních kompetencí</a:t>
            </a:r>
          </a:p>
        </p:txBody>
      </p:sp>
      <p:graphicFrame>
        <p:nvGraphicFramePr>
          <p:cNvPr id="8" name="Tabulka 8">
            <a:extLst>
              <a:ext uri="{FF2B5EF4-FFF2-40B4-BE49-F238E27FC236}">
                <a16:creationId xmlns:a16="http://schemas.microsoft.com/office/drawing/2014/main" id="{2B13CA50-DB48-493A-884D-65DCF1AF2BDC}"/>
              </a:ext>
            </a:extLst>
          </p:cNvPr>
          <p:cNvGraphicFramePr>
            <a:graphicFrameLocks noGrp="1"/>
          </p:cNvGraphicFramePr>
          <p:nvPr>
            <p:extLst>
              <p:ext uri="{D42A27DB-BD31-4B8C-83A1-F6EECF244321}">
                <p14:modId xmlns:p14="http://schemas.microsoft.com/office/powerpoint/2010/main" val="1377407155"/>
              </p:ext>
            </p:extLst>
          </p:nvPr>
        </p:nvGraphicFramePr>
        <p:xfrm>
          <a:off x="838200" y="1232617"/>
          <a:ext cx="5734877" cy="1112520"/>
        </p:xfrm>
        <a:graphic>
          <a:graphicData uri="http://schemas.openxmlformats.org/drawingml/2006/table">
            <a:tbl>
              <a:tblPr firstRow="1" bandRow="1">
                <a:tableStyleId>{22838BEF-8BB2-4498-84A7-C5851F593DF1}</a:tableStyleId>
              </a:tblPr>
              <a:tblGrid>
                <a:gridCol w="1361661">
                  <a:extLst>
                    <a:ext uri="{9D8B030D-6E8A-4147-A177-3AD203B41FA5}">
                      <a16:colId xmlns:a16="http://schemas.microsoft.com/office/drawing/2014/main" val="2887802289"/>
                    </a:ext>
                  </a:extLst>
                </a:gridCol>
                <a:gridCol w="2663687">
                  <a:extLst>
                    <a:ext uri="{9D8B030D-6E8A-4147-A177-3AD203B41FA5}">
                      <a16:colId xmlns:a16="http://schemas.microsoft.com/office/drawing/2014/main" val="4086899032"/>
                    </a:ext>
                  </a:extLst>
                </a:gridCol>
                <a:gridCol w="1709529">
                  <a:extLst>
                    <a:ext uri="{9D8B030D-6E8A-4147-A177-3AD203B41FA5}">
                      <a16:colId xmlns:a16="http://schemas.microsoft.com/office/drawing/2014/main" val="2596822251"/>
                    </a:ext>
                  </a:extLst>
                </a:gridCol>
              </a:tblGrid>
              <a:tr h="370840">
                <a:tc>
                  <a:txBody>
                    <a:bodyPr/>
                    <a:lstStyle/>
                    <a:p>
                      <a:r>
                        <a:rPr lang="cs-CZ" b="0" dirty="0"/>
                        <a:t>navazovat</a:t>
                      </a:r>
                    </a:p>
                  </a:txBody>
                  <a:tcPr/>
                </a:tc>
                <a:tc rowSpan="3">
                  <a:txBody>
                    <a:bodyPr/>
                    <a:lstStyle/>
                    <a:p>
                      <a:pPr algn="ctr"/>
                      <a:r>
                        <a:rPr lang="cs-CZ" b="0" dirty="0"/>
                        <a:t>kontakty</a:t>
                      </a:r>
                    </a:p>
                  </a:txBody>
                  <a:tcPr anchor="ctr"/>
                </a:tc>
                <a:tc>
                  <a:txBody>
                    <a:bodyPr/>
                    <a:lstStyle/>
                    <a:p>
                      <a:r>
                        <a:rPr lang="cs-CZ" b="0" dirty="0"/>
                        <a:t>k jednotlivci</a:t>
                      </a:r>
                    </a:p>
                  </a:txBody>
                  <a:tcPr/>
                </a:tc>
                <a:extLst>
                  <a:ext uri="{0D108BD9-81ED-4DB2-BD59-A6C34878D82A}">
                    <a16:rowId xmlns:a16="http://schemas.microsoft.com/office/drawing/2014/main" val="1192007934"/>
                  </a:ext>
                </a:extLst>
              </a:tr>
              <a:tr h="370840">
                <a:tc>
                  <a:txBody>
                    <a:bodyPr/>
                    <a:lstStyle/>
                    <a:p>
                      <a:r>
                        <a:rPr lang="cs-CZ" dirty="0"/>
                        <a:t>rozvíjet</a:t>
                      </a:r>
                    </a:p>
                  </a:txBody>
                  <a:tcPr/>
                </a:tc>
                <a:tc vMerge="1">
                  <a:txBody>
                    <a:bodyPr/>
                    <a:lstStyle/>
                    <a:p>
                      <a:endParaRPr lang="cs-CZ" dirty="0"/>
                    </a:p>
                  </a:txBody>
                  <a:tcPr/>
                </a:tc>
                <a:tc>
                  <a:txBody>
                    <a:bodyPr/>
                    <a:lstStyle/>
                    <a:p>
                      <a:r>
                        <a:rPr lang="cs-CZ" dirty="0"/>
                        <a:t>ke skupině</a:t>
                      </a:r>
                    </a:p>
                  </a:txBody>
                  <a:tcPr/>
                </a:tc>
                <a:extLst>
                  <a:ext uri="{0D108BD9-81ED-4DB2-BD59-A6C34878D82A}">
                    <a16:rowId xmlns:a16="http://schemas.microsoft.com/office/drawing/2014/main" val="1653675488"/>
                  </a:ext>
                </a:extLst>
              </a:tr>
              <a:tr h="370840">
                <a:tc>
                  <a:txBody>
                    <a:bodyPr/>
                    <a:lstStyle/>
                    <a:p>
                      <a:r>
                        <a:rPr lang="cs-CZ" dirty="0"/>
                        <a:t>upevňovat</a:t>
                      </a:r>
                    </a:p>
                  </a:txBody>
                  <a:tcPr/>
                </a:tc>
                <a:tc vMerge="1">
                  <a:txBody>
                    <a:bodyPr/>
                    <a:lstStyle/>
                    <a:p>
                      <a:endParaRPr lang="cs-CZ" dirty="0"/>
                    </a:p>
                  </a:txBody>
                  <a:tcPr/>
                </a:tc>
                <a:tc>
                  <a:txBody>
                    <a:bodyPr/>
                    <a:lstStyle/>
                    <a:p>
                      <a:r>
                        <a:rPr lang="cs-CZ" dirty="0"/>
                        <a:t>ke společnosti</a:t>
                      </a:r>
                    </a:p>
                  </a:txBody>
                  <a:tcPr/>
                </a:tc>
                <a:extLst>
                  <a:ext uri="{0D108BD9-81ED-4DB2-BD59-A6C34878D82A}">
                    <a16:rowId xmlns:a16="http://schemas.microsoft.com/office/drawing/2014/main" val="226136170"/>
                  </a:ext>
                </a:extLst>
              </a:tr>
            </a:tbl>
          </a:graphicData>
        </a:graphic>
      </p:graphicFrame>
      <p:grpSp>
        <p:nvGrpSpPr>
          <p:cNvPr id="7" name="Skupina 6">
            <a:extLst>
              <a:ext uri="{FF2B5EF4-FFF2-40B4-BE49-F238E27FC236}">
                <a16:creationId xmlns:a16="http://schemas.microsoft.com/office/drawing/2014/main" id="{3B5D9ABD-ABC3-43A1-800D-83BE4B439652}"/>
              </a:ext>
            </a:extLst>
          </p:cNvPr>
          <p:cNvGrpSpPr/>
          <p:nvPr/>
        </p:nvGrpSpPr>
        <p:grpSpPr>
          <a:xfrm>
            <a:off x="2344473" y="1393262"/>
            <a:ext cx="2300576" cy="797691"/>
            <a:chOff x="2638840" y="1828798"/>
            <a:chExt cx="4472662" cy="797691"/>
          </a:xfrm>
        </p:grpSpPr>
        <p:cxnSp>
          <p:nvCxnSpPr>
            <p:cNvPr id="10" name="Přímá spojnice se šipkou 9">
              <a:extLst>
                <a:ext uri="{FF2B5EF4-FFF2-40B4-BE49-F238E27FC236}">
                  <a16:creationId xmlns:a16="http://schemas.microsoft.com/office/drawing/2014/main" id="{A1081662-0F51-4F82-8302-B4F0D9BAEB2E}"/>
                </a:ext>
              </a:extLst>
            </p:cNvPr>
            <p:cNvCxnSpPr>
              <a:cxnSpLocks/>
            </p:cNvCxnSpPr>
            <p:nvPr/>
          </p:nvCxnSpPr>
          <p:spPr>
            <a:xfrm flipH="1">
              <a:off x="2638840" y="2255428"/>
              <a:ext cx="1416325" cy="2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7470B716-D793-4743-9406-71921E5CCF4B}"/>
                </a:ext>
              </a:extLst>
            </p:cNvPr>
            <p:cNvCxnSpPr>
              <a:cxnSpLocks/>
            </p:cNvCxnSpPr>
            <p:nvPr/>
          </p:nvCxnSpPr>
          <p:spPr>
            <a:xfrm flipH="1" flipV="1">
              <a:off x="2638840" y="1855303"/>
              <a:ext cx="1416325" cy="197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973C5A8D-0FB6-45FB-A041-779FF26BF005}"/>
                </a:ext>
              </a:extLst>
            </p:cNvPr>
            <p:cNvCxnSpPr>
              <a:cxnSpLocks/>
            </p:cNvCxnSpPr>
            <p:nvPr/>
          </p:nvCxnSpPr>
          <p:spPr>
            <a:xfrm flipH="1">
              <a:off x="2638840" y="2507295"/>
              <a:ext cx="1416325" cy="119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788B0F15-4118-4F4C-8959-9555E94E2032}"/>
                </a:ext>
              </a:extLst>
            </p:cNvPr>
            <p:cNvCxnSpPr>
              <a:cxnSpLocks/>
            </p:cNvCxnSpPr>
            <p:nvPr/>
          </p:nvCxnSpPr>
          <p:spPr>
            <a:xfrm>
              <a:off x="5698435" y="2480792"/>
              <a:ext cx="1413067" cy="119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3D4D4CA7-6986-4D20-B47D-0EF47F517B6B}"/>
                </a:ext>
              </a:extLst>
            </p:cNvPr>
            <p:cNvCxnSpPr>
              <a:cxnSpLocks/>
            </p:cNvCxnSpPr>
            <p:nvPr/>
          </p:nvCxnSpPr>
          <p:spPr>
            <a:xfrm flipV="1">
              <a:off x="5698435" y="1828798"/>
              <a:ext cx="1413067" cy="232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5CCEB7D2-1618-4015-A2A8-F64A74230192}"/>
                </a:ext>
              </a:extLst>
            </p:cNvPr>
            <p:cNvCxnSpPr>
              <a:cxnSpLocks/>
            </p:cNvCxnSpPr>
            <p:nvPr/>
          </p:nvCxnSpPr>
          <p:spPr>
            <a:xfrm>
              <a:off x="5698435" y="2228925"/>
              <a:ext cx="14130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30" name="Tabulka 30">
            <a:extLst>
              <a:ext uri="{FF2B5EF4-FFF2-40B4-BE49-F238E27FC236}">
                <a16:creationId xmlns:a16="http://schemas.microsoft.com/office/drawing/2014/main" id="{E7D45BEC-5AE6-40A9-B94D-5C979E4CEF23}"/>
              </a:ext>
            </a:extLst>
          </p:cNvPr>
          <p:cNvGraphicFramePr>
            <a:graphicFrameLocks noGrp="1"/>
          </p:cNvGraphicFramePr>
          <p:nvPr>
            <p:extLst>
              <p:ext uri="{D42A27DB-BD31-4B8C-83A1-F6EECF244321}">
                <p14:modId xmlns:p14="http://schemas.microsoft.com/office/powerpoint/2010/main" val="1811333867"/>
              </p:ext>
            </p:extLst>
          </p:nvPr>
        </p:nvGraphicFramePr>
        <p:xfrm>
          <a:off x="838200" y="3587570"/>
          <a:ext cx="4528930" cy="1107440"/>
        </p:xfrm>
        <a:graphic>
          <a:graphicData uri="http://schemas.openxmlformats.org/drawingml/2006/table">
            <a:tbl>
              <a:tblPr firstRow="1" bandRow="1">
                <a:tableStyleId>{22838BEF-8BB2-4498-84A7-C5851F593DF1}</a:tableStyleId>
              </a:tblPr>
              <a:tblGrid>
                <a:gridCol w="1397479">
                  <a:extLst>
                    <a:ext uri="{9D8B030D-6E8A-4147-A177-3AD203B41FA5}">
                      <a16:colId xmlns:a16="http://schemas.microsoft.com/office/drawing/2014/main" val="3106770964"/>
                    </a:ext>
                  </a:extLst>
                </a:gridCol>
                <a:gridCol w="3131451">
                  <a:extLst>
                    <a:ext uri="{9D8B030D-6E8A-4147-A177-3AD203B41FA5}">
                      <a16:colId xmlns:a16="http://schemas.microsoft.com/office/drawing/2014/main" val="2639446907"/>
                    </a:ext>
                  </a:extLst>
                </a:gridCol>
              </a:tblGrid>
              <a:tr h="245277">
                <a:tc>
                  <a:txBody>
                    <a:bodyPr/>
                    <a:lstStyle/>
                    <a:p>
                      <a:r>
                        <a:rPr lang="cs-CZ" b="0" dirty="0"/>
                        <a:t>vnímat</a:t>
                      </a:r>
                    </a:p>
                  </a:txBody>
                  <a:tcPr/>
                </a:tc>
                <a:tc rowSpan="3">
                  <a:txBody>
                    <a:bodyPr/>
                    <a:lstStyle/>
                    <a:p>
                      <a:pPr algn="r"/>
                      <a:r>
                        <a:rPr lang="cs-CZ" b="0" dirty="0"/>
                        <a:t>pocity, city, </a:t>
                      </a:r>
                    </a:p>
                    <a:p>
                      <a:pPr algn="r"/>
                      <a:r>
                        <a:rPr lang="cs-CZ" b="0" dirty="0"/>
                        <a:t>přání, potřeby,</a:t>
                      </a:r>
                    </a:p>
                    <a:p>
                      <a:pPr algn="r"/>
                      <a:r>
                        <a:rPr lang="cs-CZ" b="0" dirty="0"/>
                        <a:t>druhých - empatie</a:t>
                      </a:r>
                    </a:p>
                  </a:txBody>
                  <a:tcPr anchor="ctr"/>
                </a:tc>
                <a:extLst>
                  <a:ext uri="{0D108BD9-81ED-4DB2-BD59-A6C34878D82A}">
                    <a16:rowId xmlns:a16="http://schemas.microsoft.com/office/drawing/2014/main" val="3319347699"/>
                  </a:ext>
                </a:extLst>
              </a:tr>
              <a:tr h="370840">
                <a:tc>
                  <a:txBody>
                    <a:bodyPr/>
                    <a:lstStyle/>
                    <a:p>
                      <a:r>
                        <a:rPr lang="cs-CZ" dirty="0"/>
                        <a:t>chápat</a:t>
                      </a:r>
                    </a:p>
                  </a:txBody>
                  <a:tcPr/>
                </a:tc>
                <a:tc vMerge="1">
                  <a:txBody>
                    <a:bodyPr/>
                    <a:lstStyle/>
                    <a:p>
                      <a:endParaRPr lang="cs-CZ" dirty="0"/>
                    </a:p>
                  </a:txBody>
                  <a:tcPr/>
                </a:tc>
                <a:extLst>
                  <a:ext uri="{0D108BD9-81ED-4DB2-BD59-A6C34878D82A}">
                    <a16:rowId xmlns:a16="http://schemas.microsoft.com/office/drawing/2014/main" val="3443447721"/>
                  </a:ext>
                </a:extLst>
              </a:tr>
              <a:tr h="370840">
                <a:tc>
                  <a:txBody>
                    <a:bodyPr/>
                    <a:lstStyle/>
                    <a:p>
                      <a:r>
                        <a:rPr lang="cs-CZ" dirty="0"/>
                        <a:t>respektovat</a:t>
                      </a:r>
                    </a:p>
                  </a:txBody>
                  <a:tcPr/>
                </a:tc>
                <a:tc vMerge="1">
                  <a:txBody>
                    <a:bodyPr/>
                    <a:lstStyle/>
                    <a:p>
                      <a:endParaRPr lang="cs-CZ" dirty="0"/>
                    </a:p>
                  </a:txBody>
                  <a:tcPr/>
                </a:tc>
                <a:extLst>
                  <a:ext uri="{0D108BD9-81ED-4DB2-BD59-A6C34878D82A}">
                    <a16:rowId xmlns:a16="http://schemas.microsoft.com/office/drawing/2014/main" val="216121832"/>
                  </a:ext>
                </a:extLst>
              </a:tr>
            </a:tbl>
          </a:graphicData>
        </a:graphic>
      </p:graphicFrame>
      <p:sp>
        <p:nvSpPr>
          <p:cNvPr id="31" name="TextovéPole 30">
            <a:extLst>
              <a:ext uri="{FF2B5EF4-FFF2-40B4-BE49-F238E27FC236}">
                <a16:creationId xmlns:a16="http://schemas.microsoft.com/office/drawing/2014/main" id="{BCA3D2BA-BE21-404E-96B4-7EE428E2B108}"/>
              </a:ext>
            </a:extLst>
          </p:cNvPr>
          <p:cNvSpPr txBox="1"/>
          <p:nvPr/>
        </p:nvSpPr>
        <p:spPr>
          <a:xfrm>
            <a:off x="838200" y="5438233"/>
            <a:ext cx="3803373" cy="923330"/>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rgbClr val="0070C0"/>
                </a:solidFill>
              </a:rPr>
              <a:t>komunikovat</a:t>
            </a:r>
          </a:p>
          <a:p>
            <a:pPr marL="285750" indent="-285750">
              <a:buFont typeface="Arial" panose="020B0604020202020204" pitchFamily="34" charset="0"/>
              <a:buChar char="•"/>
            </a:pPr>
            <a:r>
              <a:rPr lang="cs-CZ" dirty="0">
                <a:solidFill>
                  <a:srgbClr val="0070C0"/>
                </a:solidFill>
              </a:rPr>
              <a:t>kooperovat</a:t>
            </a:r>
          </a:p>
          <a:p>
            <a:pPr marL="285750" indent="-285750">
              <a:buFont typeface="Arial" panose="020B0604020202020204" pitchFamily="34" charset="0"/>
              <a:buChar char="•"/>
            </a:pPr>
            <a:r>
              <a:rPr lang="cs-CZ" dirty="0">
                <a:solidFill>
                  <a:srgbClr val="0070C0"/>
                </a:solidFill>
              </a:rPr>
              <a:t>prožitek z spolupráce se skupinou</a:t>
            </a:r>
          </a:p>
        </p:txBody>
      </p:sp>
      <p:grpSp>
        <p:nvGrpSpPr>
          <p:cNvPr id="9" name="Skupina 8">
            <a:extLst>
              <a:ext uri="{FF2B5EF4-FFF2-40B4-BE49-F238E27FC236}">
                <a16:creationId xmlns:a16="http://schemas.microsoft.com/office/drawing/2014/main" id="{4506CA29-9B67-4251-B75E-D2C687D90CA6}"/>
              </a:ext>
            </a:extLst>
          </p:cNvPr>
          <p:cNvGrpSpPr/>
          <p:nvPr/>
        </p:nvGrpSpPr>
        <p:grpSpPr>
          <a:xfrm>
            <a:off x="2344473" y="3812537"/>
            <a:ext cx="1312822" cy="657505"/>
            <a:chOff x="3935040" y="4028661"/>
            <a:chExt cx="1312822" cy="657505"/>
          </a:xfrm>
        </p:grpSpPr>
        <p:cxnSp>
          <p:nvCxnSpPr>
            <p:cNvPr id="14" name="Přímá spojnice se šipkou 13">
              <a:extLst>
                <a:ext uri="{FF2B5EF4-FFF2-40B4-BE49-F238E27FC236}">
                  <a16:creationId xmlns:a16="http://schemas.microsoft.com/office/drawing/2014/main" id="{22C24CAE-E3D4-4D1B-8AB0-A62D58337AA4}"/>
                </a:ext>
              </a:extLst>
            </p:cNvPr>
            <p:cNvCxnSpPr>
              <a:cxnSpLocks/>
            </p:cNvCxnSpPr>
            <p:nvPr/>
          </p:nvCxnSpPr>
          <p:spPr>
            <a:xfrm flipH="1">
              <a:off x="3935040" y="4329395"/>
              <a:ext cx="13128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C602015A-9859-4534-9DA2-6E851E273F2B}"/>
                </a:ext>
              </a:extLst>
            </p:cNvPr>
            <p:cNvCxnSpPr>
              <a:cxnSpLocks/>
            </p:cNvCxnSpPr>
            <p:nvPr/>
          </p:nvCxnSpPr>
          <p:spPr>
            <a:xfrm flipH="1" flipV="1">
              <a:off x="3935040" y="4028661"/>
              <a:ext cx="1312822" cy="276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8A841281-0851-47CB-BC79-98965126D08D}"/>
                </a:ext>
              </a:extLst>
            </p:cNvPr>
            <p:cNvCxnSpPr>
              <a:cxnSpLocks/>
            </p:cNvCxnSpPr>
            <p:nvPr/>
          </p:nvCxnSpPr>
          <p:spPr>
            <a:xfrm flipH="1">
              <a:off x="3935040" y="4364203"/>
              <a:ext cx="1312822" cy="321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20" name="Obrázek 19" descr="Obsah obrázku osoba, dítě, chlapec, mladý&#10;&#10;Popis byl vytvořen automaticky">
            <a:extLst>
              <a:ext uri="{FF2B5EF4-FFF2-40B4-BE49-F238E27FC236}">
                <a16:creationId xmlns:a16="http://schemas.microsoft.com/office/drawing/2014/main" id="{5295863F-776E-4FDB-9D07-D36ADAA4115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86164" y="1134332"/>
            <a:ext cx="4179669" cy="2790152"/>
          </a:xfrm>
          <a:prstGeom prst="rect">
            <a:avLst/>
          </a:prstGeom>
          <a:ln>
            <a:noFill/>
          </a:ln>
          <a:effectLst>
            <a:outerShdw blurRad="292100" dist="139700" dir="2700000" algn="tl" rotWithShape="0">
              <a:srgbClr val="333333">
                <a:alpha val="65000"/>
              </a:srgbClr>
            </a:outerShdw>
          </a:effectLst>
        </p:spPr>
      </p:pic>
      <p:pic>
        <p:nvPicPr>
          <p:cNvPr id="22" name="Obrázek 21" descr="Obsah obrázku osoba, interiér, dítě, skupina&#10;&#10;Popis byl vytvořen automaticky">
            <a:extLst>
              <a:ext uri="{FF2B5EF4-FFF2-40B4-BE49-F238E27FC236}">
                <a16:creationId xmlns:a16="http://schemas.microsoft.com/office/drawing/2014/main" id="{838FE6DF-04C2-4C68-9B6E-EF4E73D9900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37"/>
          <a:stretch/>
        </p:blipFill>
        <p:spPr>
          <a:xfrm>
            <a:off x="5950836" y="3571958"/>
            <a:ext cx="4733106" cy="30762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9721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9D8E2D-850D-4B51-929F-010BF4590FAB}"/>
              </a:ext>
            </a:extLst>
          </p:cNvPr>
          <p:cNvSpPr>
            <a:spLocks noGrp="1"/>
          </p:cNvSpPr>
          <p:nvPr>
            <p:ph type="title"/>
          </p:nvPr>
        </p:nvSpPr>
        <p:spPr/>
        <p:txBody>
          <a:bodyPr>
            <a:normAutofit/>
          </a:bodyPr>
          <a:lstStyle/>
          <a:p>
            <a:r>
              <a:rPr lang="cs-CZ" sz="4000" b="1" dirty="0">
                <a:solidFill>
                  <a:srgbClr val="00B050"/>
                </a:solidFill>
              </a:rPr>
              <a:t>Psychomotorika v praxi – ukázka her s padákem</a:t>
            </a:r>
          </a:p>
        </p:txBody>
      </p:sp>
      <p:sp>
        <p:nvSpPr>
          <p:cNvPr id="3" name="Zástupný obsah 2">
            <a:extLst>
              <a:ext uri="{FF2B5EF4-FFF2-40B4-BE49-F238E27FC236}">
                <a16:creationId xmlns:a16="http://schemas.microsoft.com/office/drawing/2014/main" id="{472168C5-B34D-47C7-B4EF-D91151FB5982}"/>
              </a:ext>
            </a:extLst>
          </p:cNvPr>
          <p:cNvSpPr>
            <a:spLocks noGrp="1"/>
          </p:cNvSpPr>
          <p:nvPr>
            <p:ph idx="1"/>
          </p:nvPr>
        </p:nvSpPr>
        <p:spPr/>
        <p:txBody>
          <a:bodyPr>
            <a:normAutofit fontScale="70000" lnSpcReduction="20000"/>
          </a:bodyPr>
          <a:lstStyle/>
          <a:p>
            <a:r>
              <a:rPr lang="cs-CZ" b="1" dirty="0"/>
              <a:t>Chůze po moři</a:t>
            </a:r>
            <a:r>
              <a:rPr lang="cs-CZ" dirty="0"/>
              <a:t> (</a:t>
            </a:r>
            <a:r>
              <a:rPr lang="cs-CZ" dirty="0" err="1"/>
              <a:t>Blahutková</a:t>
            </a:r>
            <a:r>
              <a:rPr lang="cs-CZ" dirty="0"/>
              <a:t>, 2003) </a:t>
            </a:r>
          </a:p>
          <a:p>
            <a:r>
              <a:rPr lang="cs-CZ" dirty="0"/>
              <a:t>Zaměření: spolupráce, respektování druhých, trpělivost </a:t>
            </a:r>
          </a:p>
          <a:p>
            <a:r>
              <a:rPr lang="cs-CZ" dirty="0"/>
              <a:t>Doba trvání: 5 minut</a:t>
            </a:r>
          </a:p>
          <a:p>
            <a:r>
              <a:rPr lang="cs-CZ" dirty="0"/>
              <a:t>Pomůcky: psychomotorický padák </a:t>
            </a:r>
          </a:p>
          <a:p>
            <a:r>
              <a:rPr lang="cs-CZ" dirty="0"/>
              <a:t>Prostor: herna v MŠ, tělocvična, venkovní prostor s rovným povrchem </a:t>
            </a:r>
          </a:p>
          <a:p>
            <a:pPr algn="just"/>
            <a:r>
              <a:rPr lang="cs-CZ" dirty="0"/>
              <a:t>Provedení: Děti v kruhu drží padák oběma rukama několik centimetrů nad zemí. Jemným třepáním vytvoří na padáku vlny jako na moři. Podle pokynů učitele se vlny mohou zvětšovat až do velkého vlnobití a opět zmírňovat do téměř klidné hladiny. Po tomto nácviku se první dítě vydá na moře (vlnící se padák) a přes střed padáku přejde přímo naproti. Zaujme místo dítěte, ke kterému došlo, toto dítě přejde zase zpět. Pokračujeme dále po kruhu určeným směrem, dokud se nevystřídají všechny děti. </a:t>
            </a:r>
          </a:p>
          <a:p>
            <a:pPr algn="just"/>
            <a:r>
              <a:rPr lang="cs-CZ" dirty="0"/>
              <a:t>Poznámky: Pozorování dětí a způsobu, jakým pohybují padákem, může přinést důležité informace o jejich skrytých tendencích. Také reakce dětí na to, které právě přes padák prochází, může poukázat na vztahy mezi dětmi. Některé děti jsou při přecházení přes padák nejisté. V případě strachu dítěte může pomoci, půjde-li ve dvojici s kamarádem, příp. s učitelem </a:t>
            </a:r>
          </a:p>
        </p:txBody>
      </p:sp>
    </p:spTree>
    <p:extLst>
      <p:ext uri="{BB962C8B-B14F-4D97-AF65-F5344CB8AC3E}">
        <p14:creationId xmlns:p14="http://schemas.microsoft.com/office/powerpoint/2010/main" val="390262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5FA66EC-6EC1-49BB-AE00-964FBC78D651}"/>
              </a:ext>
            </a:extLst>
          </p:cNvPr>
          <p:cNvSpPr>
            <a:spLocks noGrp="1"/>
          </p:cNvSpPr>
          <p:nvPr>
            <p:ph idx="1"/>
          </p:nvPr>
        </p:nvSpPr>
        <p:spPr>
          <a:xfrm>
            <a:off x="838200" y="781878"/>
            <a:ext cx="10515600" cy="5395085"/>
          </a:xfrm>
        </p:spPr>
        <p:txBody>
          <a:bodyPr>
            <a:normAutofit fontScale="70000" lnSpcReduction="20000"/>
          </a:bodyPr>
          <a:lstStyle/>
          <a:p>
            <a:pPr algn="just"/>
            <a:r>
              <a:rPr lang="cs-CZ" b="1" dirty="0"/>
              <a:t>Neposedné balónky </a:t>
            </a:r>
            <a:r>
              <a:rPr lang="cs-CZ" dirty="0"/>
              <a:t>(</a:t>
            </a:r>
            <a:r>
              <a:rPr lang="cs-CZ" dirty="0" err="1"/>
              <a:t>Blahutková</a:t>
            </a:r>
            <a:r>
              <a:rPr lang="cs-CZ" dirty="0"/>
              <a:t>, 2003) </a:t>
            </a:r>
          </a:p>
          <a:p>
            <a:pPr algn="just"/>
            <a:r>
              <a:rPr lang="cs-CZ" dirty="0"/>
              <a:t>Zaměření: spolupráce, respektování druhých, trpělivost při překonávání překážek, rozvoj pozornosti, rozvoj komunikace v týmu Doba trvání: 3 – 5 minut </a:t>
            </a:r>
          </a:p>
          <a:p>
            <a:pPr algn="just"/>
            <a:r>
              <a:rPr lang="cs-CZ" dirty="0"/>
              <a:t>Pomůcky: psychomotorický padák, nafukovací balónky různých barev </a:t>
            </a:r>
          </a:p>
          <a:p>
            <a:pPr algn="just"/>
            <a:r>
              <a:rPr lang="cs-CZ" dirty="0"/>
              <a:t>Prostor: herna v MŠ, tělocvična </a:t>
            </a:r>
          </a:p>
          <a:p>
            <a:pPr algn="just"/>
            <a:r>
              <a:rPr lang="cs-CZ" dirty="0"/>
              <a:t>Provedení: Děti ve stoji uchopí padák oběma rukama. Učitel vloží na padák větší množství nafukovacích pouťových balónků. Pohybem padáku nahoru a dolů děti balónky nadhazují. Tajemným kouzlem ale balónky nevyskakují jako obyčejné míčky, ale drží se padáku, některé se pomalu vznášejí. Učitel dohlíží na provedení, pomáhá vracet balónky, které spadnou na zem, zpět na padák. </a:t>
            </a:r>
          </a:p>
          <a:p>
            <a:pPr algn="just"/>
            <a:r>
              <a:rPr lang="cs-CZ" dirty="0"/>
              <a:t>Poznámky: Děti mohou držet padák pouze jednou rukou a druhou usměrňují pohyb balónků, zabraňují pádu mimo padák. Je možné využití také ve venkovním prostoru – školní zahrada, hřiště apod. Deštník (Dvořáková, 2012) </a:t>
            </a:r>
          </a:p>
          <a:p>
            <a:pPr algn="just"/>
            <a:r>
              <a:rPr lang="cs-CZ" dirty="0"/>
              <a:t>Zaměření: respektování druhých v synchronním pohybu, podřízení se druhým Doba trvání: 3 – 5 minut Pomůcky: psychomotorický padák</a:t>
            </a:r>
          </a:p>
          <a:p>
            <a:pPr algn="just"/>
            <a:r>
              <a:rPr lang="cs-CZ" dirty="0"/>
              <a:t> Prostor: herna v MŠ, tělocvična Provedení: Všechny děti se chytí padáku oběma rukama. Společně ho střídavě zvedají a dávají zpět do úrovně pasu, takže se padák nadouvá. Na pokyn učitele děti padák pustí a sledují, jak se vznáší a padá. </a:t>
            </a:r>
          </a:p>
          <a:p>
            <a:pPr algn="just"/>
            <a:r>
              <a:rPr lang="cs-CZ" dirty="0"/>
              <a:t>Poznámky: Letící padák mohou děti chytat, je však třeba dbát na bezpečnost. Je zde riziko srážky dětí, příp. uklouznutí na padáku. </a:t>
            </a:r>
          </a:p>
        </p:txBody>
      </p:sp>
    </p:spTree>
    <p:extLst>
      <p:ext uri="{BB962C8B-B14F-4D97-AF65-F5344CB8AC3E}">
        <p14:creationId xmlns:p14="http://schemas.microsoft.com/office/powerpoint/2010/main" val="4189324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E774087-FBE6-40DF-B26C-AE053B55336A}"/>
              </a:ext>
            </a:extLst>
          </p:cNvPr>
          <p:cNvSpPr>
            <a:spLocks noGrp="1"/>
          </p:cNvSpPr>
          <p:nvPr>
            <p:ph idx="1"/>
          </p:nvPr>
        </p:nvSpPr>
        <p:spPr>
          <a:xfrm>
            <a:off x="838200" y="1099930"/>
            <a:ext cx="10515600" cy="5077033"/>
          </a:xfrm>
        </p:spPr>
        <p:txBody>
          <a:bodyPr>
            <a:normAutofit lnSpcReduction="10000"/>
          </a:bodyPr>
          <a:lstStyle/>
          <a:p>
            <a:pPr marL="228600" algn="just">
              <a:lnSpc>
                <a:spcPct val="107000"/>
              </a:lnSpc>
              <a:spcAft>
                <a:spcPts val="800"/>
              </a:spcAft>
            </a:pPr>
            <a:r>
              <a:rPr lang="cs-CZ" sz="2200" b="1" dirty="0">
                <a:effectLst/>
                <a:latin typeface="Calibri" panose="020F0502020204030204" pitchFamily="34" charset="0"/>
                <a:ea typeface="Calibri" panose="020F0502020204030204" pitchFamily="34" charset="0"/>
                <a:cs typeface="Times New Roman" panose="02020603050405020304" pitchFamily="18" charset="0"/>
              </a:rPr>
              <a:t>Trychtýř</a:t>
            </a:r>
            <a:r>
              <a:rPr lang="cs-CZ" sz="2200" dirty="0">
                <a:effectLst/>
                <a:latin typeface="Calibri" panose="020F0502020204030204" pitchFamily="34" charset="0"/>
                <a:ea typeface="Calibri" panose="020F0502020204030204" pitchFamily="34" charset="0"/>
                <a:cs typeface="Times New Roman" panose="02020603050405020304" pitchFamily="18" charset="0"/>
              </a:rPr>
              <a:t> (</a:t>
            </a:r>
            <a:r>
              <a:rPr lang="cs-CZ" sz="2200" dirty="0" err="1">
                <a:effectLst/>
                <a:latin typeface="Calibri" panose="020F0502020204030204" pitchFamily="34" charset="0"/>
                <a:ea typeface="Calibri" panose="020F0502020204030204" pitchFamily="34" charset="0"/>
                <a:cs typeface="Times New Roman" panose="02020603050405020304" pitchFamily="18" charset="0"/>
              </a:rPr>
              <a:t>Blahutková</a:t>
            </a:r>
            <a:r>
              <a:rPr lang="cs-CZ" sz="2200" dirty="0">
                <a:effectLst/>
                <a:latin typeface="Calibri" panose="020F0502020204030204" pitchFamily="34" charset="0"/>
                <a:ea typeface="Calibri" panose="020F0502020204030204" pitchFamily="34" charset="0"/>
                <a:cs typeface="Times New Roman" panose="02020603050405020304" pitchFamily="18" charset="0"/>
              </a:rPr>
              <a:t>, 2003)</a:t>
            </a:r>
          </a:p>
          <a:p>
            <a:pPr marL="228600" algn="just">
              <a:lnSpc>
                <a:spcPct val="107000"/>
              </a:lnSpc>
              <a:spcAft>
                <a:spcPts val="800"/>
              </a:spcAft>
            </a:pPr>
            <a:r>
              <a:rPr lang="cs-CZ" sz="2200" dirty="0">
                <a:effectLst/>
                <a:latin typeface="Calibri" panose="020F0502020204030204" pitchFamily="34" charset="0"/>
                <a:ea typeface="Calibri" panose="020F0502020204030204" pitchFamily="34" charset="0"/>
                <a:cs typeface="Times New Roman" panose="02020603050405020304" pitchFamily="18" charset="0"/>
              </a:rPr>
              <a:t> Zaměření: spolupráce, trpělivost při překonávání překážek, regulace emocí, přizpůsobení se skupině Doba trvání: 5 – 10 minut</a:t>
            </a:r>
          </a:p>
          <a:p>
            <a:pPr marL="228600" algn="just">
              <a:lnSpc>
                <a:spcPct val="107000"/>
              </a:lnSpc>
              <a:spcAft>
                <a:spcPts val="800"/>
              </a:spcAft>
            </a:pPr>
            <a:r>
              <a:rPr lang="cs-CZ" sz="2200" dirty="0">
                <a:effectLst/>
                <a:latin typeface="Calibri" panose="020F0502020204030204" pitchFamily="34" charset="0"/>
                <a:ea typeface="Calibri" panose="020F0502020204030204" pitchFamily="34" charset="0"/>
                <a:cs typeface="Times New Roman" panose="02020603050405020304" pitchFamily="18" charset="0"/>
              </a:rPr>
              <a:t> Pomůcky: psychomotorický padák, tenisové míčky </a:t>
            </a:r>
          </a:p>
          <a:p>
            <a:pPr marL="228600" algn="just">
              <a:lnSpc>
                <a:spcPct val="107000"/>
              </a:lnSpc>
              <a:spcAft>
                <a:spcPts val="800"/>
              </a:spcAft>
            </a:pPr>
            <a:r>
              <a:rPr lang="cs-CZ" sz="2200" dirty="0">
                <a:effectLst/>
                <a:latin typeface="Calibri" panose="020F0502020204030204" pitchFamily="34" charset="0"/>
                <a:ea typeface="Calibri" panose="020F0502020204030204" pitchFamily="34" charset="0"/>
                <a:cs typeface="Times New Roman" panose="02020603050405020304" pitchFamily="18" charset="0"/>
              </a:rPr>
              <a:t>Prostor: herna v MŠ, tělocvična</a:t>
            </a:r>
          </a:p>
          <a:p>
            <a:pPr marL="228600" algn="just">
              <a:lnSpc>
                <a:spcPct val="107000"/>
              </a:lnSpc>
              <a:spcAft>
                <a:spcPts val="800"/>
              </a:spcAft>
            </a:pPr>
            <a:r>
              <a:rPr lang="cs-CZ" sz="2200" dirty="0">
                <a:effectLst/>
                <a:latin typeface="Calibri" panose="020F0502020204030204" pitchFamily="34" charset="0"/>
                <a:ea typeface="Calibri" panose="020F0502020204030204" pitchFamily="34" charset="0"/>
                <a:cs typeface="Times New Roman" panose="02020603050405020304" pitchFamily="18" charset="0"/>
              </a:rPr>
              <a:t> Provedení: Děti stojí v kruhu a oběma rukama v úrovni pasu drží napnutý psychomotorický padák. Učitel na padák vloží několik tenisových míčků. Na pokyn učitele se děti snaží dostat míčky do otvoru uprostřed padáku, tak aby vypadly na zem. </a:t>
            </a:r>
          </a:p>
          <a:p>
            <a:pPr marL="228600" algn="just">
              <a:lnSpc>
                <a:spcPct val="107000"/>
              </a:lnSpc>
              <a:spcAft>
                <a:spcPts val="800"/>
              </a:spcAft>
            </a:pPr>
            <a:r>
              <a:rPr lang="cs-CZ" sz="2200" dirty="0">
                <a:effectLst/>
                <a:latin typeface="Calibri" panose="020F0502020204030204" pitchFamily="34" charset="0"/>
                <a:ea typeface="Calibri" panose="020F0502020204030204" pitchFamily="34" charset="0"/>
                <a:cs typeface="Times New Roman" panose="02020603050405020304" pitchFamily="18" charset="0"/>
              </a:rPr>
              <a:t>Poznámky: U hry mohou děti klečet či sedět, zmenší to však jejich manévrovací prostor. Je velmi přínosné pozorovat reakce jednotlivých dětí. Způsob jejich chování napoví o jejich temperamentu, impulzivitě, autoritě ve skupině atd. </a:t>
            </a:r>
          </a:p>
          <a:p>
            <a:endParaRPr lang="cs-CZ" dirty="0"/>
          </a:p>
        </p:txBody>
      </p:sp>
    </p:spTree>
    <p:extLst>
      <p:ext uri="{BB962C8B-B14F-4D97-AF65-F5344CB8AC3E}">
        <p14:creationId xmlns:p14="http://schemas.microsoft.com/office/powerpoint/2010/main" val="133924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C7FC44C-F622-4A46-8088-4AC4883F027F}"/>
              </a:ext>
            </a:extLst>
          </p:cNvPr>
          <p:cNvSpPr>
            <a:spLocks noGrp="1"/>
          </p:cNvSpPr>
          <p:nvPr>
            <p:ph idx="1"/>
          </p:nvPr>
        </p:nvSpPr>
        <p:spPr>
          <a:xfrm>
            <a:off x="838200" y="1690687"/>
            <a:ext cx="9988826" cy="5054669"/>
          </a:xfrm>
        </p:spPr>
        <p:txBody>
          <a:bodyPr>
            <a:normAutofit fontScale="47500" lnSpcReduction="20000"/>
          </a:bodyPr>
          <a:lstStyle/>
          <a:p>
            <a:pPr algn="just"/>
            <a:r>
              <a:rPr lang="cs-CZ" dirty="0" err="1"/>
              <a:t>Adamírová</a:t>
            </a:r>
            <a:r>
              <a:rPr lang="cs-CZ" dirty="0"/>
              <a:t>, J. (2006). Hravá a zábavná výchova pohybem: Základy psychomotoriky. Praha: Komise zdravotní tělesné výchovy MR ČASPV.</a:t>
            </a:r>
          </a:p>
          <a:p>
            <a:pPr algn="just"/>
            <a:r>
              <a:rPr lang="cs-CZ" dirty="0" err="1"/>
              <a:t>Adamírová</a:t>
            </a:r>
            <a:r>
              <a:rPr lang="cs-CZ" dirty="0"/>
              <a:t>, J., Dvořáková, H., </a:t>
            </a:r>
            <a:r>
              <a:rPr lang="cs-CZ" dirty="0" err="1"/>
              <a:t>Jalovecká</a:t>
            </a:r>
            <a:r>
              <a:rPr lang="cs-CZ" dirty="0"/>
              <a:t>, B., </a:t>
            </a:r>
            <a:r>
              <a:rPr lang="cs-CZ" dirty="0" err="1"/>
              <a:t>Mcešková</a:t>
            </a:r>
            <a:r>
              <a:rPr lang="cs-CZ" dirty="0"/>
              <a:t>, J., </a:t>
            </a:r>
            <a:r>
              <a:rPr lang="cs-CZ" dirty="0" err="1"/>
              <a:t>Wiednerová</a:t>
            </a:r>
            <a:r>
              <a:rPr lang="cs-CZ" dirty="0"/>
              <a:t>, V., &amp; Zachariášová, J. (2010). Psychomotorika. Díl I. Praha: Česká asociace Sport pro všechny.</a:t>
            </a:r>
          </a:p>
          <a:p>
            <a:pPr algn="just"/>
            <a:r>
              <a:rPr lang="cs-CZ" dirty="0"/>
              <a:t>Anderson, M. B. (2000). </a:t>
            </a:r>
            <a:r>
              <a:rPr lang="cs-CZ" dirty="0" err="1"/>
              <a:t>Doing</a:t>
            </a:r>
            <a:r>
              <a:rPr lang="cs-CZ" dirty="0"/>
              <a:t> Sport Psychology. </a:t>
            </a:r>
            <a:r>
              <a:rPr lang="cs-CZ" dirty="0" err="1"/>
              <a:t>Champaign</a:t>
            </a:r>
            <a:r>
              <a:rPr lang="cs-CZ" dirty="0"/>
              <a:t>, United </a:t>
            </a:r>
            <a:r>
              <a:rPr lang="cs-CZ" dirty="0" err="1"/>
              <a:t>States</a:t>
            </a:r>
            <a:r>
              <a:rPr lang="cs-CZ" dirty="0"/>
              <a:t> </a:t>
            </a:r>
            <a:r>
              <a:rPr lang="cs-CZ" dirty="0" err="1"/>
              <a:t>of</a:t>
            </a:r>
            <a:r>
              <a:rPr lang="cs-CZ" dirty="0"/>
              <a:t> America: </a:t>
            </a:r>
            <a:r>
              <a:rPr lang="cs-CZ" dirty="0" err="1"/>
              <a:t>Human</a:t>
            </a:r>
            <a:r>
              <a:rPr lang="cs-CZ" dirty="0"/>
              <a:t> </a:t>
            </a:r>
            <a:r>
              <a:rPr lang="cs-CZ" dirty="0" err="1"/>
              <a:t>Kinetics</a:t>
            </a:r>
            <a:r>
              <a:rPr lang="cs-CZ" dirty="0"/>
              <a:t>. </a:t>
            </a:r>
          </a:p>
          <a:p>
            <a:pPr algn="just"/>
            <a:r>
              <a:rPr lang="cs-CZ" dirty="0" err="1"/>
              <a:t>Blahutková</a:t>
            </a:r>
            <a:r>
              <a:rPr lang="cs-CZ" dirty="0"/>
              <a:t>, M. (2003). Psychomotorika. Brno: Masarykova univerzita. </a:t>
            </a:r>
            <a:r>
              <a:rPr lang="cs-CZ" dirty="0" err="1"/>
              <a:t>Blahutková</a:t>
            </a:r>
            <a:r>
              <a:rPr lang="cs-CZ" dirty="0"/>
              <a:t>, M., &amp; Koubová, J. (1995). Psychomotorika, aneb, Prožitek z pohybu. Brno: Centrum pro další vzdělávání učitelů MU v Brně. </a:t>
            </a:r>
          </a:p>
          <a:p>
            <a:pPr algn="just"/>
            <a:r>
              <a:rPr lang="cs-CZ" dirty="0" err="1"/>
              <a:t>Blahutková</a:t>
            </a:r>
            <a:r>
              <a:rPr lang="cs-CZ" dirty="0"/>
              <a:t>, M., Klenková, J., &amp; Zichová, D. (2005). Psychomotorické hry pro děti s poruchami pozornosti a pro hyperaktivní děti (1.. vyd.). Brno: Masarykova univerzita v Brně. </a:t>
            </a:r>
          </a:p>
          <a:p>
            <a:pPr algn="just"/>
            <a:r>
              <a:rPr lang="cs-CZ" dirty="0" err="1"/>
              <a:t>Blahutková</a:t>
            </a:r>
            <a:r>
              <a:rPr lang="cs-CZ" dirty="0"/>
              <a:t>, M., Řehulka, E., &amp; Dvořáková, Š. (2005). Pohyb a duševní zdraví. Brno: </a:t>
            </a:r>
            <a:r>
              <a:rPr lang="cs-CZ" dirty="0" err="1"/>
              <a:t>Paido</a:t>
            </a:r>
            <a:r>
              <a:rPr lang="cs-CZ" dirty="0"/>
              <a:t>. </a:t>
            </a:r>
          </a:p>
          <a:p>
            <a:pPr algn="just"/>
            <a:r>
              <a:rPr lang="cs-CZ" dirty="0"/>
              <a:t>Dvořáková, H. (2000). Didaktika tělesné výchovy nejmenších dětí a dětí s hendikepy. Praha: Univerzita Karlova - Pedagogická fakulta. </a:t>
            </a:r>
          </a:p>
          <a:p>
            <a:pPr algn="just"/>
            <a:r>
              <a:rPr lang="cs-CZ" dirty="0"/>
              <a:t>Dvořáková, H. (2012). Školáci v pohybu: tělesná výchova v praxi (Děti a sport. vyd.). Praha: Grada. Dvořáková, H. (2015). Vyučování tělesné výchovy pohledem psychomotoriky a podpory zdraví. Tělesná kultura, 38(2), stránky 65-79. doi:10.5507/tk.2015.010</a:t>
            </a:r>
          </a:p>
          <a:p>
            <a:pPr algn="just"/>
            <a:r>
              <a:rPr lang="cs-CZ" dirty="0"/>
              <a:t>Dvořáková, H., </a:t>
            </a:r>
            <a:r>
              <a:rPr lang="cs-CZ" dirty="0" err="1"/>
              <a:t>Baboučková</a:t>
            </a:r>
            <a:r>
              <a:rPr lang="cs-CZ" dirty="0"/>
              <a:t>, V., &amp; </a:t>
            </a:r>
            <a:r>
              <a:rPr lang="cs-CZ" dirty="0" err="1"/>
              <a:t>Justián</a:t>
            </a:r>
            <a:r>
              <a:rPr lang="cs-CZ" dirty="0"/>
              <a:t>, J. (2010). Studie pohybové výkonnosti předškolních dětí. Hana Dvořáková [online]. Dostupné z: http://www.hana-dvorakova.cz/Vyhodnoceni_projektu_HT.pdf</a:t>
            </a:r>
          </a:p>
          <a:p>
            <a:pPr algn="just"/>
            <a:r>
              <a:rPr lang="cs-CZ" dirty="0" err="1"/>
              <a:t>European</a:t>
            </a:r>
            <a:r>
              <a:rPr lang="cs-CZ" dirty="0"/>
              <a:t> </a:t>
            </a:r>
            <a:r>
              <a:rPr lang="cs-CZ" dirty="0" err="1"/>
              <a:t>Forum</a:t>
            </a:r>
            <a:r>
              <a:rPr lang="cs-CZ" dirty="0"/>
              <a:t> </a:t>
            </a:r>
            <a:r>
              <a:rPr lang="cs-CZ" dirty="0" err="1"/>
              <a:t>of</a:t>
            </a:r>
            <a:r>
              <a:rPr lang="cs-CZ" dirty="0"/>
              <a:t> </a:t>
            </a:r>
            <a:r>
              <a:rPr lang="cs-CZ" dirty="0" err="1"/>
              <a:t>Psychomotricity</a:t>
            </a:r>
            <a:r>
              <a:rPr lang="cs-CZ" dirty="0"/>
              <a:t>. (c2016). </a:t>
            </a:r>
            <a:r>
              <a:rPr lang="cs-CZ" dirty="0" err="1"/>
              <a:t>Psychomotricity</a:t>
            </a:r>
            <a:r>
              <a:rPr lang="cs-CZ" dirty="0"/>
              <a:t> | </a:t>
            </a:r>
            <a:r>
              <a:rPr lang="cs-CZ" dirty="0" err="1"/>
              <a:t>European</a:t>
            </a:r>
            <a:r>
              <a:rPr lang="cs-CZ" dirty="0"/>
              <a:t> </a:t>
            </a:r>
            <a:r>
              <a:rPr lang="cs-CZ" dirty="0" err="1"/>
              <a:t>Forum</a:t>
            </a:r>
            <a:r>
              <a:rPr lang="cs-CZ" dirty="0"/>
              <a:t> </a:t>
            </a:r>
            <a:r>
              <a:rPr lang="cs-CZ" dirty="0" err="1"/>
              <a:t>of</a:t>
            </a:r>
            <a:r>
              <a:rPr lang="cs-CZ" dirty="0"/>
              <a:t> </a:t>
            </a:r>
            <a:r>
              <a:rPr lang="cs-CZ" dirty="0" err="1"/>
              <a:t>Psychomotricity</a:t>
            </a:r>
            <a:r>
              <a:rPr lang="cs-CZ" dirty="0"/>
              <a:t>. (</a:t>
            </a:r>
            <a:r>
              <a:rPr lang="cs-CZ" dirty="0" err="1"/>
              <a:t>European</a:t>
            </a:r>
            <a:r>
              <a:rPr lang="cs-CZ" dirty="0"/>
              <a:t> </a:t>
            </a:r>
            <a:r>
              <a:rPr lang="cs-CZ" dirty="0" err="1"/>
              <a:t>Forum</a:t>
            </a:r>
            <a:r>
              <a:rPr lang="cs-CZ" dirty="0"/>
              <a:t> </a:t>
            </a:r>
            <a:r>
              <a:rPr lang="cs-CZ" dirty="0" err="1"/>
              <a:t>of</a:t>
            </a:r>
            <a:r>
              <a:rPr lang="cs-CZ" dirty="0"/>
              <a:t> </a:t>
            </a:r>
            <a:r>
              <a:rPr lang="cs-CZ" dirty="0" err="1"/>
              <a:t>Psychomotricity</a:t>
            </a:r>
            <a:r>
              <a:rPr lang="cs-CZ" dirty="0"/>
              <a:t>) Získáno 2016, z </a:t>
            </a:r>
            <a:r>
              <a:rPr lang="cs-CZ" dirty="0" err="1"/>
              <a:t>European</a:t>
            </a:r>
            <a:r>
              <a:rPr lang="cs-CZ" dirty="0"/>
              <a:t> </a:t>
            </a:r>
            <a:r>
              <a:rPr lang="cs-CZ" dirty="0" err="1"/>
              <a:t>Forum</a:t>
            </a:r>
            <a:r>
              <a:rPr lang="cs-CZ" dirty="0"/>
              <a:t> </a:t>
            </a:r>
            <a:r>
              <a:rPr lang="cs-CZ" dirty="0" err="1"/>
              <a:t>of</a:t>
            </a:r>
            <a:r>
              <a:rPr lang="cs-CZ" dirty="0"/>
              <a:t> </a:t>
            </a:r>
            <a:r>
              <a:rPr lang="cs-CZ" dirty="0" err="1"/>
              <a:t>Psychomotricity</a:t>
            </a:r>
            <a:r>
              <a:rPr lang="cs-CZ" dirty="0"/>
              <a:t>: http://psychomot.org/psychomotricity/</a:t>
            </a:r>
          </a:p>
          <a:p>
            <a:pPr algn="just"/>
            <a:r>
              <a:rPr lang="cs-CZ" dirty="0"/>
              <a:t>BLAHUTKOVÁ, Marie, Zuzana KÜCHELOVÁ, Anna NADOLSKA a Miroslav SLIŽIK. Psychomotorika pro tebe. Brno: Akademické nakladatelství CERM, s.r.o., Brno, 2017. ISBN 978-80-7204-954-7.</a:t>
            </a:r>
          </a:p>
          <a:p>
            <a:pPr algn="just"/>
            <a:r>
              <a:rPr lang="cs-CZ" dirty="0"/>
              <a:t>MUŽÍK, Vladislav a Milada KREJČÍ. Tělesná výchova a zdraví: zdravotně orientované pojetí tělesné výchovy pro 1. stupeň ZŠ. Olomouc: </a:t>
            </a:r>
            <a:r>
              <a:rPr lang="cs-CZ" dirty="0" err="1"/>
              <a:t>Hanex</a:t>
            </a:r>
            <a:r>
              <a:rPr lang="cs-CZ" dirty="0"/>
              <a:t>, 1997. Tělesná výchova a zdraví. ISBN 80-85783-17-7.</a:t>
            </a:r>
          </a:p>
        </p:txBody>
      </p:sp>
      <p:sp>
        <p:nvSpPr>
          <p:cNvPr id="4" name="Nadpis 1">
            <a:extLst>
              <a:ext uri="{FF2B5EF4-FFF2-40B4-BE49-F238E27FC236}">
                <a16:creationId xmlns:a16="http://schemas.microsoft.com/office/drawing/2014/main" id="{5549E213-7E91-42C9-94C9-35614786906E}"/>
              </a:ext>
            </a:extLst>
          </p:cNvPr>
          <p:cNvSpPr>
            <a:spLocks noGrp="1"/>
          </p:cNvSpPr>
          <p:nvPr>
            <p:ph type="title"/>
          </p:nvPr>
        </p:nvSpPr>
        <p:spPr>
          <a:xfrm>
            <a:off x="838200" y="365125"/>
            <a:ext cx="10515600" cy="1325563"/>
          </a:xfrm>
        </p:spPr>
        <p:txBody>
          <a:bodyPr/>
          <a:lstStyle/>
          <a:p>
            <a:r>
              <a:rPr lang="cs-CZ" b="1" dirty="0">
                <a:solidFill>
                  <a:srgbClr val="FFC000"/>
                </a:solidFill>
              </a:rPr>
              <a:t>Použitá literatura</a:t>
            </a:r>
          </a:p>
        </p:txBody>
      </p:sp>
    </p:spTree>
    <p:extLst>
      <p:ext uri="{BB962C8B-B14F-4D97-AF65-F5344CB8AC3E}">
        <p14:creationId xmlns:p14="http://schemas.microsoft.com/office/powerpoint/2010/main" val="2091363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osoba, žena, dort, řezání&#10;&#10;Popis byl vytvořen automaticky">
            <a:extLst>
              <a:ext uri="{FF2B5EF4-FFF2-40B4-BE49-F238E27FC236}">
                <a16:creationId xmlns:a16="http://schemas.microsoft.com/office/drawing/2014/main" id="{3F674FCE-4DA3-4BD8-9E00-2CB0A01D36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860419"/>
          </a:xfrm>
        </p:spPr>
      </p:pic>
      <p:sp>
        <p:nvSpPr>
          <p:cNvPr id="2" name="Nadpis 1">
            <a:extLst>
              <a:ext uri="{FF2B5EF4-FFF2-40B4-BE49-F238E27FC236}">
                <a16:creationId xmlns:a16="http://schemas.microsoft.com/office/drawing/2014/main" id="{53FFF265-3C35-4A99-905B-0D0E8F926018}"/>
              </a:ext>
            </a:extLst>
          </p:cNvPr>
          <p:cNvSpPr>
            <a:spLocks noGrp="1"/>
          </p:cNvSpPr>
          <p:nvPr>
            <p:ph type="title"/>
          </p:nvPr>
        </p:nvSpPr>
        <p:spPr>
          <a:xfrm>
            <a:off x="823452" y="432385"/>
            <a:ext cx="4869426" cy="1066574"/>
          </a:xfrm>
          <a:solidFill>
            <a:schemeClr val="bg1">
              <a:alpha val="61000"/>
            </a:schemeClr>
          </a:solidFill>
        </p:spPr>
        <p:txBody>
          <a:bodyPr/>
          <a:lstStyle/>
          <a:p>
            <a:r>
              <a:rPr lang="cs-CZ" b="1" i="1" dirty="0"/>
              <a:t>Děkuji za pozornost…</a:t>
            </a:r>
          </a:p>
        </p:txBody>
      </p:sp>
      <p:sp>
        <p:nvSpPr>
          <p:cNvPr id="6" name="Nadpis 1">
            <a:extLst>
              <a:ext uri="{FF2B5EF4-FFF2-40B4-BE49-F238E27FC236}">
                <a16:creationId xmlns:a16="http://schemas.microsoft.com/office/drawing/2014/main" id="{C151CFD0-457A-4B0F-9C76-0B86A9A1CF0B}"/>
              </a:ext>
            </a:extLst>
          </p:cNvPr>
          <p:cNvSpPr txBox="1">
            <a:spLocks/>
          </p:cNvSpPr>
          <p:nvPr/>
        </p:nvSpPr>
        <p:spPr>
          <a:xfrm>
            <a:off x="7241458" y="4924403"/>
            <a:ext cx="4586748" cy="1325563"/>
          </a:xfrm>
          <a:prstGeom prst="rect">
            <a:avLst/>
          </a:prstGeom>
          <a:solidFill>
            <a:schemeClr val="bg1">
              <a:alpha val="5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b="1" i="1" dirty="0"/>
              <a:t>…a těším na osobní setkání v tělocvičně!</a:t>
            </a:r>
          </a:p>
        </p:txBody>
      </p:sp>
    </p:spTree>
    <p:extLst>
      <p:ext uri="{BB962C8B-B14F-4D97-AF65-F5344CB8AC3E}">
        <p14:creationId xmlns:p14="http://schemas.microsoft.com/office/powerpoint/2010/main" val="140094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B5524A-EE76-4B28-9076-A616338C3B33}"/>
              </a:ext>
            </a:extLst>
          </p:cNvPr>
          <p:cNvSpPr>
            <a:spLocks noGrp="1"/>
          </p:cNvSpPr>
          <p:nvPr>
            <p:ph type="title"/>
          </p:nvPr>
        </p:nvSpPr>
        <p:spPr/>
        <p:txBody>
          <a:bodyPr/>
          <a:lstStyle/>
          <a:p>
            <a:r>
              <a:rPr lang="cs-CZ" b="1" dirty="0">
                <a:solidFill>
                  <a:srgbClr val="92D050"/>
                </a:solidFill>
              </a:rPr>
              <a:t>Interpretace pojmu </a:t>
            </a:r>
            <a:r>
              <a:rPr lang="cs-CZ" b="1" i="1" dirty="0">
                <a:solidFill>
                  <a:srgbClr val="92D050"/>
                </a:solidFill>
              </a:rPr>
              <a:t>psychomotorika</a:t>
            </a:r>
            <a:endParaRPr lang="cs-CZ" b="1" dirty="0">
              <a:solidFill>
                <a:srgbClr val="92D050"/>
              </a:solidFill>
            </a:endParaRPr>
          </a:p>
        </p:txBody>
      </p:sp>
      <p:sp>
        <p:nvSpPr>
          <p:cNvPr id="3" name="Zástupný obsah 2">
            <a:extLst>
              <a:ext uri="{FF2B5EF4-FFF2-40B4-BE49-F238E27FC236}">
                <a16:creationId xmlns:a16="http://schemas.microsoft.com/office/drawing/2014/main" id="{C1CF5811-6748-45F0-B9F5-4C8C79C030CA}"/>
              </a:ext>
            </a:extLst>
          </p:cNvPr>
          <p:cNvSpPr>
            <a:spLocks noGrp="1"/>
          </p:cNvSpPr>
          <p:nvPr>
            <p:ph idx="1"/>
          </p:nvPr>
        </p:nvSpPr>
        <p:spPr>
          <a:xfrm>
            <a:off x="838200" y="1690688"/>
            <a:ext cx="9432235" cy="4667250"/>
          </a:xfrm>
        </p:spPr>
        <p:txBody>
          <a:bodyPr>
            <a:normAutofit fontScale="70000" lnSpcReduction="20000"/>
          </a:bodyPr>
          <a:lstStyle/>
          <a:p>
            <a:pPr algn="just"/>
            <a:r>
              <a:rPr lang="cs-CZ" dirty="0"/>
              <a:t>Preambule Evropského fóra psychomotoriky, </a:t>
            </a:r>
            <a:r>
              <a:rPr lang="cs-CZ" dirty="0">
                <a:hlinkClick r:id="rId2"/>
              </a:rPr>
              <a:t>www.psychomot.org</a:t>
            </a:r>
            <a:r>
              <a:rPr lang="cs-CZ" dirty="0"/>
              <a:t>)</a:t>
            </a:r>
          </a:p>
          <a:p>
            <a:pPr marL="0" indent="0" algn="just">
              <a:buNone/>
            </a:pPr>
            <a:r>
              <a:rPr lang="cs-CZ" altLang="cs-CZ" sz="2800" dirty="0"/>
              <a:t>„Pojem psychomotorika charakterizuje holistický pohled na člověka, který vyjadřuje jednotu těla, duše a vědomí, mnohostranné vztahy mezi poznáním, emocemi a pohybem a její vliv na vývoj kompetencí a chování jednotlivce v psychosociálním kontextu.“</a:t>
            </a:r>
          </a:p>
          <a:p>
            <a:pPr marL="0" indent="0" algn="just">
              <a:buNone/>
            </a:pPr>
            <a:endParaRPr lang="cs-CZ" altLang="cs-CZ" sz="2800" b="1" dirty="0"/>
          </a:p>
          <a:p>
            <a:pPr algn="just"/>
            <a:r>
              <a:rPr lang="cs-CZ" dirty="0" err="1"/>
              <a:t>Adamírová</a:t>
            </a:r>
            <a:r>
              <a:rPr lang="cs-CZ" dirty="0"/>
              <a:t> (2003)</a:t>
            </a:r>
          </a:p>
          <a:p>
            <a:pPr marL="0" indent="0" algn="just">
              <a:buNone/>
            </a:pPr>
            <a:r>
              <a:rPr lang="cs-CZ" dirty="0"/>
              <a:t>„Psychomotorika je chápána jako model vývoje osobnosti prostřednictvím motorických činností v procesu učení se (řeč, vnímání, sociální kontakty, pocity, tělesná zkušenost, pohyb.“</a:t>
            </a:r>
          </a:p>
          <a:p>
            <a:pPr marL="0" indent="0" algn="just">
              <a:buNone/>
            </a:pPr>
            <a:endParaRPr lang="cs-CZ" dirty="0"/>
          </a:p>
          <a:p>
            <a:pPr algn="just"/>
            <a:r>
              <a:rPr lang="cs-CZ" dirty="0" err="1"/>
              <a:t>Blahutková</a:t>
            </a:r>
            <a:r>
              <a:rPr lang="cs-CZ" dirty="0"/>
              <a:t>, (2001)</a:t>
            </a:r>
          </a:p>
          <a:p>
            <a:pPr marL="0" indent="0" algn="just">
              <a:buNone/>
            </a:pPr>
            <a:r>
              <a:rPr lang="cs-CZ" dirty="0"/>
              <a:t>„Psychomotorika je forma pohybové aktivity, která je zaměřena na prožitek z pohybu. Vede k poznávání vlastního těla, okolního světa i k prožitkům z pohybových aktivit. Ke svému působení využívá jednoduché herní činnosti, činnosti s náčiním a nářadím, kontaktní prvky a prvky pohybové muzikoterapie včetně relaxačních technik. “</a:t>
            </a:r>
          </a:p>
        </p:txBody>
      </p:sp>
      <p:pic>
        <p:nvPicPr>
          <p:cNvPr id="5" name="Obrázek 4" descr="Obsah obrázku lampa, stůl, barevné&#10;&#10;Popis byl vytvořen automaticky">
            <a:extLst>
              <a:ext uri="{FF2B5EF4-FFF2-40B4-BE49-F238E27FC236}">
                <a16:creationId xmlns:a16="http://schemas.microsoft.com/office/drawing/2014/main" id="{8D8998E9-FA4C-4023-9E0B-EB17B6412A1B}"/>
              </a:ext>
            </a:extLst>
          </p:cNvPr>
          <p:cNvPicPr>
            <a:picLocks noChangeAspect="1"/>
          </p:cNvPicPr>
          <p:nvPr/>
        </p:nvPicPr>
        <p:blipFill rotWithShape="1">
          <a:blip r:embed="rId3">
            <a:extLst>
              <a:ext uri="{28A0092B-C50C-407E-A947-70E740481C1C}">
                <a14:useLocalDpi xmlns:a14="http://schemas.microsoft.com/office/drawing/2010/main" val="0"/>
              </a:ext>
            </a:extLst>
          </a:blip>
          <a:srcRect l="1735" b="37930"/>
          <a:stretch/>
        </p:blipFill>
        <p:spPr>
          <a:xfrm rot="20940235" flipH="1">
            <a:off x="9655521" y="230616"/>
            <a:ext cx="2864545" cy="4638291"/>
          </a:xfrm>
          <a:prstGeom prst="rect">
            <a:avLst/>
          </a:prstGeom>
        </p:spPr>
      </p:pic>
    </p:spTree>
    <p:extLst>
      <p:ext uri="{BB962C8B-B14F-4D97-AF65-F5344CB8AC3E}">
        <p14:creationId xmlns:p14="http://schemas.microsoft.com/office/powerpoint/2010/main" val="400944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A34054-D6C8-49E0-A7CE-407C11844D66}"/>
              </a:ext>
            </a:extLst>
          </p:cNvPr>
          <p:cNvSpPr>
            <a:spLocks noGrp="1"/>
          </p:cNvSpPr>
          <p:nvPr>
            <p:ph type="title"/>
          </p:nvPr>
        </p:nvSpPr>
        <p:spPr/>
        <p:txBody>
          <a:bodyPr/>
          <a:lstStyle/>
          <a:p>
            <a:r>
              <a:rPr lang="cs-CZ" b="1" dirty="0">
                <a:solidFill>
                  <a:srgbClr val="00B050"/>
                </a:solidFill>
              </a:rPr>
              <a:t>Východiska psychomotoriky</a:t>
            </a:r>
          </a:p>
        </p:txBody>
      </p:sp>
      <p:sp>
        <p:nvSpPr>
          <p:cNvPr id="3" name="Zástupný obsah 2">
            <a:extLst>
              <a:ext uri="{FF2B5EF4-FFF2-40B4-BE49-F238E27FC236}">
                <a16:creationId xmlns:a16="http://schemas.microsoft.com/office/drawing/2014/main" id="{95863312-CD9A-4EB0-818F-A581E7790CF8}"/>
              </a:ext>
            </a:extLst>
          </p:cNvPr>
          <p:cNvSpPr>
            <a:spLocks noGrp="1"/>
          </p:cNvSpPr>
          <p:nvPr>
            <p:ph idx="1"/>
          </p:nvPr>
        </p:nvSpPr>
        <p:spPr>
          <a:xfrm>
            <a:off x="838200" y="1690688"/>
            <a:ext cx="8902148" cy="4351338"/>
          </a:xfrm>
        </p:spPr>
        <p:txBody>
          <a:bodyPr/>
          <a:lstStyle/>
          <a:p>
            <a:pPr lvl="1" algn="just"/>
            <a:endParaRPr lang="cs-CZ" dirty="0"/>
          </a:p>
          <a:p>
            <a:pPr lvl="1" algn="just"/>
            <a:r>
              <a:rPr lang="cs-CZ" dirty="0" err="1"/>
              <a:t>Neuromotorika</a:t>
            </a:r>
            <a:r>
              <a:rPr lang="cs-CZ" dirty="0"/>
              <a:t> – vztahy mezi nervovým řízením a pohybem </a:t>
            </a:r>
          </a:p>
          <a:p>
            <a:pPr marL="457200" lvl="1" indent="0" algn="just">
              <a:buNone/>
            </a:pPr>
            <a:r>
              <a:rPr lang="cs-CZ" dirty="0"/>
              <a:t>(převažuje kojenecký věk) </a:t>
            </a:r>
          </a:p>
          <a:p>
            <a:pPr lvl="1" algn="just"/>
            <a:r>
              <a:rPr lang="cs-CZ" dirty="0" err="1"/>
              <a:t>Senzomotorika</a:t>
            </a:r>
            <a:r>
              <a:rPr lang="cs-CZ" dirty="0"/>
              <a:t> – vztahy mezi smyslovým vnímáním a pohybem</a:t>
            </a:r>
          </a:p>
          <a:p>
            <a:pPr marL="457200" lvl="1" indent="0" algn="just">
              <a:buNone/>
            </a:pPr>
            <a:r>
              <a:rPr lang="cs-CZ" dirty="0"/>
              <a:t>(předškolní věk) </a:t>
            </a:r>
          </a:p>
          <a:p>
            <a:pPr lvl="1" algn="just"/>
            <a:r>
              <a:rPr lang="cs-CZ" dirty="0" err="1"/>
              <a:t>Sociomotorika</a:t>
            </a:r>
            <a:r>
              <a:rPr lang="cs-CZ" dirty="0"/>
              <a:t> – vztah mezi společenským vnímáním a pohybem </a:t>
            </a:r>
          </a:p>
          <a:p>
            <a:pPr marL="457200" lvl="1" indent="0" algn="just">
              <a:buNone/>
            </a:pPr>
            <a:r>
              <a:rPr lang="cs-CZ" dirty="0"/>
              <a:t>(školní věk) </a:t>
            </a:r>
          </a:p>
          <a:p>
            <a:pPr lvl="1" algn="just"/>
            <a:endParaRPr lang="cs-CZ" dirty="0"/>
          </a:p>
        </p:txBody>
      </p:sp>
    </p:spTree>
    <p:extLst>
      <p:ext uri="{BB962C8B-B14F-4D97-AF65-F5344CB8AC3E}">
        <p14:creationId xmlns:p14="http://schemas.microsoft.com/office/powerpoint/2010/main" val="159819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0AFB0E-C5F1-4689-9F69-776AA1BCD4BE}"/>
              </a:ext>
            </a:extLst>
          </p:cNvPr>
          <p:cNvSpPr>
            <a:spLocks noGrp="1"/>
          </p:cNvSpPr>
          <p:nvPr>
            <p:ph type="title"/>
          </p:nvPr>
        </p:nvSpPr>
        <p:spPr/>
        <p:txBody>
          <a:bodyPr>
            <a:normAutofit/>
          </a:bodyPr>
          <a:lstStyle/>
          <a:p>
            <a:r>
              <a:rPr lang="cs-CZ" sz="3600" b="1" dirty="0">
                <a:solidFill>
                  <a:srgbClr val="0070C0"/>
                </a:solidFill>
              </a:rPr>
              <a:t>Postavení psychomotoriky v systému vědních disciplín </a:t>
            </a:r>
          </a:p>
        </p:txBody>
      </p:sp>
      <p:graphicFrame>
        <p:nvGraphicFramePr>
          <p:cNvPr id="4" name="Tabulka 4">
            <a:extLst>
              <a:ext uri="{FF2B5EF4-FFF2-40B4-BE49-F238E27FC236}">
                <a16:creationId xmlns:a16="http://schemas.microsoft.com/office/drawing/2014/main" id="{D19447E4-E265-419A-94FA-59C1D52C987A}"/>
              </a:ext>
            </a:extLst>
          </p:cNvPr>
          <p:cNvGraphicFramePr>
            <a:graphicFrameLocks noGrp="1"/>
          </p:cNvGraphicFramePr>
          <p:nvPr>
            <p:extLst>
              <p:ext uri="{D42A27DB-BD31-4B8C-83A1-F6EECF244321}">
                <p14:modId xmlns:p14="http://schemas.microsoft.com/office/powerpoint/2010/main" val="3868385000"/>
              </p:ext>
            </p:extLst>
          </p:nvPr>
        </p:nvGraphicFramePr>
        <p:xfrm>
          <a:off x="962439" y="1558166"/>
          <a:ext cx="10267122" cy="4754880"/>
        </p:xfrm>
        <a:graphic>
          <a:graphicData uri="http://schemas.openxmlformats.org/drawingml/2006/table">
            <a:tbl>
              <a:tblPr firstRow="1" bandRow="1">
                <a:tableStyleId>{5C22544A-7EE6-4342-B048-85BDC9FD1C3A}</a:tableStyleId>
              </a:tblPr>
              <a:tblGrid>
                <a:gridCol w="3410778">
                  <a:extLst>
                    <a:ext uri="{9D8B030D-6E8A-4147-A177-3AD203B41FA5}">
                      <a16:colId xmlns:a16="http://schemas.microsoft.com/office/drawing/2014/main" val="542332825"/>
                    </a:ext>
                  </a:extLst>
                </a:gridCol>
                <a:gridCol w="2708413">
                  <a:extLst>
                    <a:ext uri="{9D8B030D-6E8A-4147-A177-3AD203B41FA5}">
                      <a16:colId xmlns:a16="http://schemas.microsoft.com/office/drawing/2014/main" val="3910886248"/>
                    </a:ext>
                  </a:extLst>
                </a:gridCol>
                <a:gridCol w="4147931">
                  <a:extLst>
                    <a:ext uri="{9D8B030D-6E8A-4147-A177-3AD203B41FA5}">
                      <a16:colId xmlns:a16="http://schemas.microsoft.com/office/drawing/2014/main" val="2728150809"/>
                    </a:ext>
                  </a:extLst>
                </a:gridCol>
              </a:tblGrid>
              <a:tr h="370840">
                <a:tc>
                  <a:txBody>
                    <a:bodyPr/>
                    <a:lstStyle/>
                    <a:p>
                      <a:r>
                        <a:rPr lang="cs-CZ" sz="2000" dirty="0"/>
                        <a:t>Vědní disciplína</a:t>
                      </a:r>
                    </a:p>
                  </a:txBody>
                  <a:tcPr/>
                </a:tc>
                <a:tc>
                  <a:txBody>
                    <a:bodyPr/>
                    <a:lstStyle/>
                    <a:p>
                      <a:endParaRPr lang="cs-CZ" sz="2000" dirty="0"/>
                    </a:p>
                  </a:txBody>
                  <a:tcPr/>
                </a:tc>
                <a:tc>
                  <a:txBody>
                    <a:bodyPr/>
                    <a:lstStyle/>
                    <a:p>
                      <a:r>
                        <a:rPr lang="cs-CZ" sz="2000" dirty="0"/>
                        <a:t>Oblast působení</a:t>
                      </a:r>
                    </a:p>
                  </a:txBody>
                  <a:tcPr/>
                </a:tc>
                <a:extLst>
                  <a:ext uri="{0D108BD9-81ED-4DB2-BD59-A6C34878D82A}">
                    <a16:rowId xmlns:a16="http://schemas.microsoft.com/office/drawing/2014/main" val="1283121244"/>
                  </a:ext>
                </a:extLst>
              </a:tr>
              <a:tr h="370840">
                <a:tc>
                  <a:txBody>
                    <a:bodyPr/>
                    <a:lstStyle/>
                    <a:p>
                      <a:r>
                        <a:rPr lang="cs-CZ" sz="2000" dirty="0"/>
                        <a:t>Pedagogika</a:t>
                      </a:r>
                    </a:p>
                  </a:txBody>
                  <a:tcPr/>
                </a:tc>
                <a:tc rowSpan="11">
                  <a:txBody>
                    <a:bodyPr/>
                    <a:lstStyle/>
                    <a:p>
                      <a:pPr algn="ctr"/>
                      <a:r>
                        <a:rPr lang="cs-CZ" sz="2000" dirty="0"/>
                        <a:t>Psychomotorika</a:t>
                      </a:r>
                    </a:p>
                  </a:txBody>
                  <a:tcPr anchor="ctr"/>
                </a:tc>
                <a:tc>
                  <a:txBody>
                    <a:bodyPr/>
                    <a:lstStyle/>
                    <a:p>
                      <a:r>
                        <a:rPr lang="cs-CZ" sz="2000" dirty="0"/>
                        <a:t>Výchovný proces</a:t>
                      </a:r>
                    </a:p>
                  </a:txBody>
                  <a:tcPr/>
                </a:tc>
                <a:extLst>
                  <a:ext uri="{0D108BD9-81ED-4DB2-BD59-A6C34878D82A}">
                    <a16:rowId xmlns:a16="http://schemas.microsoft.com/office/drawing/2014/main" val="1494619099"/>
                  </a:ext>
                </a:extLst>
              </a:tr>
              <a:tr h="370840">
                <a:tc>
                  <a:txBody>
                    <a:bodyPr/>
                    <a:lstStyle/>
                    <a:p>
                      <a:r>
                        <a:rPr lang="cs-CZ" sz="2000" dirty="0"/>
                        <a:t>Speciální pedagogika</a:t>
                      </a:r>
                    </a:p>
                  </a:txBody>
                  <a:tcPr/>
                </a:tc>
                <a:tc vMerge="1">
                  <a:txBody>
                    <a:bodyPr/>
                    <a:lstStyle/>
                    <a:p>
                      <a:endParaRPr lang="cs-CZ" dirty="0"/>
                    </a:p>
                  </a:txBody>
                  <a:tcPr/>
                </a:tc>
                <a:tc>
                  <a:txBody>
                    <a:bodyPr/>
                    <a:lstStyle/>
                    <a:p>
                      <a:r>
                        <a:rPr lang="cs-CZ" sz="2000" dirty="0"/>
                        <a:t>Práce s handicapem</a:t>
                      </a:r>
                    </a:p>
                  </a:txBody>
                  <a:tcPr/>
                </a:tc>
                <a:extLst>
                  <a:ext uri="{0D108BD9-81ED-4DB2-BD59-A6C34878D82A}">
                    <a16:rowId xmlns:a16="http://schemas.microsoft.com/office/drawing/2014/main" val="1139355764"/>
                  </a:ext>
                </a:extLst>
              </a:tr>
              <a:tr h="370840">
                <a:tc>
                  <a:txBody>
                    <a:bodyPr/>
                    <a:lstStyle/>
                    <a:p>
                      <a:r>
                        <a:rPr lang="cs-CZ" sz="2000" dirty="0"/>
                        <a:t>Psychologie</a:t>
                      </a:r>
                    </a:p>
                  </a:txBody>
                  <a:tcPr/>
                </a:tc>
                <a:tc vMerge="1">
                  <a:txBody>
                    <a:bodyPr/>
                    <a:lstStyle/>
                    <a:p>
                      <a:endParaRPr lang="cs-CZ" dirty="0"/>
                    </a:p>
                  </a:txBody>
                  <a:tcPr/>
                </a:tc>
                <a:tc>
                  <a:txBody>
                    <a:bodyPr/>
                    <a:lstStyle/>
                    <a:p>
                      <a:r>
                        <a:rPr lang="cs-CZ" sz="2000" dirty="0"/>
                        <a:t>Osobnost člověka</a:t>
                      </a:r>
                    </a:p>
                  </a:txBody>
                  <a:tcPr/>
                </a:tc>
                <a:extLst>
                  <a:ext uri="{0D108BD9-81ED-4DB2-BD59-A6C34878D82A}">
                    <a16:rowId xmlns:a16="http://schemas.microsoft.com/office/drawing/2014/main" val="1641588358"/>
                  </a:ext>
                </a:extLst>
              </a:tr>
              <a:tr h="370840">
                <a:tc>
                  <a:txBody>
                    <a:bodyPr/>
                    <a:lstStyle/>
                    <a:p>
                      <a:r>
                        <a:rPr lang="cs-CZ" sz="2000" dirty="0"/>
                        <a:t>Sociologie</a:t>
                      </a:r>
                    </a:p>
                  </a:txBody>
                  <a:tcPr/>
                </a:tc>
                <a:tc vMerge="1">
                  <a:txBody>
                    <a:bodyPr/>
                    <a:lstStyle/>
                    <a:p>
                      <a:endParaRPr lang="cs-CZ" dirty="0"/>
                    </a:p>
                  </a:txBody>
                  <a:tcPr/>
                </a:tc>
                <a:tc>
                  <a:txBody>
                    <a:bodyPr/>
                    <a:lstStyle/>
                    <a:p>
                      <a:r>
                        <a:rPr lang="cs-CZ" sz="2000" dirty="0"/>
                        <a:t>Osobnost a kolektiv</a:t>
                      </a:r>
                    </a:p>
                  </a:txBody>
                  <a:tcPr/>
                </a:tc>
                <a:extLst>
                  <a:ext uri="{0D108BD9-81ED-4DB2-BD59-A6C34878D82A}">
                    <a16:rowId xmlns:a16="http://schemas.microsoft.com/office/drawing/2014/main" val="3179934272"/>
                  </a:ext>
                </a:extLst>
              </a:tr>
              <a:tr h="370840">
                <a:tc>
                  <a:txBody>
                    <a:bodyPr/>
                    <a:lstStyle/>
                    <a:p>
                      <a:r>
                        <a:rPr lang="cs-CZ" sz="2000" dirty="0"/>
                        <a:t>Fyziologie</a:t>
                      </a:r>
                    </a:p>
                  </a:txBody>
                  <a:tcPr/>
                </a:tc>
                <a:tc vMerge="1">
                  <a:txBody>
                    <a:bodyPr/>
                    <a:lstStyle/>
                    <a:p>
                      <a:endParaRPr lang="cs-CZ" dirty="0"/>
                    </a:p>
                  </a:txBody>
                  <a:tcPr/>
                </a:tc>
                <a:tc>
                  <a:txBody>
                    <a:bodyPr/>
                    <a:lstStyle/>
                    <a:p>
                      <a:r>
                        <a:rPr lang="cs-CZ" sz="2000" dirty="0"/>
                        <a:t>Zdravotní působení </a:t>
                      </a:r>
                    </a:p>
                  </a:txBody>
                  <a:tcPr/>
                </a:tc>
                <a:extLst>
                  <a:ext uri="{0D108BD9-81ED-4DB2-BD59-A6C34878D82A}">
                    <a16:rowId xmlns:a16="http://schemas.microsoft.com/office/drawing/2014/main" val="3998741220"/>
                  </a:ext>
                </a:extLst>
              </a:tr>
              <a:tr h="370840">
                <a:tc>
                  <a:txBody>
                    <a:bodyPr/>
                    <a:lstStyle/>
                    <a:p>
                      <a:r>
                        <a:rPr lang="cs-CZ" sz="2000" dirty="0"/>
                        <a:t>Sportovní managment</a:t>
                      </a:r>
                    </a:p>
                  </a:txBody>
                  <a:tcPr/>
                </a:tc>
                <a:tc vMerge="1">
                  <a:txBody>
                    <a:bodyPr/>
                    <a:lstStyle/>
                    <a:p>
                      <a:endParaRPr lang="cs-CZ" dirty="0"/>
                    </a:p>
                  </a:txBody>
                  <a:tcPr/>
                </a:tc>
                <a:tc>
                  <a:txBody>
                    <a:bodyPr/>
                    <a:lstStyle/>
                    <a:p>
                      <a:r>
                        <a:rPr lang="cs-CZ" sz="2000" dirty="0"/>
                        <a:t>Řízení aktivit a teambuilding</a:t>
                      </a:r>
                    </a:p>
                  </a:txBody>
                  <a:tcPr/>
                </a:tc>
                <a:extLst>
                  <a:ext uri="{0D108BD9-81ED-4DB2-BD59-A6C34878D82A}">
                    <a16:rowId xmlns:a16="http://schemas.microsoft.com/office/drawing/2014/main" val="2227921540"/>
                  </a:ext>
                </a:extLst>
              </a:tr>
              <a:tr h="370840">
                <a:tc>
                  <a:txBody>
                    <a:bodyPr/>
                    <a:lstStyle/>
                    <a:p>
                      <a:r>
                        <a:rPr lang="cs-CZ" sz="2000" dirty="0"/>
                        <a:t>Etika</a:t>
                      </a:r>
                    </a:p>
                  </a:txBody>
                  <a:tcPr/>
                </a:tc>
                <a:tc vMerge="1">
                  <a:txBody>
                    <a:bodyPr/>
                    <a:lstStyle/>
                    <a:p>
                      <a:endParaRPr lang="cs-CZ" dirty="0"/>
                    </a:p>
                  </a:txBody>
                  <a:tcPr/>
                </a:tc>
                <a:tc>
                  <a:txBody>
                    <a:bodyPr/>
                    <a:lstStyle/>
                    <a:p>
                      <a:r>
                        <a:rPr lang="cs-CZ" sz="2000" dirty="0"/>
                        <a:t>Mravní stránka osobnosti</a:t>
                      </a:r>
                    </a:p>
                  </a:txBody>
                  <a:tcPr/>
                </a:tc>
                <a:extLst>
                  <a:ext uri="{0D108BD9-81ED-4DB2-BD59-A6C34878D82A}">
                    <a16:rowId xmlns:a16="http://schemas.microsoft.com/office/drawing/2014/main" val="728613561"/>
                  </a:ext>
                </a:extLst>
              </a:tr>
              <a:tr h="370840">
                <a:tc>
                  <a:txBody>
                    <a:bodyPr/>
                    <a:lstStyle/>
                    <a:p>
                      <a:r>
                        <a:rPr lang="cs-CZ" sz="2000" dirty="0"/>
                        <a:t>Estetika</a:t>
                      </a:r>
                    </a:p>
                  </a:txBody>
                  <a:tcPr/>
                </a:tc>
                <a:tc vMerge="1">
                  <a:txBody>
                    <a:bodyPr/>
                    <a:lstStyle/>
                    <a:p>
                      <a:endParaRPr lang="cs-CZ" dirty="0"/>
                    </a:p>
                  </a:txBody>
                  <a:tcPr/>
                </a:tc>
                <a:tc>
                  <a:txBody>
                    <a:bodyPr/>
                    <a:lstStyle/>
                    <a:p>
                      <a:r>
                        <a:rPr lang="cs-CZ" sz="2000" dirty="0"/>
                        <a:t>Krása pohybu</a:t>
                      </a:r>
                    </a:p>
                  </a:txBody>
                  <a:tcPr/>
                </a:tc>
                <a:extLst>
                  <a:ext uri="{0D108BD9-81ED-4DB2-BD59-A6C34878D82A}">
                    <a16:rowId xmlns:a16="http://schemas.microsoft.com/office/drawing/2014/main" val="3040589319"/>
                  </a:ext>
                </a:extLst>
              </a:tr>
              <a:tr h="370840">
                <a:tc>
                  <a:txBody>
                    <a:bodyPr/>
                    <a:lstStyle/>
                    <a:p>
                      <a:r>
                        <a:rPr lang="cs-CZ" sz="2000" dirty="0"/>
                        <a:t>Sexuální výchova</a:t>
                      </a:r>
                    </a:p>
                  </a:txBody>
                  <a:tcPr/>
                </a:tc>
                <a:tc vMerge="1">
                  <a:txBody>
                    <a:bodyPr/>
                    <a:lstStyle/>
                    <a:p>
                      <a:endParaRPr lang="cs-CZ" dirty="0"/>
                    </a:p>
                  </a:txBody>
                  <a:tcPr/>
                </a:tc>
                <a:tc>
                  <a:txBody>
                    <a:bodyPr/>
                    <a:lstStyle/>
                    <a:p>
                      <a:r>
                        <a:rPr lang="cs-CZ" sz="2000" dirty="0"/>
                        <a:t>Vztah k pohlaví a partnerovi</a:t>
                      </a:r>
                    </a:p>
                  </a:txBody>
                  <a:tcPr/>
                </a:tc>
                <a:extLst>
                  <a:ext uri="{0D108BD9-81ED-4DB2-BD59-A6C34878D82A}">
                    <a16:rowId xmlns:a16="http://schemas.microsoft.com/office/drawing/2014/main" val="809315781"/>
                  </a:ext>
                </a:extLst>
              </a:tr>
              <a:tr h="370840">
                <a:tc>
                  <a:txBody>
                    <a:bodyPr/>
                    <a:lstStyle/>
                    <a:p>
                      <a:r>
                        <a:rPr lang="cs-CZ" sz="2000" dirty="0"/>
                        <a:t>Kinezioterapie</a:t>
                      </a:r>
                    </a:p>
                  </a:txBody>
                  <a:tcPr/>
                </a:tc>
                <a:tc vMerge="1">
                  <a:txBody>
                    <a:bodyPr/>
                    <a:lstStyle/>
                    <a:p>
                      <a:endParaRPr lang="cs-CZ" dirty="0"/>
                    </a:p>
                  </a:txBody>
                  <a:tcPr/>
                </a:tc>
                <a:tc>
                  <a:txBody>
                    <a:bodyPr/>
                    <a:lstStyle/>
                    <a:p>
                      <a:r>
                        <a:rPr lang="cs-CZ" sz="2000" dirty="0"/>
                        <a:t>Léčba pohybem</a:t>
                      </a:r>
                    </a:p>
                  </a:txBody>
                  <a:tcPr/>
                </a:tc>
                <a:extLst>
                  <a:ext uri="{0D108BD9-81ED-4DB2-BD59-A6C34878D82A}">
                    <a16:rowId xmlns:a16="http://schemas.microsoft.com/office/drawing/2014/main" val="1489170984"/>
                  </a:ext>
                </a:extLst>
              </a:tr>
              <a:tr h="370840">
                <a:tc>
                  <a:txBody>
                    <a:bodyPr/>
                    <a:lstStyle/>
                    <a:p>
                      <a:r>
                        <a:rPr lang="cs-CZ" sz="2000" dirty="0"/>
                        <a:t>Filozofie</a:t>
                      </a:r>
                    </a:p>
                  </a:txBody>
                  <a:tcPr/>
                </a:tc>
                <a:tc vMerge="1">
                  <a:txBody>
                    <a:bodyPr/>
                    <a:lstStyle/>
                    <a:p>
                      <a:endParaRPr lang="cs-CZ" dirty="0"/>
                    </a:p>
                  </a:txBody>
                  <a:tcPr/>
                </a:tc>
                <a:tc>
                  <a:txBody>
                    <a:bodyPr/>
                    <a:lstStyle/>
                    <a:p>
                      <a:r>
                        <a:rPr lang="cs-CZ" sz="2000" dirty="0"/>
                        <a:t>Duchovní dimenze a pohyb</a:t>
                      </a:r>
                    </a:p>
                  </a:txBody>
                  <a:tcPr/>
                </a:tc>
                <a:extLst>
                  <a:ext uri="{0D108BD9-81ED-4DB2-BD59-A6C34878D82A}">
                    <a16:rowId xmlns:a16="http://schemas.microsoft.com/office/drawing/2014/main" val="85878004"/>
                  </a:ext>
                </a:extLst>
              </a:tr>
            </a:tbl>
          </a:graphicData>
        </a:graphic>
      </p:graphicFrame>
      <p:sp>
        <p:nvSpPr>
          <p:cNvPr id="7" name="TextovéPole 6">
            <a:extLst>
              <a:ext uri="{FF2B5EF4-FFF2-40B4-BE49-F238E27FC236}">
                <a16:creationId xmlns:a16="http://schemas.microsoft.com/office/drawing/2014/main" id="{5E6C3F74-DF76-43AD-AC2B-4251CFECC58C}"/>
              </a:ext>
            </a:extLst>
          </p:cNvPr>
          <p:cNvSpPr txBox="1"/>
          <p:nvPr/>
        </p:nvSpPr>
        <p:spPr>
          <a:xfrm>
            <a:off x="5266084" y="6323598"/>
            <a:ext cx="6008204" cy="338554"/>
          </a:xfrm>
          <a:prstGeom prst="rect">
            <a:avLst/>
          </a:prstGeom>
          <a:noFill/>
        </p:spPr>
        <p:txBody>
          <a:bodyPr wrap="square" rtlCol="0">
            <a:spAutoFit/>
          </a:bodyPr>
          <a:lstStyle/>
          <a:p>
            <a:pPr algn="r"/>
            <a:r>
              <a:rPr lang="cs-CZ" sz="1600" i="1" dirty="0" err="1"/>
              <a:t>Blahutková</a:t>
            </a:r>
            <a:r>
              <a:rPr lang="cs-CZ" sz="1600" i="1" dirty="0"/>
              <a:t>,  (2017)</a:t>
            </a:r>
          </a:p>
        </p:txBody>
      </p:sp>
    </p:spTree>
    <p:extLst>
      <p:ext uri="{BB962C8B-B14F-4D97-AF65-F5344CB8AC3E}">
        <p14:creationId xmlns:p14="http://schemas.microsoft.com/office/powerpoint/2010/main" val="203922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C37C4D-16FA-4927-BDBD-7F21BB6844FC}"/>
              </a:ext>
            </a:extLst>
          </p:cNvPr>
          <p:cNvSpPr>
            <a:spLocks noGrp="1"/>
          </p:cNvSpPr>
          <p:nvPr>
            <p:ph type="title"/>
          </p:nvPr>
        </p:nvSpPr>
        <p:spPr/>
        <p:txBody>
          <a:bodyPr>
            <a:normAutofit/>
          </a:bodyPr>
          <a:lstStyle/>
          <a:p>
            <a:r>
              <a:rPr lang="cs-CZ" sz="3600" b="1" dirty="0">
                <a:solidFill>
                  <a:srgbClr val="0070C0"/>
                </a:solidFill>
              </a:rPr>
              <a:t>Prostřednictvím psychomotorických činností můžeme: </a:t>
            </a:r>
          </a:p>
        </p:txBody>
      </p:sp>
      <p:sp>
        <p:nvSpPr>
          <p:cNvPr id="3" name="Zástupný obsah 2">
            <a:extLst>
              <a:ext uri="{FF2B5EF4-FFF2-40B4-BE49-F238E27FC236}">
                <a16:creationId xmlns:a16="http://schemas.microsoft.com/office/drawing/2014/main" id="{2C5765B8-F841-4F93-B1B1-79254E72CEE3}"/>
              </a:ext>
            </a:extLst>
          </p:cNvPr>
          <p:cNvSpPr>
            <a:spLocks noGrp="1"/>
          </p:cNvSpPr>
          <p:nvPr>
            <p:ph idx="1"/>
          </p:nvPr>
        </p:nvSpPr>
        <p:spPr>
          <a:xfrm>
            <a:off x="838199" y="1825625"/>
            <a:ext cx="10949247" cy="4351338"/>
          </a:xfrm>
        </p:spPr>
        <p:txBody>
          <a:bodyPr>
            <a:normAutofit/>
          </a:bodyPr>
          <a:lstStyle/>
          <a:p>
            <a:r>
              <a:rPr lang="cs-CZ" sz="2000" b="1" dirty="0"/>
              <a:t>Pedagogika</a:t>
            </a:r>
            <a:r>
              <a:rPr lang="cs-CZ" sz="2000" dirty="0"/>
              <a:t> – vychovávat osobnost každého účastníka aktivity</a:t>
            </a:r>
          </a:p>
          <a:p>
            <a:r>
              <a:rPr lang="cs-CZ" sz="2000" b="1" dirty="0"/>
              <a:t>Psychologie</a:t>
            </a:r>
            <a:r>
              <a:rPr lang="cs-CZ" sz="2000" dirty="0"/>
              <a:t> – poznávat i částečně rozvíjet osobnost člověka  </a:t>
            </a:r>
          </a:p>
          <a:p>
            <a:r>
              <a:rPr lang="cs-CZ" sz="2000" b="1" dirty="0"/>
              <a:t>Sociologie</a:t>
            </a:r>
            <a:r>
              <a:rPr lang="cs-CZ" sz="2000" dirty="0"/>
              <a:t> – působit na rozvoj osobnosti ve vztahu jedince a kolektivu</a:t>
            </a:r>
          </a:p>
          <a:p>
            <a:r>
              <a:rPr lang="cs-CZ" sz="2000" b="1" dirty="0"/>
              <a:t>Fyziologie</a:t>
            </a:r>
            <a:r>
              <a:rPr lang="cs-CZ" sz="2000" dirty="0"/>
              <a:t> – kladně působit na svalový systém, dýchací, srdeční a oběhový</a:t>
            </a:r>
          </a:p>
          <a:p>
            <a:r>
              <a:rPr lang="cs-CZ" sz="2000" b="1" dirty="0"/>
              <a:t>Etika </a:t>
            </a:r>
            <a:r>
              <a:rPr lang="cs-CZ" sz="2000" dirty="0"/>
              <a:t>– ovlivnit morální chování. V psychomotorických činnostech není vítězů a poražených. </a:t>
            </a:r>
          </a:p>
          <a:p>
            <a:r>
              <a:rPr lang="cs-CZ" sz="2000" b="1" dirty="0"/>
              <a:t>Estetika</a:t>
            </a:r>
            <a:r>
              <a:rPr lang="cs-CZ" sz="2000" dirty="0"/>
              <a:t> – rozvíjet cit pro estetické vnímání a vnímání krásy lidského pohybu. </a:t>
            </a:r>
          </a:p>
          <a:p>
            <a:r>
              <a:rPr lang="cs-CZ" sz="2000" b="1" dirty="0"/>
              <a:t>Speciální pedagogika </a:t>
            </a:r>
            <a:r>
              <a:rPr lang="cs-CZ" sz="2000" dirty="0"/>
              <a:t>– podporovat inkluzivní vzdělávání. </a:t>
            </a:r>
          </a:p>
        </p:txBody>
      </p:sp>
    </p:spTree>
    <p:extLst>
      <p:ext uri="{BB962C8B-B14F-4D97-AF65-F5344CB8AC3E}">
        <p14:creationId xmlns:p14="http://schemas.microsoft.com/office/powerpoint/2010/main" val="191494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EFE564-EC06-4478-BA71-B4B718CA83F2}"/>
              </a:ext>
            </a:extLst>
          </p:cNvPr>
          <p:cNvSpPr>
            <a:spLocks noGrp="1"/>
          </p:cNvSpPr>
          <p:nvPr>
            <p:ph type="title"/>
          </p:nvPr>
        </p:nvSpPr>
        <p:spPr/>
        <p:txBody>
          <a:bodyPr/>
          <a:lstStyle/>
          <a:p>
            <a:r>
              <a:rPr lang="cs-CZ" b="1" dirty="0">
                <a:solidFill>
                  <a:srgbClr val="002060"/>
                </a:solidFill>
              </a:rPr>
              <a:t>Cíl psychomotoriky a hra v psychomotorice</a:t>
            </a:r>
          </a:p>
        </p:txBody>
      </p:sp>
      <p:sp>
        <p:nvSpPr>
          <p:cNvPr id="3" name="Zástupný obsah 2">
            <a:extLst>
              <a:ext uri="{FF2B5EF4-FFF2-40B4-BE49-F238E27FC236}">
                <a16:creationId xmlns:a16="http://schemas.microsoft.com/office/drawing/2014/main" id="{B0DFD807-DAE0-4C2B-943E-0F0BFF5B2DE1}"/>
              </a:ext>
            </a:extLst>
          </p:cNvPr>
          <p:cNvSpPr>
            <a:spLocks noGrp="1"/>
          </p:cNvSpPr>
          <p:nvPr>
            <p:ph idx="1"/>
          </p:nvPr>
        </p:nvSpPr>
        <p:spPr>
          <a:xfrm>
            <a:off x="838200" y="1690688"/>
            <a:ext cx="10280374" cy="4703832"/>
          </a:xfrm>
        </p:spPr>
        <p:txBody>
          <a:bodyPr>
            <a:normAutofit fontScale="92500" lnSpcReduction="20000"/>
          </a:bodyPr>
          <a:lstStyle/>
          <a:p>
            <a:pPr algn="just">
              <a:lnSpc>
                <a:spcPct val="170000"/>
              </a:lnSpc>
            </a:pPr>
            <a:r>
              <a:rPr lang="cs-CZ" sz="1700" dirty="0"/>
              <a:t>Cílem psychomotoriky je bezděčné prožívání radosti z pohybu, ze hry a tělesných cvičení a vytváření tzv. bio-psycho-sociálno-spirituální pohody člověka.“</a:t>
            </a:r>
          </a:p>
          <a:p>
            <a:pPr algn="just">
              <a:lnSpc>
                <a:spcPct val="170000"/>
              </a:lnSpc>
            </a:pPr>
            <a:r>
              <a:rPr lang="cs-CZ" sz="1700" dirty="0"/>
              <a:t>Jedním z hlavních cílů je naučit děti vnímat své vlastní tělo, rozumět mu a přijmout ho i s nedostatky. </a:t>
            </a:r>
          </a:p>
          <a:p>
            <a:pPr algn="just">
              <a:lnSpc>
                <a:spcPct val="170000"/>
              </a:lnSpc>
            </a:pPr>
            <a:r>
              <a:rPr lang="cs-CZ" sz="1700" dirty="0"/>
              <a:t>Harmonická osobnost z hlediska fyzického, psychického i společenského.</a:t>
            </a:r>
          </a:p>
          <a:p>
            <a:pPr marL="0" indent="0" algn="just">
              <a:lnSpc>
                <a:spcPct val="170000"/>
              </a:lnSpc>
              <a:buNone/>
            </a:pPr>
            <a:r>
              <a:rPr lang="cs-CZ" sz="1700" b="1" dirty="0"/>
              <a:t>     Základním prostředkem k naplňování cílů v psychomotorice je hra</a:t>
            </a:r>
          </a:p>
          <a:p>
            <a:pPr algn="just">
              <a:lnSpc>
                <a:spcPct val="170000"/>
              </a:lnSpc>
            </a:pPr>
            <a:r>
              <a:rPr lang="cs-CZ" sz="1700" dirty="0"/>
              <a:t>Tyto hry mají silný emotivní účinek a staví dítě do nezvyklých situací, ve kterých se odkrývají ty stránky osobnosti, které pořádně neznáme nebo dokonce o nich vůbec nevíme. </a:t>
            </a:r>
          </a:p>
          <a:p>
            <a:pPr algn="just">
              <a:lnSpc>
                <a:spcPct val="170000"/>
              </a:lnSpc>
            </a:pPr>
            <a:r>
              <a:rPr lang="cs-CZ" sz="1700" dirty="0"/>
              <a:t>Psychomotorické hry jsou zdrojem nových, neopakovatelných zážitků, při nichž se projevují všechny složky duševního života – rozum, fantazie i city, a rozvíjí se tak naše osobnost. </a:t>
            </a:r>
          </a:p>
          <a:p>
            <a:pPr algn="just">
              <a:lnSpc>
                <a:spcPct val="170000"/>
              </a:lnSpc>
            </a:pPr>
            <a:r>
              <a:rPr lang="cs-CZ" sz="1700" dirty="0"/>
              <a:t>Hry v psychomotorice umožňují projev individuality osobnosti i zapojení do kolektivu (pouto ke kolektivu)</a:t>
            </a:r>
          </a:p>
        </p:txBody>
      </p:sp>
    </p:spTree>
    <p:extLst>
      <p:ext uri="{BB962C8B-B14F-4D97-AF65-F5344CB8AC3E}">
        <p14:creationId xmlns:p14="http://schemas.microsoft.com/office/powerpoint/2010/main" val="222933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104C64-1F62-4276-A89C-FFBB6D39676D}"/>
              </a:ext>
            </a:extLst>
          </p:cNvPr>
          <p:cNvSpPr>
            <a:spLocks noGrp="1"/>
          </p:cNvSpPr>
          <p:nvPr>
            <p:ph type="title"/>
          </p:nvPr>
        </p:nvSpPr>
        <p:spPr>
          <a:xfrm>
            <a:off x="838200" y="365126"/>
            <a:ext cx="10515600" cy="883104"/>
          </a:xfrm>
        </p:spPr>
        <p:txBody>
          <a:bodyPr>
            <a:normAutofit/>
          </a:bodyPr>
          <a:lstStyle/>
          <a:p>
            <a:r>
              <a:rPr lang="cs-CZ" sz="3200" b="1" dirty="0">
                <a:solidFill>
                  <a:srgbClr val="7030A0"/>
                </a:solidFill>
              </a:rPr>
              <a:t>Pomůcky k psychomotorickým aktivitám</a:t>
            </a:r>
          </a:p>
        </p:txBody>
      </p:sp>
      <p:sp>
        <p:nvSpPr>
          <p:cNvPr id="3" name="Zástupný obsah 2">
            <a:extLst>
              <a:ext uri="{FF2B5EF4-FFF2-40B4-BE49-F238E27FC236}">
                <a16:creationId xmlns:a16="http://schemas.microsoft.com/office/drawing/2014/main" id="{4245EB15-1FD8-45AF-9A9C-29CECAACF977}"/>
              </a:ext>
            </a:extLst>
          </p:cNvPr>
          <p:cNvSpPr>
            <a:spLocks noGrp="1"/>
          </p:cNvSpPr>
          <p:nvPr>
            <p:ph idx="1"/>
          </p:nvPr>
        </p:nvSpPr>
        <p:spPr>
          <a:xfrm>
            <a:off x="838200" y="1327472"/>
            <a:ext cx="10515600" cy="2662700"/>
          </a:xfrm>
        </p:spPr>
        <p:txBody>
          <a:bodyPr>
            <a:normAutofit/>
          </a:bodyPr>
          <a:lstStyle/>
          <a:p>
            <a:pPr marL="342900" lvl="0" indent="-342900" algn="just">
              <a:lnSpc>
                <a:spcPct val="107000"/>
              </a:lnSpc>
              <a:buFont typeface="+mj-lt"/>
              <a:buAutoNum type="arabicPeriod"/>
            </a:pPr>
            <a:r>
              <a:rPr lang="cs-CZ" sz="1800" dirty="0">
                <a:effectLst/>
                <a:latin typeface="Calibri" panose="020F0502020204030204" pitchFamily="34" charset="0"/>
                <a:ea typeface="Calibri" panose="020F0502020204030204" pitchFamily="34" charset="0"/>
                <a:cs typeface="Times New Roman" panose="02020603050405020304" pitchFamily="18" charset="0"/>
              </a:rPr>
              <a:t>Tradiční pomůcky: plastové tyče, molitanové a plastové míče, tenisové míčky, barevné obruče, šátky, barevná švihadla (dbáme na odlehčení materiálu a barevnost), tělocvičné nářadí – především pro stavbu překážkových drah (kruhy, lavičky, švédská bedna, žíněnky, koza, hrazda)</a:t>
            </a:r>
          </a:p>
          <a:p>
            <a:pPr marL="342900" lvl="0" indent="-342900" algn="just">
              <a:lnSpc>
                <a:spcPct val="107000"/>
              </a:lnSpc>
              <a:buFont typeface="+mj-lt"/>
              <a:buAutoNum type="arabicPeriod"/>
            </a:pPr>
            <a:r>
              <a:rPr lang="cs-CZ" sz="1800" dirty="0">
                <a:effectLst/>
                <a:latin typeface="Calibri" panose="020F0502020204030204" pitchFamily="34" charset="0"/>
                <a:ea typeface="Calibri" panose="020F0502020204030204" pitchFamily="34" charset="0"/>
                <a:cs typeface="Times New Roman" panose="02020603050405020304" pitchFamily="18" charset="0"/>
              </a:rPr>
              <a:t>Netradiční pomůcky: vršky od PET lahví, noviny, kelímky od jogurtů, houbičky na nádobí, masážní míčky, nafukovací balónky, padák, hadice, kolíky na prádlo, plastové obaly z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kinder</a:t>
            </a:r>
            <a:r>
              <a:rPr lang="cs-CZ" sz="1800" dirty="0">
                <a:effectLst/>
                <a:latin typeface="Calibri" panose="020F0502020204030204" pitchFamily="34" charset="0"/>
                <a:ea typeface="Calibri" panose="020F0502020204030204" pitchFamily="34" charset="0"/>
                <a:cs typeface="Times New Roman" panose="02020603050405020304" pitchFamily="18" charset="0"/>
              </a:rPr>
              <a:t> vajíček, klubíčka, různé kuličky (olověné, hliněné nebo skleněnky), přírodniny pro hru, pivní tácky a další pomůcky, které si můžeme vyrobit každý sám například místo pivních tácků-vystříháme z tvrdého papíru různé tvary a polepíme,,, roličky od toaletního papíru naplníme (rýží, knoflíky, kamínky) celé zalepíme barevným papírem  </a:t>
            </a:r>
          </a:p>
        </p:txBody>
      </p:sp>
      <p:sp>
        <p:nvSpPr>
          <p:cNvPr id="7" name="TextovéPole 6">
            <a:extLst>
              <a:ext uri="{FF2B5EF4-FFF2-40B4-BE49-F238E27FC236}">
                <a16:creationId xmlns:a16="http://schemas.microsoft.com/office/drawing/2014/main" id="{738741C0-990E-4A5F-A644-B340C7424320}"/>
              </a:ext>
            </a:extLst>
          </p:cNvPr>
          <p:cNvSpPr txBox="1"/>
          <p:nvPr/>
        </p:nvSpPr>
        <p:spPr>
          <a:xfrm>
            <a:off x="838200" y="3986049"/>
            <a:ext cx="7184886" cy="968278"/>
          </a:xfrm>
          <a:prstGeom prst="rect">
            <a:avLst/>
          </a:prstGeom>
          <a:noFill/>
        </p:spPr>
        <p:txBody>
          <a:bodyPr wrap="square">
            <a:spAutoFit/>
          </a:bodyPr>
          <a:lstStyle/>
          <a:p>
            <a:pPr marL="342900" lvl="0" indent="-342900" algn="just">
              <a:lnSpc>
                <a:spcPct val="107000"/>
              </a:lnSpc>
              <a:spcAft>
                <a:spcPts val="800"/>
              </a:spcAft>
              <a:buAutoNum type="arabicPeriod" startAt="3"/>
            </a:pPr>
            <a:r>
              <a:rPr lang="cs-CZ" sz="1800" dirty="0">
                <a:effectLst/>
                <a:latin typeface="Calibri" panose="020F0502020204030204" pitchFamily="34" charset="0"/>
                <a:ea typeface="Calibri" panose="020F0502020204030204" pitchFamily="34" charset="0"/>
                <a:cs typeface="Times New Roman" panose="02020603050405020304" pitchFamily="18" charset="0"/>
              </a:rPr>
              <a:t>Pomůcky pro rozvoj nervosvalové koordinace, prostorové orientace, </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rovnováhy, komunikace a spolupráce: chůdy, šlapák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pedalo-minišlapák</a:t>
            </a:r>
            <a:r>
              <a:rPr lang="cs-CZ" sz="1800" dirty="0">
                <a:effectLst/>
                <a:latin typeface="Calibri" panose="020F0502020204030204" pitchFamily="34" charset="0"/>
                <a:ea typeface="Calibri" panose="020F0502020204030204" pitchFamily="34" charset="0"/>
                <a:cs typeface="Times New Roman" panose="02020603050405020304" pitchFamily="18" charset="0"/>
              </a:rPr>
              <a:t>, velký šlapák),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rolon</a:t>
            </a:r>
            <a:r>
              <a:rPr lang="cs-CZ" sz="1800" dirty="0">
                <a:effectLst/>
                <a:latin typeface="Calibri" panose="020F0502020204030204" pitchFamily="34" charset="0"/>
                <a:ea typeface="Calibri" panose="020F0502020204030204" pitchFamily="34" charset="0"/>
                <a:cs typeface="Times New Roman" panose="02020603050405020304" pitchFamily="18" charset="0"/>
              </a:rPr>
              <a:t>, rolovací deska s válcem, vozík na kolečkách, káča</a:t>
            </a:r>
          </a:p>
        </p:txBody>
      </p:sp>
      <p:pic>
        <p:nvPicPr>
          <p:cNvPr id="9" name="Obrázek 8" descr="Obsah obrázku interiér, osoba, stůl, paluba&#10;&#10;Popis byl vytvořen automaticky">
            <a:extLst>
              <a:ext uri="{FF2B5EF4-FFF2-40B4-BE49-F238E27FC236}">
                <a16:creationId xmlns:a16="http://schemas.microsoft.com/office/drawing/2014/main" id="{041C600E-F794-49EE-832A-66EF613D89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47656" y="5068833"/>
            <a:ext cx="2104571" cy="1578428"/>
          </a:xfrm>
          <a:prstGeom prst="rect">
            <a:avLst/>
          </a:prstGeom>
          <a:ln>
            <a:noFill/>
          </a:ln>
          <a:effectLst>
            <a:softEdge rad="112500"/>
          </a:effectLst>
        </p:spPr>
      </p:pic>
      <p:pic>
        <p:nvPicPr>
          <p:cNvPr id="11" name="Obrázek 10" descr="Obsah obrázku kreslení&#10;&#10;Popis byl vytvořen automaticky">
            <a:extLst>
              <a:ext uri="{FF2B5EF4-FFF2-40B4-BE49-F238E27FC236}">
                <a16:creationId xmlns:a16="http://schemas.microsoft.com/office/drawing/2014/main" id="{DBB76728-EEF1-4E8F-B370-DB0DBDE0C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572" y="5025774"/>
            <a:ext cx="2562225" cy="1781175"/>
          </a:xfrm>
          <a:prstGeom prst="rect">
            <a:avLst/>
          </a:prstGeom>
        </p:spPr>
      </p:pic>
      <p:pic>
        <p:nvPicPr>
          <p:cNvPr id="13" name="Obrázek 12" descr="Obsah obrázku ruční vozík, vsedě, stůl, dřevěné&#10;&#10;Popis byl vytvořen automaticky">
            <a:extLst>
              <a:ext uri="{FF2B5EF4-FFF2-40B4-BE49-F238E27FC236}">
                <a16:creationId xmlns:a16="http://schemas.microsoft.com/office/drawing/2014/main" id="{74CF2429-2C99-46B7-94AF-C3272B1D0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56" y="5286189"/>
            <a:ext cx="2418357" cy="1206685"/>
          </a:xfrm>
          <a:prstGeom prst="rect">
            <a:avLst/>
          </a:prstGeom>
        </p:spPr>
      </p:pic>
      <p:pic>
        <p:nvPicPr>
          <p:cNvPr id="1028" name="Picture 4" descr="Masážní Koule, Ježek Koule">
            <a:extLst>
              <a:ext uri="{FF2B5EF4-FFF2-40B4-BE49-F238E27FC236}">
                <a16:creationId xmlns:a16="http://schemas.microsoft.com/office/drawing/2014/main" id="{D377079D-9922-4862-9D42-AB3FD3E13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3945" y="4398941"/>
            <a:ext cx="3365867" cy="2248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06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45AB62-103C-40FD-8B80-17F7EB57A3BD}"/>
              </a:ext>
            </a:extLst>
          </p:cNvPr>
          <p:cNvSpPr>
            <a:spLocks noGrp="1"/>
          </p:cNvSpPr>
          <p:nvPr>
            <p:ph type="title"/>
          </p:nvPr>
        </p:nvSpPr>
        <p:spPr>
          <a:xfrm>
            <a:off x="838200" y="365126"/>
            <a:ext cx="10515600" cy="665802"/>
          </a:xfrm>
        </p:spPr>
        <p:txBody>
          <a:bodyPr>
            <a:normAutofit fontScale="90000"/>
          </a:bodyPr>
          <a:lstStyle/>
          <a:p>
            <a:r>
              <a:rPr lang="cs-CZ" b="1" dirty="0">
                <a:solidFill>
                  <a:srgbClr val="FFFF00"/>
                </a:solidFill>
              </a:rPr>
              <a:t>Herní zásady v psychomotorice</a:t>
            </a:r>
          </a:p>
        </p:txBody>
      </p:sp>
      <p:sp>
        <p:nvSpPr>
          <p:cNvPr id="3" name="Zástupný obsah 2">
            <a:extLst>
              <a:ext uri="{FF2B5EF4-FFF2-40B4-BE49-F238E27FC236}">
                <a16:creationId xmlns:a16="http://schemas.microsoft.com/office/drawing/2014/main" id="{01D27BD8-FAB3-4820-94E1-04331C76DBC5}"/>
              </a:ext>
            </a:extLst>
          </p:cNvPr>
          <p:cNvSpPr>
            <a:spLocks noGrp="1"/>
          </p:cNvSpPr>
          <p:nvPr>
            <p:ph idx="1"/>
          </p:nvPr>
        </p:nvSpPr>
        <p:spPr>
          <a:xfrm>
            <a:off x="838200" y="1132764"/>
            <a:ext cx="10515600" cy="5506575"/>
          </a:xfrm>
        </p:spPr>
        <p:txBody>
          <a:bodyPr>
            <a:normAutofit lnSpcReduction="10000"/>
          </a:bodyPr>
          <a:lstStyle/>
          <a:p>
            <a:pPr algn="just" fontAlgn="base">
              <a:lnSpc>
                <a:spcPct val="110000"/>
              </a:lnSpc>
              <a:spcAft>
                <a:spcPts val="800"/>
              </a:spcAft>
              <a:buFont typeface="+mj-lt"/>
              <a:buAutoNum type="arabicPeriod"/>
            </a:pPr>
            <a:r>
              <a:rPr lang="cs-CZ"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Každou hru si připravte a promyslete, měla by navazovat na předchozí téma. Všichni zúčastnění musí být seznámeni s používaným náčiním, nářadím, či netradiční pomůckou.</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0000"/>
              </a:lnSpc>
              <a:spcAft>
                <a:spcPts val="800"/>
              </a:spcAft>
              <a:buFont typeface="+mj-lt"/>
              <a:buAutoNum type="arabicPeriod"/>
            </a:pPr>
            <a:r>
              <a:rPr lang="cs-CZ"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Všechny pomůcky si nachystejte před zahájením hry.</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0000"/>
              </a:lnSpc>
              <a:spcAft>
                <a:spcPts val="800"/>
              </a:spcAft>
              <a:buFont typeface="+mj-lt"/>
              <a:buAutoNum type="arabicPeriod"/>
            </a:pPr>
            <a:r>
              <a:rPr lang="cs-CZ"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Hru dobře vysvětlete, aby všichni zúčastnění hru pochopili.</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0000"/>
              </a:lnSpc>
              <a:spcAft>
                <a:spcPts val="800"/>
              </a:spcAft>
              <a:buFont typeface="+mj-lt"/>
              <a:buAutoNum type="arabicPeriod"/>
            </a:pPr>
            <a:r>
              <a:rPr lang="cs-CZ"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Zapojte se do hry </a:t>
            </a:r>
            <a:r>
              <a:rPr lang="cs-CZ"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(pokud hru nehodnotíte).</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0000"/>
              </a:lnSpc>
              <a:spcAft>
                <a:spcPts val="800"/>
              </a:spcAft>
              <a:buFont typeface="+mj-lt"/>
              <a:buAutoNum type="arabicPeriod"/>
            </a:pPr>
            <a:r>
              <a:rPr lang="cs-CZ"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Hry obměňujte (vytvářejte nové herní situace a pravidla).</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0000"/>
              </a:lnSpc>
              <a:spcAft>
                <a:spcPts val="800"/>
              </a:spcAft>
              <a:buFont typeface="+mj-lt"/>
              <a:buAutoNum type="arabicPeriod"/>
            </a:pPr>
            <a:r>
              <a:rPr lang="cs-CZ"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Vyhodnoťte průběh každé hry</a:t>
            </a:r>
            <a:r>
              <a:rPr lang="cs-CZ"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nechte všechny vyjádřit názory a pocity.</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0000"/>
              </a:lnSpc>
              <a:spcAft>
                <a:spcPts val="800"/>
              </a:spcAft>
              <a:buFont typeface="+mj-lt"/>
              <a:buAutoNum type="arabicPeriod"/>
            </a:pPr>
            <a:r>
              <a:rPr lang="cs-CZ"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Využívejte hudební doprovod, jako motivační pomůcku.</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0000"/>
              </a:lnSpc>
              <a:spcAft>
                <a:spcPts val="800"/>
              </a:spcAft>
              <a:buFont typeface="+mj-lt"/>
              <a:buAutoNum type="arabicPeriod"/>
            </a:pPr>
            <a:r>
              <a:rPr lang="cs-CZ"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Oslovujte se křestními jmény </a:t>
            </a:r>
            <a:r>
              <a:rPr lang="cs-CZ"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(příjmení tvoří bariéry).</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0000"/>
              </a:lnSpc>
              <a:spcAft>
                <a:spcPts val="800"/>
              </a:spcAft>
              <a:buFont typeface="+mj-lt"/>
              <a:buAutoNum type="arabicPeriod"/>
            </a:pPr>
            <a:r>
              <a:rPr lang="cs-CZ"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Vždy vystřídejte všechny role při hrách</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0000"/>
              </a:lnSpc>
              <a:spcAft>
                <a:spcPts val="800"/>
              </a:spcAft>
              <a:buFont typeface="+mj-lt"/>
              <a:buAutoNum type="arabicPeriod"/>
            </a:pPr>
            <a:r>
              <a:rPr lang="cs-CZ"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Překážkové dráhy zpočátku stavějte sami, později nechejte stavět zúčastněné (kontrolujte bezpečnost)</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0000"/>
              </a:lnSpc>
              <a:spcAft>
                <a:spcPts val="800"/>
              </a:spcAft>
              <a:buFont typeface="+mj-lt"/>
              <a:buAutoNum type="arabicPeriod"/>
            </a:pPr>
            <a:r>
              <a:rPr lang="cs-CZ"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Překážkovou dráhu nechte absolvovat několikrát </a:t>
            </a:r>
            <a:r>
              <a:rPr lang="cs-CZ"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(potom zavažte oči)</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0000"/>
              </a:lnSpc>
              <a:spcAft>
                <a:spcPts val="800"/>
              </a:spcAft>
              <a:buFont typeface="+mj-lt"/>
              <a:buAutoNum type="arabicPeriod"/>
            </a:pPr>
            <a:r>
              <a:rPr lang="cs-CZ"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Dbejte na bezpečnost u překážkových drah</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ovéPole 3">
            <a:extLst>
              <a:ext uri="{FF2B5EF4-FFF2-40B4-BE49-F238E27FC236}">
                <a16:creationId xmlns:a16="http://schemas.microsoft.com/office/drawing/2014/main" id="{5F3CBC97-A177-4604-8998-06C012CC2822}"/>
              </a:ext>
            </a:extLst>
          </p:cNvPr>
          <p:cNvSpPr txBox="1"/>
          <p:nvPr/>
        </p:nvSpPr>
        <p:spPr>
          <a:xfrm rot="1836169">
            <a:off x="7044023" y="4433232"/>
            <a:ext cx="5390175" cy="523220"/>
          </a:xfrm>
          <a:prstGeom prst="rect">
            <a:avLst/>
          </a:prstGeom>
          <a:noFill/>
        </p:spPr>
        <p:txBody>
          <a:bodyPr wrap="square" rtlCol="0">
            <a:spAutoFit/>
          </a:bodyPr>
          <a:lstStyle/>
          <a:p>
            <a:r>
              <a:rPr lang="cs-CZ" sz="1400" dirty="0"/>
              <a:t>Po každé psychomotorické aktivitě je nutné provést rozbor – </a:t>
            </a:r>
          </a:p>
          <a:p>
            <a:r>
              <a:rPr lang="cs-CZ" sz="1400" dirty="0"/>
              <a:t>evaluovat prožitek ze hry </a:t>
            </a:r>
          </a:p>
        </p:txBody>
      </p:sp>
    </p:spTree>
    <p:extLst>
      <p:ext uri="{BB962C8B-B14F-4D97-AF65-F5344CB8AC3E}">
        <p14:creationId xmlns:p14="http://schemas.microsoft.com/office/powerpoint/2010/main" val="79877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BE9384-A753-47D3-8C20-7E25AC1DAD17}"/>
              </a:ext>
            </a:extLst>
          </p:cNvPr>
          <p:cNvSpPr>
            <a:spLocks noGrp="1"/>
          </p:cNvSpPr>
          <p:nvPr>
            <p:ph type="title"/>
          </p:nvPr>
        </p:nvSpPr>
        <p:spPr/>
        <p:txBody>
          <a:bodyPr/>
          <a:lstStyle/>
          <a:p>
            <a:r>
              <a:rPr lang="cs-CZ" b="1" dirty="0">
                <a:solidFill>
                  <a:srgbClr val="FFC000"/>
                </a:solidFill>
              </a:rPr>
              <a:t>Využití psychomotoriky</a:t>
            </a:r>
          </a:p>
        </p:txBody>
      </p:sp>
      <p:sp>
        <p:nvSpPr>
          <p:cNvPr id="3" name="Zástupný obsah 2">
            <a:extLst>
              <a:ext uri="{FF2B5EF4-FFF2-40B4-BE49-F238E27FC236}">
                <a16:creationId xmlns:a16="http://schemas.microsoft.com/office/drawing/2014/main" id="{D3394727-3AAC-4182-A0FB-56047116EF2D}"/>
              </a:ext>
            </a:extLst>
          </p:cNvPr>
          <p:cNvSpPr>
            <a:spLocks noGrp="1"/>
          </p:cNvSpPr>
          <p:nvPr>
            <p:ph idx="1"/>
          </p:nvPr>
        </p:nvSpPr>
        <p:spPr>
          <a:xfrm>
            <a:off x="838200" y="1431235"/>
            <a:ext cx="10515600" cy="4465982"/>
          </a:xfrm>
        </p:spPr>
        <p:txBody>
          <a:bodyPr>
            <a:normAutofit fontScale="92500" lnSpcReduction="20000"/>
          </a:bodyPr>
          <a:lstStyle/>
          <a:p>
            <a:pPr marL="0" indent="0">
              <a:lnSpc>
                <a:spcPct val="120000"/>
              </a:lnSpc>
              <a:buNone/>
            </a:pPr>
            <a:r>
              <a:rPr lang="cs-CZ" sz="2400" dirty="0"/>
              <a:t>V každém věku působí na rozvoj osobnosti, emoce, kognitivní vývoj na jeho sociální chování i komunikaci díky pohybovým činnostem.</a:t>
            </a:r>
          </a:p>
          <a:p>
            <a:pPr>
              <a:lnSpc>
                <a:spcPct val="120000"/>
              </a:lnSpc>
            </a:pPr>
            <a:r>
              <a:rPr lang="cs-CZ" sz="2400" dirty="0"/>
              <a:t>v prenatálním období (cvičení těhotných-vyplavování endorfinů)</a:t>
            </a:r>
          </a:p>
          <a:p>
            <a:pPr>
              <a:lnSpc>
                <a:spcPct val="120000"/>
              </a:lnSpc>
            </a:pPr>
            <a:r>
              <a:rPr lang="cs-CZ" sz="2400" dirty="0"/>
              <a:t>v raném dětství (seznamování s okolním světem)</a:t>
            </a:r>
          </a:p>
          <a:p>
            <a:pPr>
              <a:lnSpc>
                <a:spcPct val="120000"/>
              </a:lnSpc>
            </a:pPr>
            <a:r>
              <a:rPr lang="cs-CZ" sz="2400" dirty="0"/>
              <a:t>v předškolním věku (velmi využita v MŠ) a mladším školním věku (ZŠ)</a:t>
            </a:r>
          </a:p>
          <a:p>
            <a:pPr>
              <a:lnSpc>
                <a:spcPct val="120000"/>
              </a:lnSpc>
            </a:pPr>
            <a:r>
              <a:rPr lang="cs-CZ" sz="2400" dirty="0"/>
              <a:t>upozaděna při výuce na 2. stupni ZŠ</a:t>
            </a:r>
          </a:p>
          <a:p>
            <a:pPr>
              <a:lnSpc>
                <a:spcPct val="120000"/>
              </a:lnSpc>
            </a:pPr>
            <a:r>
              <a:rPr lang="cs-CZ" sz="2400" dirty="0"/>
              <a:t>v dospělosti (hledání cesty k rozvoji a sebepřijetí, teambuilding) </a:t>
            </a:r>
          </a:p>
          <a:p>
            <a:pPr>
              <a:lnSpc>
                <a:spcPct val="120000"/>
              </a:lnSpc>
            </a:pPr>
            <a:r>
              <a:rPr lang="cs-CZ" sz="2400" dirty="0"/>
              <a:t>stáří - přispívá ke kvalitě života</a:t>
            </a:r>
          </a:p>
          <a:p>
            <a:pPr marL="0" indent="0">
              <a:buNone/>
            </a:pPr>
            <a:r>
              <a:rPr lang="cs-CZ" altLang="cs-CZ" sz="2400" dirty="0"/>
              <a:t>Používá se v pedagogickém, nebo terapeutickém procesu se snahou pomocí pohybu pozitivně ovlivňovat osobnost člověka.</a:t>
            </a:r>
          </a:p>
        </p:txBody>
      </p:sp>
      <p:sp>
        <p:nvSpPr>
          <p:cNvPr id="4" name="TextovéPole 3">
            <a:extLst>
              <a:ext uri="{FF2B5EF4-FFF2-40B4-BE49-F238E27FC236}">
                <a16:creationId xmlns:a16="http://schemas.microsoft.com/office/drawing/2014/main" id="{33480F00-B096-4596-A12B-9524EC018788}"/>
              </a:ext>
            </a:extLst>
          </p:cNvPr>
          <p:cNvSpPr txBox="1"/>
          <p:nvPr/>
        </p:nvSpPr>
        <p:spPr>
          <a:xfrm>
            <a:off x="838200" y="5748021"/>
            <a:ext cx="3866322" cy="369332"/>
          </a:xfrm>
          <a:prstGeom prst="rect">
            <a:avLst/>
          </a:prstGeom>
          <a:noFill/>
        </p:spPr>
        <p:txBody>
          <a:bodyPr wrap="square" rtlCol="0">
            <a:spAutoFit/>
          </a:bodyPr>
          <a:lstStyle/>
          <a:p>
            <a:r>
              <a:rPr lang="cs-CZ" dirty="0">
                <a:hlinkClick r:id="rId2"/>
              </a:rPr>
              <a:t>Psychomotorická padák - děti a senioři</a:t>
            </a:r>
            <a:endParaRPr lang="cs-CZ" dirty="0"/>
          </a:p>
        </p:txBody>
      </p:sp>
      <p:sp>
        <p:nvSpPr>
          <p:cNvPr id="5" name="TextovéPole 4">
            <a:extLst>
              <a:ext uri="{FF2B5EF4-FFF2-40B4-BE49-F238E27FC236}">
                <a16:creationId xmlns:a16="http://schemas.microsoft.com/office/drawing/2014/main" id="{DFB6C5CA-98BD-49E4-8E23-9DA99C5CA904}"/>
              </a:ext>
            </a:extLst>
          </p:cNvPr>
          <p:cNvSpPr txBox="1"/>
          <p:nvPr/>
        </p:nvSpPr>
        <p:spPr>
          <a:xfrm>
            <a:off x="838200" y="6153687"/>
            <a:ext cx="6440555" cy="276999"/>
          </a:xfrm>
          <a:prstGeom prst="rect">
            <a:avLst/>
          </a:prstGeom>
          <a:noFill/>
        </p:spPr>
        <p:txBody>
          <a:bodyPr wrap="square" rtlCol="0">
            <a:spAutoFit/>
          </a:bodyPr>
          <a:lstStyle/>
          <a:p>
            <a:r>
              <a:rPr lang="cs-CZ" sz="1200" b="0" i="0" dirty="0">
                <a:effectLst/>
                <a:latin typeface="Roboto"/>
              </a:rPr>
              <a:t>Rádio Impuls vezlo dobrý skutek tentokrát do Chebu!, Youtube.com; citováno 4. 10. 2020</a:t>
            </a:r>
          </a:p>
        </p:txBody>
      </p:sp>
    </p:spTree>
    <p:extLst>
      <p:ext uri="{BB962C8B-B14F-4D97-AF65-F5344CB8AC3E}">
        <p14:creationId xmlns:p14="http://schemas.microsoft.com/office/powerpoint/2010/main" val="1911335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2109</Words>
  <Application>Microsoft Office PowerPoint</Application>
  <PresentationFormat>Širokoúhlá obrazovka</PresentationFormat>
  <Paragraphs>179</Paragraphs>
  <Slides>19</Slides>
  <Notes>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Arial</vt:lpstr>
      <vt:lpstr>Calibri</vt:lpstr>
      <vt:lpstr>Calibri Light</vt:lpstr>
      <vt:lpstr>Roboto</vt:lpstr>
      <vt:lpstr>Times New Roman</vt:lpstr>
      <vt:lpstr>Wingdings 3</vt:lpstr>
      <vt:lpstr>Motiv Office</vt:lpstr>
      <vt:lpstr>Prezentace aplikace PowerPoint</vt:lpstr>
      <vt:lpstr>Interpretace pojmu psychomotorika</vt:lpstr>
      <vt:lpstr>Východiska psychomotoriky</vt:lpstr>
      <vt:lpstr>Postavení psychomotoriky v systému vědních disciplín </vt:lpstr>
      <vt:lpstr>Prostřednictvím psychomotorických činností můžeme: </vt:lpstr>
      <vt:lpstr>Cíl psychomotoriky a hra v psychomotorice</vt:lpstr>
      <vt:lpstr>Pomůcky k psychomotorickým aktivitám</vt:lpstr>
      <vt:lpstr>Herní zásady v psychomotorice</vt:lpstr>
      <vt:lpstr>Využití psychomotoriky</vt:lpstr>
      <vt:lpstr>Psychomotorika ve škole</vt:lpstr>
      <vt:lpstr>Zaměření psychomotoriky z hlediska tří kompetenčních oblastí:</vt:lpstr>
      <vt:lpstr>Oblast osobních kompetencí</vt:lpstr>
      <vt:lpstr>Oblast materiálních kompetencí</vt:lpstr>
      <vt:lpstr>Oblast sociálních kompetencí</vt:lpstr>
      <vt:lpstr>Psychomotorika v praxi – ukázka her s padákem</vt:lpstr>
      <vt:lpstr>Prezentace aplikace PowerPoint</vt:lpstr>
      <vt:lpstr>Prezentace aplikace PowerPoint</vt:lpstr>
      <vt:lpstr>Použitá literatura</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Iva Kouřilová</dc:creator>
  <cp:lastModifiedBy>Uzivatel</cp:lastModifiedBy>
  <cp:revision>53</cp:revision>
  <dcterms:created xsi:type="dcterms:W3CDTF">2020-10-02T11:19:25Z</dcterms:created>
  <dcterms:modified xsi:type="dcterms:W3CDTF">2021-01-18T09:03:04Z</dcterms:modified>
</cp:coreProperties>
</file>