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5E64E0-0138-4539-9397-3A0FEE96F07A}" v="1" dt="2020-12-02T09:29:53.2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uzana Kříhová" userId="7d41808c-390e-40c2-bd93-53b0af250f83" providerId="ADAL" clId="{985E64E0-0138-4539-9397-3A0FEE96F07A}"/>
    <pc:docChg chg="undo custSel mod addSld delSld modSld">
      <pc:chgData name="Zuzana Kříhová" userId="7d41808c-390e-40c2-bd93-53b0af250f83" providerId="ADAL" clId="{985E64E0-0138-4539-9397-3A0FEE96F07A}" dt="2020-12-02T11:40:24.041" v="827" actId="26606"/>
      <pc:docMkLst>
        <pc:docMk/>
      </pc:docMkLst>
      <pc:sldChg chg="addSp delSp modSp mod setBg">
        <pc:chgData name="Zuzana Kříhová" userId="7d41808c-390e-40c2-bd93-53b0af250f83" providerId="ADAL" clId="{985E64E0-0138-4539-9397-3A0FEE96F07A}" dt="2020-12-02T11:40:24.041" v="827" actId="26606"/>
        <pc:sldMkLst>
          <pc:docMk/>
          <pc:sldMk cId="1735272965" sldId="256"/>
        </pc:sldMkLst>
        <pc:spChg chg="mod">
          <ac:chgData name="Zuzana Kříhová" userId="7d41808c-390e-40c2-bd93-53b0af250f83" providerId="ADAL" clId="{985E64E0-0138-4539-9397-3A0FEE96F07A}" dt="2020-12-02T11:40:24.041" v="827" actId="26606"/>
          <ac:spMkLst>
            <pc:docMk/>
            <pc:sldMk cId="1735272965" sldId="256"/>
            <ac:spMk id="2" creationId="{81DB7F13-2825-4361-B1CD-0825B6686EB0}"/>
          </ac:spMkLst>
        </pc:spChg>
        <pc:spChg chg="mod">
          <ac:chgData name="Zuzana Kříhová" userId="7d41808c-390e-40c2-bd93-53b0af250f83" providerId="ADAL" clId="{985E64E0-0138-4539-9397-3A0FEE96F07A}" dt="2020-12-02T11:40:24.041" v="827" actId="26606"/>
          <ac:spMkLst>
            <pc:docMk/>
            <pc:sldMk cId="1735272965" sldId="256"/>
            <ac:spMk id="3" creationId="{BD6193A3-27CD-419B-9CEF-D1D52AE18D99}"/>
          </ac:spMkLst>
        </pc:spChg>
        <pc:spChg chg="add del">
          <ac:chgData name="Zuzana Kříhová" userId="7d41808c-390e-40c2-bd93-53b0af250f83" providerId="ADAL" clId="{985E64E0-0138-4539-9397-3A0FEE96F07A}" dt="2020-12-02T11:40:24.041" v="827" actId="26606"/>
          <ac:spMkLst>
            <pc:docMk/>
            <pc:sldMk cId="1735272965" sldId="256"/>
            <ac:spMk id="8" creationId="{73AECD97-688D-4AE7-9838-6166202007E2}"/>
          </ac:spMkLst>
        </pc:spChg>
        <pc:spChg chg="add del">
          <ac:chgData name="Zuzana Kříhová" userId="7d41808c-390e-40c2-bd93-53b0af250f83" providerId="ADAL" clId="{985E64E0-0138-4539-9397-3A0FEE96F07A}" dt="2020-12-02T11:40:24.041" v="827" actId="26606"/>
          <ac:spMkLst>
            <pc:docMk/>
            <pc:sldMk cId="1735272965" sldId="256"/>
            <ac:spMk id="10" creationId="{0047FB3A-C0F9-4DD9-A4E0-B203F96AA292}"/>
          </ac:spMkLst>
        </pc:spChg>
        <pc:spChg chg="add del">
          <ac:chgData name="Zuzana Kříhová" userId="7d41808c-390e-40c2-bd93-53b0af250f83" providerId="ADAL" clId="{985E64E0-0138-4539-9397-3A0FEE96F07A}" dt="2020-12-02T11:40:24.041" v="827" actId="26606"/>
          <ac:spMkLst>
            <pc:docMk/>
            <pc:sldMk cId="1735272965" sldId="256"/>
            <ac:spMk id="12" creationId="{E5FCFD1D-1E9C-4E30-A7D3-F7C247FDC608}"/>
          </ac:spMkLst>
        </pc:spChg>
      </pc:sldChg>
      <pc:sldChg chg="modSp mod">
        <pc:chgData name="Zuzana Kříhová" userId="7d41808c-390e-40c2-bd93-53b0af250f83" providerId="ADAL" clId="{985E64E0-0138-4539-9397-3A0FEE96F07A}" dt="2020-12-02T11:37:58.554" v="741" actId="20577"/>
        <pc:sldMkLst>
          <pc:docMk/>
          <pc:sldMk cId="2388437065" sldId="262"/>
        </pc:sldMkLst>
        <pc:spChg chg="mod">
          <ac:chgData name="Zuzana Kříhová" userId="7d41808c-390e-40c2-bd93-53b0af250f83" providerId="ADAL" clId="{985E64E0-0138-4539-9397-3A0FEE96F07A}" dt="2020-12-02T11:37:58.554" v="741" actId="20577"/>
          <ac:spMkLst>
            <pc:docMk/>
            <pc:sldMk cId="2388437065" sldId="262"/>
            <ac:spMk id="3" creationId="{5169AFD4-DC2C-4A7A-86FF-9125F9320145}"/>
          </ac:spMkLst>
        </pc:spChg>
      </pc:sldChg>
      <pc:sldChg chg="addSp delSp modSp new mod setBg">
        <pc:chgData name="Zuzana Kříhová" userId="7d41808c-390e-40c2-bd93-53b0af250f83" providerId="ADAL" clId="{985E64E0-0138-4539-9397-3A0FEE96F07A}" dt="2020-12-02T09:31:11.355" v="730" actId="14100"/>
        <pc:sldMkLst>
          <pc:docMk/>
          <pc:sldMk cId="3533734016" sldId="263"/>
        </pc:sldMkLst>
        <pc:spChg chg="mod">
          <ac:chgData name="Zuzana Kříhová" userId="7d41808c-390e-40c2-bd93-53b0af250f83" providerId="ADAL" clId="{985E64E0-0138-4539-9397-3A0FEE96F07A}" dt="2020-12-02T09:31:06.744" v="729" actId="20577"/>
          <ac:spMkLst>
            <pc:docMk/>
            <pc:sldMk cId="3533734016" sldId="263"/>
            <ac:spMk id="2" creationId="{666FBF17-0E16-4139-BF9D-3C20AE3050BC}"/>
          </ac:spMkLst>
        </pc:spChg>
        <pc:spChg chg="mod ord">
          <ac:chgData name="Zuzana Kříhová" userId="7d41808c-390e-40c2-bd93-53b0af250f83" providerId="ADAL" clId="{985E64E0-0138-4539-9397-3A0FEE96F07A}" dt="2020-12-02T09:31:11.355" v="730" actId="14100"/>
          <ac:spMkLst>
            <pc:docMk/>
            <pc:sldMk cId="3533734016" sldId="263"/>
            <ac:spMk id="3" creationId="{1E984E7D-2304-4D7F-A437-C08694EAE83E}"/>
          </ac:spMkLst>
        </pc:spChg>
        <pc:spChg chg="add del">
          <ac:chgData name="Zuzana Kříhová" userId="7d41808c-390e-40c2-bd93-53b0af250f83" providerId="ADAL" clId="{985E64E0-0138-4539-9397-3A0FEE96F07A}" dt="2020-12-02T09:30:04.105" v="639" actId="26606"/>
          <ac:spMkLst>
            <pc:docMk/>
            <pc:sldMk cId="3533734016" sldId="263"/>
            <ac:spMk id="10" creationId="{5402222E-F041-43A0-81BC-1B3F2EF765E5}"/>
          </ac:spMkLst>
        </pc:spChg>
        <pc:spChg chg="add del">
          <ac:chgData name="Zuzana Kříhová" userId="7d41808c-390e-40c2-bd93-53b0af250f83" providerId="ADAL" clId="{985E64E0-0138-4539-9397-3A0FEE96F07A}" dt="2020-12-02T09:30:04.105" v="639" actId="26606"/>
          <ac:spMkLst>
            <pc:docMk/>
            <pc:sldMk cId="3533734016" sldId="263"/>
            <ac:spMk id="12" creationId="{B80D28A2-8EA4-4EF0-9056-3BDAA7290FDA}"/>
          </ac:spMkLst>
        </pc:spChg>
        <pc:spChg chg="add">
          <ac:chgData name="Zuzana Kříhová" userId="7d41808c-390e-40c2-bd93-53b0af250f83" providerId="ADAL" clId="{985E64E0-0138-4539-9397-3A0FEE96F07A}" dt="2020-12-02T09:30:04.113" v="640" actId="26606"/>
          <ac:spMkLst>
            <pc:docMk/>
            <pc:sldMk cId="3533734016" sldId="263"/>
            <ac:spMk id="14" creationId="{E1CE536E-134A-4A35-900B-30F927D5B525}"/>
          </ac:spMkLst>
        </pc:spChg>
        <pc:spChg chg="add">
          <ac:chgData name="Zuzana Kříhová" userId="7d41808c-390e-40c2-bd93-53b0af250f83" providerId="ADAL" clId="{985E64E0-0138-4539-9397-3A0FEE96F07A}" dt="2020-12-02T09:30:04.113" v="640" actId="26606"/>
          <ac:spMkLst>
            <pc:docMk/>
            <pc:sldMk cId="3533734016" sldId="263"/>
            <ac:spMk id="15" creationId="{FA0382D1-1594-4E3D-842E-04E1E5E7578B}"/>
          </ac:spMkLst>
        </pc:spChg>
        <pc:picChg chg="add mod ord">
          <ac:chgData name="Zuzana Kříhová" userId="7d41808c-390e-40c2-bd93-53b0af250f83" providerId="ADAL" clId="{985E64E0-0138-4539-9397-3A0FEE96F07A}" dt="2020-12-02T09:30:04.113" v="640" actId="26606"/>
          <ac:picMkLst>
            <pc:docMk/>
            <pc:sldMk cId="3533734016" sldId="263"/>
            <ac:picMk id="5" creationId="{226036C1-6FA3-4C28-81F8-1338B03A63A8}"/>
          </ac:picMkLst>
        </pc:picChg>
      </pc:sldChg>
      <pc:sldChg chg="new del">
        <pc:chgData name="Zuzana Kříhová" userId="7d41808c-390e-40c2-bd93-53b0af250f83" providerId="ADAL" clId="{985E64E0-0138-4539-9397-3A0FEE96F07A}" dt="2020-12-02T11:38:06.546" v="742" actId="47"/>
        <pc:sldMkLst>
          <pc:docMk/>
          <pc:sldMk cId="229927412" sldId="26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1DB7F13-2825-4361-B1CD-0825B6686E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/>
              <a:t>Proza</a:t>
            </a:r>
            <a:r>
              <a:rPr lang="cs-CZ" dirty="0"/>
              <a:t>: </a:t>
            </a:r>
            <a:r>
              <a:rPr lang="cs-CZ" sz="3600" dirty="0"/>
              <a:t>od konstituční revoluce do konce 1. </a:t>
            </a:r>
            <a:r>
              <a:rPr lang="cs-CZ" sz="3600" dirty="0" err="1"/>
              <a:t>Pahlaví</a:t>
            </a:r>
            <a:br>
              <a:rPr lang="cs-CZ" sz="800" dirty="0"/>
            </a:br>
            <a:endParaRPr lang="cs-CZ" sz="36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D6193A3-27CD-419B-9CEF-D1D52AE18D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35272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9">
            <a:extLst>
              <a:ext uri="{FF2B5EF4-FFF2-40B4-BE49-F238E27FC236}">
                <a16:creationId xmlns:a16="http://schemas.microsoft.com/office/drawing/2014/main" id="{374BD3A9-25D1-4691-BE05-149182EC4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Freeform 10">
            <a:extLst>
              <a:ext uri="{FF2B5EF4-FFF2-40B4-BE49-F238E27FC236}">
                <a16:creationId xmlns:a16="http://schemas.microsoft.com/office/drawing/2014/main" id="{8D49CF1A-01DD-4115-A6BB-CFA8F70453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848170D-9BAF-4933-9E89-6CAB4EB97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0" y="484631"/>
            <a:ext cx="6515543" cy="754889"/>
          </a:xfrm>
        </p:spPr>
        <p:txBody>
          <a:bodyPr>
            <a:normAutofit fontScale="90000"/>
          </a:bodyPr>
          <a:lstStyle/>
          <a:p>
            <a:r>
              <a:rPr lang="cs-CZ" dirty="0"/>
              <a:t>Konstituční události</a:t>
            </a:r>
          </a:p>
        </p:txBody>
      </p:sp>
      <p:sp>
        <p:nvSpPr>
          <p:cNvPr id="18" name="Rectangle 13">
            <a:extLst>
              <a:ext uri="{FF2B5EF4-FFF2-40B4-BE49-F238E27FC236}">
                <a16:creationId xmlns:a16="http://schemas.microsoft.com/office/drawing/2014/main" id="{5FDAFA16-9D2D-4BEC-89D0-B4EABEE91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F0FEF81-87B0-4DB3-B3E3-37FDC31198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632" y="1239520"/>
            <a:ext cx="6586729" cy="5133847"/>
          </a:xfrm>
        </p:spPr>
        <p:txBody>
          <a:bodyPr>
            <a:normAutofit lnSpcReduction="10000"/>
          </a:bodyPr>
          <a:lstStyle/>
          <a:p>
            <a:pPr fontAlgn="base">
              <a:lnSpc>
                <a:spcPct val="100000"/>
              </a:lnSpc>
            </a:pPr>
            <a:r>
              <a:rPr lang="cs-CZ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Zač.</a:t>
            </a:r>
            <a:r>
              <a:rPr lang="cs-CZ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1905</a:t>
            </a:r>
            <a:r>
              <a:rPr lang="cs-CZ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جنبش مشروطه</a:t>
            </a:r>
            <a:r>
              <a:rPr lang="ar-SA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 </a:t>
            </a:r>
            <a:r>
              <a:rPr lang="ar-SA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جنبش مشروطیت </a:t>
            </a:r>
            <a:endParaRPr lang="cs-CZ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85775" lvl="0" indent="-342900" fontAlgn="base">
              <a:lnSpc>
                <a:spcPct val="100000"/>
              </a:lnSpc>
              <a:buFont typeface="Wingdings" panose="05000000000000000000" pitchFamily="2" charset="2"/>
              <a:buChar char=""/>
            </a:pP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1906</a:t>
            </a:r>
            <a:r>
              <a:rPr lang="cs-CZ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cs-CZ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madžles</a:t>
            </a:r>
            <a:endParaRPr lang="cs-CZ" i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85775" lvl="0" indent="-342900" fontAlgn="base">
              <a:lnSpc>
                <a:spcPct val="100000"/>
              </a:lnSpc>
              <a:buFont typeface="Wingdings" panose="05000000000000000000" pitchFamily="2" charset="2"/>
              <a:buChar char=""/>
            </a:pP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1907</a:t>
            </a:r>
            <a:r>
              <a:rPr lang="cs-CZ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ústava </a:t>
            </a:r>
            <a:r>
              <a:rPr lang="ar-SA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مشروطیت </a:t>
            </a:r>
            <a:endParaRPr lang="cs-CZ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85775" lvl="0" indent="-342900" fontAlgn="base">
              <a:lnSpc>
                <a:spcPct val="100000"/>
              </a:lnSpc>
              <a:buFont typeface="Wingdings" panose="05000000000000000000" pitchFamily="2" charset="2"/>
              <a:buChar char=""/>
            </a:pP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Mohammad Alí (1907–09)</a:t>
            </a:r>
          </a:p>
          <a:p>
            <a:pPr marL="342900" lvl="0" indent="-342900" fontAlgn="base">
              <a:lnSpc>
                <a:spcPct val="100000"/>
              </a:lnSpc>
              <a:buFont typeface="Wingdings" panose="05000000000000000000" pitchFamily="2" charset="2"/>
              <a:buChar char=""/>
            </a:pP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1907 – rozdělení rusko-britské sféry vlivu</a:t>
            </a:r>
          </a:p>
          <a:p>
            <a:pPr marL="342900" lvl="0" indent="-342900" fontAlgn="base">
              <a:lnSpc>
                <a:spcPct val="100000"/>
              </a:lnSpc>
              <a:spcAft>
                <a:spcPts val="400"/>
              </a:spcAft>
              <a:buFont typeface="Wingdings" panose="05000000000000000000" pitchFamily="2" charset="2"/>
              <a:buChar char=""/>
            </a:pP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1908- převrat, ruské bombardování parlamentu, konec prvního </a:t>
            </a:r>
            <a:r>
              <a:rPr lang="cs-CZ" b="1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madžlesu</a:t>
            </a: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cs-CZ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Madžles</a:t>
            </a:r>
            <a:r>
              <a:rPr lang="cs-CZ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znovu obnoven </a:t>
            </a: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1909</a:t>
            </a:r>
            <a:r>
              <a:rPr lang="cs-CZ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Wingdings" panose="05000000000000000000" pitchFamily="2" charset="2"/>
              <a:buChar char=""/>
            </a:pPr>
            <a:r>
              <a:rPr lang="cs-CZ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Šáh </a:t>
            </a:r>
            <a:r>
              <a:rPr lang="cs-CZ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Ahmad</a:t>
            </a:r>
            <a:r>
              <a:rPr lang="cs-CZ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(1909-25)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Wingdings" panose="05000000000000000000" pitchFamily="2" charset="2"/>
              <a:buChar char=""/>
            </a:pPr>
            <a:r>
              <a:rPr lang="cs-CZ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R. 1910 </a:t>
            </a:r>
            <a:r>
              <a:rPr lang="cs-CZ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Mor</a:t>
            </a: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gan </a:t>
            </a:r>
            <a:r>
              <a:rPr lang="cs-CZ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Shuster</a:t>
            </a: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cs-CZ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Strangling</a:t>
            </a: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Persia</a:t>
            </a: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(1912)</a:t>
            </a:r>
            <a:endParaRPr lang="cs-CZ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Wingdings" panose="05000000000000000000" pitchFamily="2" charset="2"/>
              <a:buChar char=""/>
            </a:pP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1911</a:t>
            </a:r>
            <a:r>
              <a:rPr lang="cs-CZ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Rusové – převrat, druhý </a:t>
            </a:r>
            <a:r>
              <a:rPr lang="cs-CZ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madžles</a:t>
            </a:r>
            <a:r>
              <a:rPr lang="cs-CZ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rozpuštěn. </a:t>
            </a:r>
          </a:p>
          <a:p>
            <a:pPr>
              <a:lnSpc>
                <a:spcPct val="100000"/>
              </a:lnSpc>
            </a:pPr>
            <a:r>
              <a:rPr lang="cs-CZ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Madžlis</a:t>
            </a:r>
            <a:r>
              <a:rPr lang="cs-CZ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začal zasedat až </a:t>
            </a:r>
            <a:r>
              <a:rPr lang="cs-CZ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1914</a:t>
            </a:r>
            <a:r>
              <a:rPr lang="cs-CZ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cs-CZ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cs-CZ" sz="1400" dirty="0">
              <a:solidFill>
                <a:schemeClr val="tx1"/>
              </a:solidFill>
            </a:endParaRPr>
          </a:p>
        </p:txBody>
      </p:sp>
      <p:pic>
        <p:nvPicPr>
          <p:cNvPr id="5" name="Obrázek 4" descr="Obsah obrázku budova, exteriér, staré, fotka&#10;&#10;Popis byl vytvořen automaticky">
            <a:extLst>
              <a:ext uri="{FF2B5EF4-FFF2-40B4-BE49-F238E27FC236}">
                <a16:creationId xmlns:a16="http://schemas.microsoft.com/office/drawing/2014/main" id="{078BDC00-7E3B-47FC-9D61-7F91C3B32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3688" y="484631"/>
            <a:ext cx="4465715" cy="3259972"/>
          </a:xfrm>
          <a:prstGeom prst="rect">
            <a:avLst/>
          </a:prstGeom>
        </p:spPr>
      </p:pic>
      <p:pic>
        <p:nvPicPr>
          <p:cNvPr id="7" name="Obrázek 6" descr="Obsah obrázku muž, fotka, vázanka, osoba&#10;&#10;Popis byl vytvořen automaticky">
            <a:extLst>
              <a:ext uri="{FF2B5EF4-FFF2-40B4-BE49-F238E27FC236}">
                <a16:creationId xmlns:a16="http://schemas.microsoft.com/office/drawing/2014/main" id="{60A84217-4FC2-408A-897B-B968EF2F85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0" y="4004412"/>
            <a:ext cx="2865120" cy="249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178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D6CE9D5-28BB-4329-B5E2-B06131F27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9F7D40-5D59-4F59-A331-D8F7710AC9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E2B1BC2F-AEBF-4990-A7F9-197AAF28BC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548664" y="0"/>
            <a:ext cx="4643336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83B1269-3337-4C58-BD2B-5705363C9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9328" y="457200"/>
            <a:ext cx="3090672" cy="447040"/>
          </a:xfrm>
        </p:spPr>
        <p:txBody>
          <a:bodyPr anchor="b">
            <a:normAutofit/>
          </a:bodyPr>
          <a:lstStyle/>
          <a:p>
            <a:r>
              <a:rPr lang="cs-CZ" sz="1900" dirty="0">
                <a:solidFill>
                  <a:schemeClr val="accent1"/>
                </a:solidFill>
              </a:rPr>
              <a:t>Súr-e </a:t>
            </a:r>
            <a:r>
              <a:rPr lang="cs-CZ" sz="1900" dirty="0" err="1">
                <a:solidFill>
                  <a:schemeClr val="accent1"/>
                </a:solidFill>
              </a:rPr>
              <a:t>Esráfíl</a:t>
            </a:r>
            <a:endParaRPr lang="cs-CZ" sz="1900" dirty="0">
              <a:solidFill>
                <a:schemeClr val="accent1"/>
              </a:solidFill>
            </a:endParaRPr>
          </a:p>
        </p:txBody>
      </p:sp>
      <p:pic>
        <p:nvPicPr>
          <p:cNvPr id="5" name="Obrázek 4" descr="Obsah obrázku fotka, pózování, osoba, skupina&#10;&#10;Popis byl vytvořen automaticky">
            <a:extLst>
              <a:ext uri="{FF2B5EF4-FFF2-40B4-BE49-F238E27FC236}">
                <a16:creationId xmlns:a16="http://schemas.microsoft.com/office/drawing/2014/main" id="{4B393A24-D596-448B-B9E0-88D900F744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927" y="1128954"/>
            <a:ext cx="5978273" cy="4289410"/>
          </a:xfrm>
          <a:prstGeom prst="rect">
            <a:avLst/>
          </a:pr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A758576-9623-4502-AF64-F07012B36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2240" y="975360"/>
            <a:ext cx="3931920" cy="54254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cs-CZ" b="1" u="sng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Situace krátce po vydání ústavy</a:t>
            </a:r>
            <a:endParaRPr lang="cs-CZ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0000"/>
              </a:lnSpc>
              <a:buFont typeface="Times New Roman" panose="02020603050405020304" pitchFamily="18" charset="0"/>
              <a:buChar char="-"/>
            </a:pPr>
            <a:r>
              <a:rPr lang="cs-CZ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např. roku 1907 bylo založeno </a:t>
            </a:r>
            <a:r>
              <a:rPr lang="cs-CZ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84 nových listů</a:t>
            </a:r>
            <a:endParaRPr lang="cs-CZ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0000"/>
              </a:lnSpc>
              <a:buFont typeface="Times New Roman" panose="02020603050405020304" pitchFamily="18" charset="0"/>
              <a:buChar char="-"/>
            </a:pPr>
            <a:r>
              <a:rPr lang="cs-CZ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nejvýznamnější </a:t>
            </a:r>
            <a:r>
              <a:rPr lang="cs-CZ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Súr-e </a:t>
            </a:r>
            <a:r>
              <a:rPr lang="cs-CZ" b="1" i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cs-CZ" b="1" i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sráfíl</a:t>
            </a:r>
            <a:r>
              <a:rPr lang="cs-CZ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(Hlásná trouba </a:t>
            </a:r>
            <a:r>
              <a:rPr lang="cs-CZ" b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Esráfílova</a:t>
            </a:r>
            <a:r>
              <a:rPr lang="cs-CZ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a-IR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صور </a:t>
            </a:r>
            <a:r>
              <a:rPr lang="fa-IR" b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اسرافیل</a:t>
            </a:r>
            <a:r>
              <a:rPr lang="fa-IR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cs-CZ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Wingdings" panose="05000000000000000000" pitchFamily="2" charset="2"/>
              <a:buChar char=""/>
            </a:pPr>
            <a:r>
              <a:rPr lang="cs-CZ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1907 </a:t>
            </a:r>
            <a:r>
              <a:rPr lang="cs-CZ" b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Mírzou</a:t>
            </a:r>
            <a:r>
              <a:rPr lang="cs-CZ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b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Džahángírem</a:t>
            </a:r>
            <a:r>
              <a:rPr lang="cs-CZ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fa-IR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میرزا </a:t>
            </a:r>
            <a:r>
              <a:rPr lang="fa-IR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جهانگیرخان</a:t>
            </a:r>
            <a:r>
              <a:rPr lang="fa-IR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cs-CZ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Wingdings" panose="05000000000000000000" pitchFamily="2" charset="2"/>
              <a:buChar char=""/>
            </a:pPr>
            <a:r>
              <a:rPr lang="cs-CZ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popraven v </a:t>
            </a:r>
            <a:r>
              <a:rPr lang="cs-CZ" b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Bágh</a:t>
            </a:r>
            <a:r>
              <a:rPr lang="cs-CZ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-e šáh</a:t>
            </a:r>
            <a:r>
              <a:rPr lang="cs-CZ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rok po vydání prvního čísla SE</a:t>
            </a:r>
          </a:p>
          <a:p>
            <a:pPr marL="342900" lvl="0" indent="-342900" rtl="0">
              <a:lnSpc>
                <a:spcPct val="100000"/>
              </a:lnSpc>
              <a:spcAft>
                <a:spcPts val="400"/>
              </a:spcAft>
              <a:buFont typeface="Times New Roman" panose="02020603050405020304" pitchFamily="18" charset="0"/>
              <a:buChar char="-"/>
            </a:pPr>
            <a:r>
              <a:rPr lang="cs-CZ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Časopis – </a:t>
            </a:r>
            <a:r>
              <a:rPr lang="cs-CZ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důlžitá</a:t>
            </a:r>
            <a:r>
              <a:rPr lang="cs-CZ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role v konstitučním hnutí, X despocii a korupci </a:t>
            </a:r>
            <a:r>
              <a:rPr lang="cs-CZ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qádžárského</a:t>
            </a:r>
            <a:r>
              <a:rPr lang="cs-CZ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režimu</a:t>
            </a:r>
          </a:p>
          <a:p>
            <a:pPr marL="342900" lvl="0" indent="-342900">
              <a:lnSpc>
                <a:spcPct val="100000"/>
              </a:lnSpc>
              <a:spcAft>
                <a:spcPts val="400"/>
              </a:spcAft>
              <a:buFont typeface="Wingdings" panose="05000000000000000000" pitchFamily="2" charset="2"/>
              <a:buChar char=""/>
            </a:pPr>
            <a:r>
              <a:rPr lang="cs-CZ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Novotvary: </a:t>
            </a:r>
            <a:r>
              <a:rPr lang="ar-SA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پارلمان</a:t>
            </a:r>
            <a:r>
              <a:rPr lang="cs-CZ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cs-CZ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بورس </a:t>
            </a:r>
            <a:r>
              <a:rPr lang="cs-CZ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ar-SA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روشنفکر</a:t>
            </a:r>
            <a:endParaRPr lang="cs-CZ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cs-CZ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111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A77D789-9DE0-43A3-B196-F13CFECFA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4C2BC39-592A-4B0E-A16D-46E23B7EA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51" y="382385"/>
            <a:ext cx="6015897" cy="349135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BC648B-BC3C-4674-B1FD-2F9F1C6D7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7FEB60-6B82-455C-8CDC-284961674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051" y="1676400"/>
            <a:ext cx="6539989" cy="4998719"/>
          </a:xfrm>
        </p:spPr>
        <p:txBody>
          <a:bodyPr>
            <a:normAutofit/>
          </a:bodyPr>
          <a:lstStyle/>
          <a:p>
            <a:r>
              <a:rPr lang="cs-CZ" b="1" u="sng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Álí</a:t>
            </a:r>
            <a:r>
              <a:rPr lang="cs-CZ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b="1" u="sng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Akbar</a:t>
            </a:r>
            <a:r>
              <a:rPr lang="cs-CZ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b="1" u="sng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Dehchodá</a:t>
            </a:r>
            <a:r>
              <a:rPr lang="cs-CZ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(1879–1956) </a:t>
            </a:r>
            <a:r>
              <a:rPr lang="fa-IR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علی‌اکبر</a:t>
            </a:r>
            <a:r>
              <a:rPr lang="fa-IR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دهخدا</a:t>
            </a:r>
            <a:endParaRPr lang="cs-CZ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 rtl="0" fontAlgn="base">
              <a:buFont typeface="Wingdings" panose="05000000000000000000" pitchFamily="2" charset="2"/>
              <a:buChar char=""/>
            </a:pP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zakladatel satirické prózy v perské literatuře   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400"/>
              </a:spcAft>
              <a:buFont typeface="Wingdings" panose="05000000000000000000" pitchFamily="2" charset="2"/>
              <a:buChar char="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 vyhlášení ústavy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1906 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 začal podílet na editování 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Súr-e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Esráfíl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400"/>
              </a:spcAft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čtenáře přitahoval především na satirickou přílohu </a:t>
            </a:r>
            <a:r>
              <a:rPr lang="cs-CZ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Čarand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-o- </a:t>
            </a:r>
            <a:r>
              <a:rPr lang="cs-CZ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parand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lvl="0" indent="0" algn="just" fontAlgn="base">
              <a:buNone/>
            </a:pPr>
            <a:r>
              <a:rPr lang="cs-CZ" sz="1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Literární modernizace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 fontAlgn="base">
              <a:buFont typeface="Times New Roman" panose="02020603050405020304" pitchFamily="18" charset="0"/>
              <a:buChar char="-"/>
            </a:pPr>
            <a:r>
              <a:rPr lang="cs-CZ" sz="18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Jekí</a:t>
            </a:r>
            <a:r>
              <a:rPr lang="cs-CZ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8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búd</a:t>
            </a:r>
            <a:r>
              <a:rPr lang="cs-CZ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8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jekí</a:t>
            </a:r>
            <a:r>
              <a:rPr lang="cs-CZ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8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nabúd</a:t>
            </a: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 </a:t>
            </a:r>
            <a:r>
              <a:rPr lang="cs-CZ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Efsáne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</a:t>
            </a:r>
          </a:p>
          <a:p>
            <a:pPr marL="342900" lvl="0" indent="-342900" algn="just" fontAlgn="base">
              <a:buFont typeface="Times New Roman" panose="02020603050405020304" pitchFamily="18" charset="0"/>
              <a:buChar char="-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obě díla </a:t>
            </a:r>
            <a:r>
              <a:rPr lang="cs-CZ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tendence k jednoduššímu výrazu i stylu </a:t>
            </a:r>
          </a:p>
          <a:p>
            <a:pPr marL="342900" lvl="0" indent="-342900" algn="just" fontAlgn="base">
              <a:buFont typeface="Times New Roman" panose="02020603050405020304" pitchFamily="18" charset="0"/>
              <a:buChar char="-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předmluvy obou děl - manifesty literární moderny.  </a:t>
            </a:r>
          </a:p>
          <a:p>
            <a:pPr marL="114300" lvl="0" indent="0" algn="just" fontAlgn="base">
              <a:buNone/>
            </a:pPr>
            <a:r>
              <a:rPr lang="cs-CZ" sz="18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Řeší se zásadní otázka perské literatury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próza v per. literatuře 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 descr="Obsah obrázku text, kobereček&#10;&#10;Popis byl vytvořen automaticky">
            <a:extLst>
              <a:ext uri="{FF2B5EF4-FFF2-40B4-BE49-F238E27FC236}">
                <a16:creationId xmlns:a16="http://schemas.microsoft.com/office/drawing/2014/main" id="{374180E5-76CE-470E-ACBE-B4482EDEE4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7887"/>
          <a:stretch/>
        </p:blipFill>
        <p:spPr>
          <a:xfrm>
            <a:off x="7389812" y="10"/>
            <a:ext cx="4802188" cy="6857990"/>
          </a:xfrm>
          <a:custGeom>
            <a:avLst/>
            <a:gdLst/>
            <a:ahLst/>
            <a:cxnLst/>
            <a:rect l="l" t="t" r="r" b="b"/>
            <a:pathLst>
              <a:path w="4802188" h="6858000">
                <a:moveTo>
                  <a:pt x="0" y="0"/>
                </a:moveTo>
                <a:lnTo>
                  <a:pt x="4802188" y="0"/>
                </a:lnTo>
                <a:lnTo>
                  <a:pt x="4802188" y="6858000"/>
                </a:lnTo>
                <a:lnTo>
                  <a:pt x="0" y="6858000"/>
                </a:lnTo>
                <a:lnTo>
                  <a:pt x="4763" y="6791325"/>
                </a:lnTo>
                <a:lnTo>
                  <a:pt x="12700" y="6735762"/>
                </a:lnTo>
                <a:lnTo>
                  <a:pt x="22225" y="6683375"/>
                </a:lnTo>
                <a:lnTo>
                  <a:pt x="38100" y="6640512"/>
                </a:lnTo>
                <a:lnTo>
                  <a:pt x="53975" y="6597650"/>
                </a:lnTo>
                <a:lnTo>
                  <a:pt x="73025" y="6561137"/>
                </a:lnTo>
                <a:lnTo>
                  <a:pt x="92075" y="6523037"/>
                </a:lnTo>
                <a:lnTo>
                  <a:pt x="109538" y="6488112"/>
                </a:lnTo>
                <a:lnTo>
                  <a:pt x="127000" y="6448425"/>
                </a:lnTo>
                <a:lnTo>
                  <a:pt x="142875" y="6407150"/>
                </a:lnTo>
                <a:lnTo>
                  <a:pt x="157163" y="6361112"/>
                </a:lnTo>
                <a:lnTo>
                  <a:pt x="168275" y="6311900"/>
                </a:lnTo>
                <a:lnTo>
                  <a:pt x="176213" y="6251575"/>
                </a:lnTo>
                <a:lnTo>
                  <a:pt x="179388" y="6183312"/>
                </a:lnTo>
                <a:lnTo>
                  <a:pt x="176213" y="6113462"/>
                </a:lnTo>
                <a:lnTo>
                  <a:pt x="168275" y="6056312"/>
                </a:lnTo>
                <a:lnTo>
                  <a:pt x="157163" y="6003925"/>
                </a:lnTo>
                <a:lnTo>
                  <a:pt x="142875" y="5956300"/>
                </a:lnTo>
                <a:lnTo>
                  <a:pt x="127000" y="5915025"/>
                </a:lnTo>
                <a:lnTo>
                  <a:pt x="107950" y="5876925"/>
                </a:lnTo>
                <a:lnTo>
                  <a:pt x="88900" y="5840412"/>
                </a:lnTo>
                <a:lnTo>
                  <a:pt x="69850" y="5802312"/>
                </a:lnTo>
                <a:lnTo>
                  <a:pt x="52388" y="5762625"/>
                </a:lnTo>
                <a:lnTo>
                  <a:pt x="34925" y="5721350"/>
                </a:lnTo>
                <a:lnTo>
                  <a:pt x="20638" y="5675312"/>
                </a:lnTo>
                <a:lnTo>
                  <a:pt x="11113" y="5622925"/>
                </a:lnTo>
                <a:lnTo>
                  <a:pt x="1588" y="5562600"/>
                </a:lnTo>
                <a:lnTo>
                  <a:pt x="0" y="5494337"/>
                </a:lnTo>
                <a:lnTo>
                  <a:pt x="1588" y="5426075"/>
                </a:lnTo>
                <a:lnTo>
                  <a:pt x="11113" y="5365750"/>
                </a:lnTo>
                <a:lnTo>
                  <a:pt x="20638" y="5313362"/>
                </a:lnTo>
                <a:lnTo>
                  <a:pt x="34925" y="5268912"/>
                </a:lnTo>
                <a:lnTo>
                  <a:pt x="52388" y="5226050"/>
                </a:lnTo>
                <a:lnTo>
                  <a:pt x="69850" y="5186362"/>
                </a:lnTo>
                <a:lnTo>
                  <a:pt x="88900" y="5149850"/>
                </a:lnTo>
                <a:lnTo>
                  <a:pt x="107950" y="5114925"/>
                </a:lnTo>
                <a:lnTo>
                  <a:pt x="127000" y="5075237"/>
                </a:lnTo>
                <a:lnTo>
                  <a:pt x="142875" y="5033962"/>
                </a:lnTo>
                <a:lnTo>
                  <a:pt x="157163" y="4987925"/>
                </a:lnTo>
                <a:lnTo>
                  <a:pt x="168275" y="4935537"/>
                </a:lnTo>
                <a:lnTo>
                  <a:pt x="176213" y="4875212"/>
                </a:lnTo>
                <a:lnTo>
                  <a:pt x="179388" y="4806950"/>
                </a:lnTo>
                <a:lnTo>
                  <a:pt x="176213" y="4738687"/>
                </a:lnTo>
                <a:lnTo>
                  <a:pt x="168275" y="4678362"/>
                </a:lnTo>
                <a:lnTo>
                  <a:pt x="157163" y="4625975"/>
                </a:lnTo>
                <a:lnTo>
                  <a:pt x="142875" y="4579937"/>
                </a:lnTo>
                <a:lnTo>
                  <a:pt x="127000" y="4537075"/>
                </a:lnTo>
                <a:lnTo>
                  <a:pt x="107950" y="4498975"/>
                </a:lnTo>
                <a:lnTo>
                  <a:pt x="69850" y="4424362"/>
                </a:lnTo>
                <a:lnTo>
                  <a:pt x="52388" y="4386262"/>
                </a:lnTo>
                <a:lnTo>
                  <a:pt x="34925" y="4343400"/>
                </a:lnTo>
                <a:lnTo>
                  <a:pt x="20638" y="4297362"/>
                </a:lnTo>
                <a:lnTo>
                  <a:pt x="11113" y="4244975"/>
                </a:lnTo>
                <a:lnTo>
                  <a:pt x="1588" y="4186237"/>
                </a:lnTo>
                <a:lnTo>
                  <a:pt x="0" y="4116387"/>
                </a:lnTo>
                <a:lnTo>
                  <a:pt x="1588" y="4048125"/>
                </a:lnTo>
                <a:lnTo>
                  <a:pt x="11113" y="3987800"/>
                </a:lnTo>
                <a:lnTo>
                  <a:pt x="20638" y="3935412"/>
                </a:lnTo>
                <a:lnTo>
                  <a:pt x="34925" y="3890962"/>
                </a:lnTo>
                <a:lnTo>
                  <a:pt x="52388" y="3848100"/>
                </a:lnTo>
                <a:lnTo>
                  <a:pt x="69850" y="3811587"/>
                </a:lnTo>
                <a:lnTo>
                  <a:pt x="107950" y="3736975"/>
                </a:lnTo>
                <a:lnTo>
                  <a:pt x="127000" y="3697287"/>
                </a:lnTo>
                <a:lnTo>
                  <a:pt x="142875" y="3656012"/>
                </a:lnTo>
                <a:lnTo>
                  <a:pt x="157163" y="3609975"/>
                </a:lnTo>
                <a:lnTo>
                  <a:pt x="168275" y="3557587"/>
                </a:lnTo>
                <a:lnTo>
                  <a:pt x="176213" y="3497262"/>
                </a:lnTo>
                <a:lnTo>
                  <a:pt x="179388" y="3427412"/>
                </a:lnTo>
                <a:lnTo>
                  <a:pt x="176213" y="3360737"/>
                </a:lnTo>
                <a:lnTo>
                  <a:pt x="168275" y="3300412"/>
                </a:lnTo>
                <a:lnTo>
                  <a:pt x="157163" y="3248025"/>
                </a:lnTo>
                <a:lnTo>
                  <a:pt x="142875" y="3201987"/>
                </a:lnTo>
                <a:lnTo>
                  <a:pt x="127000" y="3160712"/>
                </a:lnTo>
                <a:lnTo>
                  <a:pt x="107950" y="3121025"/>
                </a:lnTo>
                <a:lnTo>
                  <a:pt x="88900" y="3084512"/>
                </a:lnTo>
                <a:lnTo>
                  <a:pt x="69850" y="3046412"/>
                </a:lnTo>
                <a:lnTo>
                  <a:pt x="52388" y="3009900"/>
                </a:lnTo>
                <a:lnTo>
                  <a:pt x="34925" y="2967037"/>
                </a:lnTo>
                <a:lnTo>
                  <a:pt x="20638" y="2922587"/>
                </a:lnTo>
                <a:lnTo>
                  <a:pt x="11113" y="2868612"/>
                </a:lnTo>
                <a:lnTo>
                  <a:pt x="1588" y="2809875"/>
                </a:lnTo>
                <a:lnTo>
                  <a:pt x="0" y="2741612"/>
                </a:lnTo>
                <a:lnTo>
                  <a:pt x="1588" y="2671762"/>
                </a:lnTo>
                <a:lnTo>
                  <a:pt x="11113" y="2613025"/>
                </a:lnTo>
                <a:lnTo>
                  <a:pt x="20638" y="2560637"/>
                </a:lnTo>
                <a:lnTo>
                  <a:pt x="34925" y="2513012"/>
                </a:lnTo>
                <a:lnTo>
                  <a:pt x="52388" y="2471737"/>
                </a:lnTo>
                <a:lnTo>
                  <a:pt x="69850" y="2433637"/>
                </a:lnTo>
                <a:lnTo>
                  <a:pt x="88900" y="2395537"/>
                </a:lnTo>
                <a:lnTo>
                  <a:pt x="107950" y="2359025"/>
                </a:lnTo>
                <a:lnTo>
                  <a:pt x="127000" y="2319337"/>
                </a:lnTo>
                <a:lnTo>
                  <a:pt x="142875" y="2278062"/>
                </a:lnTo>
                <a:lnTo>
                  <a:pt x="157163" y="2232025"/>
                </a:lnTo>
                <a:lnTo>
                  <a:pt x="168275" y="2179637"/>
                </a:lnTo>
                <a:lnTo>
                  <a:pt x="176213" y="2119312"/>
                </a:lnTo>
                <a:lnTo>
                  <a:pt x="179388" y="2051050"/>
                </a:lnTo>
                <a:lnTo>
                  <a:pt x="176213" y="1982787"/>
                </a:lnTo>
                <a:lnTo>
                  <a:pt x="168275" y="1922462"/>
                </a:lnTo>
                <a:lnTo>
                  <a:pt x="157163" y="1870075"/>
                </a:lnTo>
                <a:lnTo>
                  <a:pt x="142875" y="1824037"/>
                </a:lnTo>
                <a:lnTo>
                  <a:pt x="127000" y="1782762"/>
                </a:lnTo>
                <a:lnTo>
                  <a:pt x="107950" y="1743075"/>
                </a:lnTo>
                <a:lnTo>
                  <a:pt x="88900" y="1708150"/>
                </a:lnTo>
                <a:lnTo>
                  <a:pt x="69850" y="1671637"/>
                </a:lnTo>
                <a:lnTo>
                  <a:pt x="52388" y="1631950"/>
                </a:lnTo>
                <a:lnTo>
                  <a:pt x="34925" y="1589087"/>
                </a:lnTo>
                <a:lnTo>
                  <a:pt x="20638" y="1544637"/>
                </a:lnTo>
                <a:lnTo>
                  <a:pt x="11113" y="1492250"/>
                </a:lnTo>
                <a:lnTo>
                  <a:pt x="1588" y="1431925"/>
                </a:lnTo>
                <a:lnTo>
                  <a:pt x="0" y="1363662"/>
                </a:lnTo>
                <a:lnTo>
                  <a:pt x="1588" y="1295400"/>
                </a:lnTo>
                <a:lnTo>
                  <a:pt x="11113" y="1235075"/>
                </a:lnTo>
                <a:lnTo>
                  <a:pt x="20638" y="1182687"/>
                </a:lnTo>
                <a:lnTo>
                  <a:pt x="34925" y="1136650"/>
                </a:lnTo>
                <a:lnTo>
                  <a:pt x="52388" y="1095375"/>
                </a:lnTo>
                <a:lnTo>
                  <a:pt x="69850" y="1055687"/>
                </a:lnTo>
                <a:lnTo>
                  <a:pt x="88900" y="1017587"/>
                </a:lnTo>
                <a:lnTo>
                  <a:pt x="107950" y="981075"/>
                </a:lnTo>
                <a:lnTo>
                  <a:pt x="127000" y="942975"/>
                </a:lnTo>
                <a:lnTo>
                  <a:pt x="142875" y="901700"/>
                </a:lnTo>
                <a:lnTo>
                  <a:pt x="157163" y="854075"/>
                </a:lnTo>
                <a:lnTo>
                  <a:pt x="168275" y="801687"/>
                </a:lnTo>
                <a:lnTo>
                  <a:pt x="176213" y="744537"/>
                </a:lnTo>
                <a:lnTo>
                  <a:pt x="179388" y="673100"/>
                </a:lnTo>
                <a:lnTo>
                  <a:pt x="176213" y="606425"/>
                </a:lnTo>
                <a:lnTo>
                  <a:pt x="168275" y="546100"/>
                </a:lnTo>
                <a:lnTo>
                  <a:pt x="157163" y="496887"/>
                </a:lnTo>
                <a:lnTo>
                  <a:pt x="142875" y="450850"/>
                </a:lnTo>
                <a:lnTo>
                  <a:pt x="127000" y="409575"/>
                </a:lnTo>
                <a:lnTo>
                  <a:pt x="109538" y="369887"/>
                </a:lnTo>
                <a:lnTo>
                  <a:pt x="92075" y="334962"/>
                </a:lnTo>
                <a:lnTo>
                  <a:pt x="73025" y="296862"/>
                </a:lnTo>
                <a:lnTo>
                  <a:pt x="53975" y="260350"/>
                </a:lnTo>
                <a:lnTo>
                  <a:pt x="38100" y="217487"/>
                </a:lnTo>
                <a:lnTo>
                  <a:pt x="22225" y="174625"/>
                </a:lnTo>
                <a:lnTo>
                  <a:pt x="12700" y="122237"/>
                </a:lnTo>
                <a:lnTo>
                  <a:pt x="4763" y="6667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99981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A77D789-9DE0-43A3-B196-F13CFECFA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4CD8B35E-4257-408C-86F9-72510C807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328" y="382385"/>
            <a:ext cx="5888620" cy="246265"/>
          </a:xfrm>
        </p:spPr>
        <p:txBody>
          <a:bodyPr>
            <a:normAutofit/>
          </a:bodyPr>
          <a:lstStyle/>
          <a:p>
            <a:endParaRPr lang="cs-CZ" sz="8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9BC648B-BC3C-4674-B1FD-2F9F1C6D7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5826F4A-7F6D-4F86-93BD-840E056F8C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225" y="781050"/>
            <a:ext cx="6123723" cy="5098543"/>
          </a:xfrm>
        </p:spPr>
        <p:txBody>
          <a:bodyPr>
            <a:normAutofit/>
          </a:bodyPr>
          <a:lstStyle/>
          <a:p>
            <a:pPr marL="342900" lvl="0" indent="-342900" rtl="0" fontAlgn="base">
              <a:buFont typeface="Times New Roman" panose="02020603050405020304" pitchFamily="18" charset="0"/>
              <a:buChar char="-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měsíčník </a:t>
            </a:r>
            <a:r>
              <a:rPr lang="cs-CZ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Armaghán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ارمغان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  </a:t>
            </a: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založen r. 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1919 </a:t>
            </a:r>
            <a:r>
              <a:rPr lang="cs-CZ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Vahídem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Dastgerdím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ar-S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وحید دستگردی  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(1879-1942)</a:t>
            </a: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ar-S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انگلیس پر تدلیس 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روس منحوس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5295" indent="0" fontAlgn="base">
              <a:buNone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časopis se stal fórem pro přední básníky a spisovatele té doby</a:t>
            </a: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přesah od literatury až po vědu, medicínu, techniku. </a:t>
            </a: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Nechával prostor i mladým začínajícím autorům.</a:t>
            </a: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vycházel až do 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1979</a:t>
            </a:r>
          </a:p>
          <a:p>
            <a:endParaRPr lang="cs-CZ" dirty="0"/>
          </a:p>
        </p:txBody>
      </p:sp>
      <p:pic>
        <p:nvPicPr>
          <p:cNvPr id="7" name="Obrázek 6" descr="Obsah obrázku mapa&#10;&#10;Popis byl vytvořen automaticky">
            <a:extLst>
              <a:ext uri="{FF2B5EF4-FFF2-40B4-BE49-F238E27FC236}">
                <a16:creationId xmlns:a16="http://schemas.microsoft.com/office/drawing/2014/main" id="{092A1782-3BD5-4309-B4A7-4AD4EB4753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2"/>
          <a:stretch/>
        </p:blipFill>
        <p:spPr>
          <a:xfrm>
            <a:off x="7389812" y="10"/>
            <a:ext cx="4802188" cy="6857990"/>
          </a:xfrm>
          <a:custGeom>
            <a:avLst/>
            <a:gdLst/>
            <a:ahLst/>
            <a:cxnLst/>
            <a:rect l="l" t="t" r="r" b="b"/>
            <a:pathLst>
              <a:path w="4802188" h="6858000">
                <a:moveTo>
                  <a:pt x="0" y="0"/>
                </a:moveTo>
                <a:lnTo>
                  <a:pt x="4802188" y="0"/>
                </a:lnTo>
                <a:lnTo>
                  <a:pt x="4802188" y="6858000"/>
                </a:lnTo>
                <a:lnTo>
                  <a:pt x="0" y="6858000"/>
                </a:lnTo>
                <a:lnTo>
                  <a:pt x="4763" y="6791325"/>
                </a:lnTo>
                <a:lnTo>
                  <a:pt x="12700" y="6735762"/>
                </a:lnTo>
                <a:lnTo>
                  <a:pt x="22225" y="6683375"/>
                </a:lnTo>
                <a:lnTo>
                  <a:pt x="38100" y="6640512"/>
                </a:lnTo>
                <a:lnTo>
                  <a:pt x="53975" y="6597650"/>
                </a:lnTo>
                <a:lnTo>
                  <a:pt x="73025" y="6561137"/>
                </a:lnTo>
                <a:lnTo>
                  <a:pt x="92075" y="6523037"/>
                </a:lnTo>
                <a:lnTo>
                  <a:pt x="109538" y="6488112"/>
                </a:lnTo>
                <a:lnTo>
                  <a:pt x="127000" y="6448425"/>
                </a:lnTo>
                <a:lnTo>
                  <a:pt x="142875" y="6407150"/>
                </a:lnTo>
                <a:lnTo>
                  <a:pt x="157163" y="6361112"/>
                </a:lnTo>
                <a:lnTo>
                  <a:pt x="168275" y="6311900"/>
                </a:lnTo>
                <a:lnTo>
                  <a:pt x="176213" y="6251575"/>
                </a:lnTo>
                <a:lnTo>
                  <a:pt x="179388" y="6183312"/>
                </a:lnTo>
                <a:lnTo>
                  <a:pt x="176213" y="6113462"/>
                </a:lnTo>
                <a:lnTo>
                  <a:pt x="168275" y="6056312"/>
                </a:lnTo>
                <a:lnTo>
                  <a:pt x="157163" y="6003925"/>
                </a:lnTo>
                <a:lnTo>
                  <a:pt x="142875" y="5956300"/>
                </a:lnTo>
                <a:lnTo>
                  <a:pt x="127000" y="5915025"/>
                </a:lnTo>
                <a:lnTo>
                  <a:pt x="107950" y="5876925"/>
                </a:lnTo>
                <a:lnTo>
                  <a:pt x="88900" y="5840412"/>
                </a:lnTo>
                <a:lnTo>
                  <a:pt x="69850" y="5802312"/>
                </a:lnTo>
                <a:lnTo>
                  <a:pt x="52388" y="5762625"/>
                </a:lnTo>
                <a:lnTo>
                  <a:pt x="34925" y="5721350"/>
                </a:lnTo>
                <a:lnTo>
                  <a:pt x="20638" y="5675312"/>
                </a:lnTo>
                <a:lnTo>
                  <a:pt x="11113" y="5622925"/>
                </a:lnTo>
                <a:lnTo>
                  <a:pt x="1588" y="5562600"/>
                </a:lnTo>
                <a:lnTo>
                  <a:pt x="0" y="5494337"/>
                </a:lnTo>
                <a:lnTo>
                  <a:pt x="1588" y="5426075"/>
                </a:lnTo>
                <a:lnTo>
                  <a:pt x="11113" y="5365750"/>
                </a:lnTo>
                <a:lnTo>
                  <a:pt x="20638" y="5313362"/>
                </a:lnTo>
                <a:lnTo>
                  <a:pt x="34925" y="5268912"/>
                </a:lnTo>
                <a:lnTo>
                  <a:pt x="52388" y="5226050"/>
                </a:lnTo>
                <a:lnTo>
                  <a:pt x="69850" y="5186362"/>
                </a:lnTo>
                <a:lnTo>
                  <a:pt x="88900" y="5149850"/>
                </a:lnTo>
                <a:lnTo>
                  <a:pt x="107950" y="5114925"/>
                </a:lnTo>
                <a:lnTo>
                  <a:pt x="127000" y="5075237"/>
                </a:lnTo>
                <a:lnTo>
                  <a:pt x="142875" y="5033962"/>
                </a:lnTo>
                <a:lnTo>
                  <a:pt x="157163" y="4987925"/>
                </a:lnTo>
                <a:lnTo>
                  <a:pt x="168275" y="4935537"/>
                </a:lnTo>
                <a:lnTo>
                  <a:pt x="176213" y="4875212"/>
                </a:lnTo>
                <a:lnTo>
                  <a:pt x="179388" y="4806950"/>
                </a:lnTo>
                <a:lnTo>
                  <a:pt x="176213" y="4738687"/>
                </a:lnTo>
                <a:lnTo>
                  <a:pt x="168275" y="4678362"/>
                </a:lnTo>
                <a:lnTo>
                  <a:pt x="157163" y="4625975"/>
                </a:lnTo>
                <a:lnTo>
                  <a:pt x="142875" y="4579937"/>
                </a:lnTo>
                <a:lnTo>
                  <a:pt x="127000" y="4537075"/>
                </a:lnTo>
                <a:lnTo>
                  <a:pt x="107950" y="4498975"/>
                </a:lnTo>
                <a:lnTo>
                  <a:pt x="69850" y="4424362"/>
                </a:lnTo>
                <a:lnTo>
                  <a:pt x="52388" y="4386262"/>
                </a:lnTo>
                <a:lnTo>
                  <a:pt x="34925" y="4343400"/>
                </a:lnTo>
                <a:lnTo>
                  <a:pt x="20638" y="4297362"/>
                </a:lnTo>
                <a:lnTo>
                  <a:pt x="11113" y="4244975"/>
                </a:lnTo>
                <a:lnTo>
                  <a:pt x="1588" y="4186237"/>
                </a:lnTo>
                <a:lnTo>
                  <a:pt x="0" y="4116387"/>
                </a:lnTo>
                <a:lnTo>
                  <a:pt x="1588" y="4048125"/>
                </a:lnTo>
                <a:lnTo>
                  <a:pt x="11113" y="3987800"/>
                </a:lnTo>
                <a:lnTo>
                  <a:pt x="20638" y="3935412"/>
                </a:lnTo>
                <a:lnTo>
                  <a:pt x="34925" y="3890962"/>
                </a:lnTo>
                <a:lnTo>
                  <a:pt x="52388" y="3848100"/>
                </a:lnTo>
                <a:lnTo>
                  <a:pt x="69850" y="3811587"/>
                </a:lnTo>
                <a:lnTo>
                  <a:pt x="107950" y="3736975"/>
                </a:lnTo>
                <a:lnTo>
                  <a:pt x="127000" y="3697287"/>
                </a:lnTo>
                <a:lnTo>
                  <a:pt x="142875" y="3656012"/>
                </a:lnTo>
                <a:lnTo>
                  <a:pt x="157163" y="3609975"/>
                </a:lnTo>
                <a:lnTo>
                  <a:pt x="168275" y="3557587"/>
                </a:lnTo>
                <a:lnTo>
                  <a:pt x="176213" y="3497262"/>
                </a:lnTo>
                <a:lnTo>
                  <a:pt x="179388" y="3427412"/>
                </a:lnTo>
                <a:lnTo>
                  <a:pt x="176213" y="3360737"/>
                </a:lnTo>
                <a:lnTo>
                  <a:pt x="168275" y="3300412"/>
                </a:lnTo>
                <a:lnTo>
                  <a:pt x="157163" y="3248025"/>
                </a:lnTo>
                <a:lnTo>
                  <a:pt x="142875" y="3201987"/>
                </a:lnTo>
                <a:lnTo>
                  <a:pt x="127000" y="3160712"/>
                </a:lnTo>
                <a:lnTo>
                  <a:pt x="107950" y="3121025"/>
                </a:lnTo>
                <a:lnTo>
                  <a:pt x="88900" y="3084512"/>
                </a:lnTo>
                <a:lnTo>
                  <a:pt x="69850" y="3046412"/>
                </a:lnTo>
                <a:lnTo>
                  <a:pt x="52388" y="3009900"/>
                </a:lnTo>
                <a:lnTo>
                  <a:pt x="34925" y="2967037"/>
                </a:lnTo>
                <a:lnTo>
                  <a:pt x="20638" y="2922587"/>
                </a:lnTo>
                <a:lnTo>
                  <a:pt x="11113" y="2868612"/>
                </a:lnTo>
                <a:lnTo>
                  <a:pt x="1588" y="2809875"/>
                </a:lnTo>
                <a:lnTo>
                  <a:pt x="0" y="2741612"/>
                </a:lnTo>
                <a:lnTo>
                  <a:pt x="1588" y="2671762"/>
                </a:lnTo>
                <a:lnTo>
                  <a:pt x="11113" y="2613025"/>
                </a:lnTo>
                <a:lnTo>
                  <a:pt x="20638" y="2560637"/>
                </a:lnTo>
                <a:lnTo>
                  <a:pt x="34925" y="2513012"/>
                </a:lnTo>
                <a:lnTo>
                  <a:pt x="52388" y="2471737"/>
                </a:lnTo>
                <a:lnTo>
                  <a:pt x="69850" y="2433637"/>
                </a:lnTo>
                <a:lnTo>
                  <a:pt x="88900" y="2395537"/>
                </a:lnTo>
                <a:lnTo>
                  <a:pt x="107950" y="2359025"/>
                </a:lnTo>
                <a:lnTo>
                  <a:pt x="127000" y="2319337"/>
                </a:lnTo>
                <a:lnTo>
                  <a:pt x="142875" y="2278062"/>
                </a:lnTo>
                <a:lnTo>
                  <a:pt x="157163" y="2232025"/>
                </a:lnTo>
                <a:lnTo>
                  <a:pt x="168275" y="2179637"/>
                </a:lnTo>
                <a:lnTo>
                  <a:pt x="176213" y="2119312"/>
                </a:lnTo>
                <a:lnTo>
                  <a:pt x="179388" y="2051050"/>
                </a:lnTo>
                <a:lnTo>
                  <a:pt x="176213" y="1982787"/>
                </a:lnTo>
                <a:lnTo>
                  <a:pt x="168275" y="1922462"/>
                </a:lnTo>
                <a:lnTo>
                  <a:pt x="157163" y="1870075"/>
                </a:lnTo>
                <a:lnTo>
                  <a:pt x="142875" y="1824037"/>
                </a:lnTo>
                <a:lnTo>
                  <a:pt x="127000" y="1782762"/>
                </a:lnTo>
                <a:lnTo>
                  <a:pt x="107950" y="1743075"/>
                </a:lnTo>
                <a:lnTo>
                  <a:pt x="88900" y="1708150"/>
                </a:lnTo>
                <a:lnTo>
                  <a:pt x="69850" y="1671637"/>
                </a:lnTo>
                <a:lnTo>
                  <a:pt x="52388" y="1631950"/>
                </a:lnTo>
                <a:lnTo>
                  <a:pt x="34925" y="1589087"/>
                </a:lnTo>
                <a:lnTo>
                  <a:pt x="20638" y="1544637"/>
                </a:lnTo>
                <a:lnTo>
                  <a:pt x="11113" y="1492250"/>
                </a:lnTo>
                <a:lnTo>
                  <a:pt x="1588" y="1431925"/>
                </a:lnTo>
                <a:lnTo>
                  <a:pt x="0" y="1363662"/>
                </a:lnTo>
                <a:lnTo>
                  <a:pt x="1588" y="1295400"/>
                </a:lnTo>
                <a:lnTo>
                  <a:pt x="11113" y="1235075"/>
                </a:lnTo>
                <a:lnTo>
                  <a:pt x="20638" y="1182687"/>
                </a:lnTo>
                <a:lnTo>
                  <a:pt x="34925" y="1136650"/>
                </a:lnTo>
                <a:lnTo>
                  <a:pt x="52388" y="1095375"/>
                </a:lnTo>
                <a:lnTo>
                  <a:pt x="69850" y="1055687"/>
                </a:lnTo>
                <a:lnTo>
                  <a:pt x="88900" y="1017587"/>
                </a:lnTo>
                <a:lnTo>
                  <a:pt x="107950" y="981075"/>
                </a:lnTo>
                <a:lnTo>
                  <a:pt x="127000" y="942975"/>
                </a:lnTo>
                <a:lnTo>
                  <a:pt x="142875" y="901700"/>
                </a:lnTo>
                <a:lnTo>
                  <a:pt x="157163" y="854075"/>
                </a:lnTo>
                <a:lnTo>
                  <a:pt x="168275" y="801687"/>
                </a:lnTo>
                <a:lnTo>
                  <a:pt x="176213" y="744537"/>
                </a:lnTo>
                <a:lnTo>
                  <a:pt x="179388" y="673100"/>
                </a:lnTo>
                <a:lnTo>
                  <a:pt x="176213" y="606425"/>
                </a:lnTo>
                <a:lnTo>
                  <a:pt x="168275" y="546100"/>
                </a:lnTo>
                <a:lnTo>
                  <a:pt x="157163" y="496887"/>
                </a:lnTo>
                <a:lnTo>
                  <a:pt x="142875" y="450850"/>
                </a:lnTo>
                <a:lnTo>
                  <a:pt x="127000" y="409575"/>
                </a:lnTo>
                <a:lnTo>
                  <a:pt x="109538" y="369887"/>
                </a:lnTo>
                <a:lnTo>
                  <a:pt x="92075" y="334962"/>
                </a:lnTo>
                <a:lnTo>
                  <a:pt x="73025" y="296862"/>
                </a:lnTo>
                <a:lnTo>
                  <a:pt x="53975" y="260350"/>
                </a:lnTo>
                <a:lnTo>
                  <a:pt x="38100" y="217487"/>
                </a:lnTo>
                <a:lnTo>
                  <a:pt x="22225" y="174625"/>
                </a:lnTo>
                <a:lnTo>
                  <a:pt x="12700" y="122237"/>
                </a:lnTo>
                <a:lnTo>
                  <a:pt x="4763" y="6667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63439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737EA7-5AC7-49D9-8A99-22605DAE5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6"/>
            <a:ext cx="10178322" cy="322464"/>
          </a:xfrm>
        </p:spPr>
        <p:txBody>
          <a:bodyPr>
            <a:noAutofit/>
          </a:bodyPr>
          <a:lstStyle/>
          <a:p>
            <a:r>
              <a:rPr lang="cs-CZ" sz="1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1.období </a:t>
            </a:r>
            <a:r>
              <a:rPr lang="cs-CZ" sz="1800" b="1" u="sng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Pahlaví</a:t>
            </a:r>
            <a:r>
              <a:rPr lang="cs-CZ" sz="1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عصر پهلوی اول </a:t>
            </a:r>
            <a:endParaRPr lang="cs-CZ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DA531D6-A45E-4C46-99A0-A6FED3FC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962025"/>
            <a:ext cx="10178322" cy="5513590"/>
          </a:xfrm>
        </p:spPr>
        <p:txBody>
          <a:bodyPr>
            <a:normAutofit fontScale="85000" lnSpcReduction="20000"/>
          </a:bodyPr>
          <a:lstStyle/>
          <a:p>
            <a:pPr marL="0" indent="0" fontAlgn="base">
              <a:buNone/>
            </a:pPr>
            <a:r>
              <a:rPr lang="cs-C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742950" lvl="1" indent="-285750" fontAlgn="base">
              <a:buFont typeface="+mj-lt"/>
              <a:buAutoNum type="arabicPeriod" startAt="1921"/>
            </a:pPr>
            <a:r>
              <a:rPr lang="cs-C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 </a:t>
            </a:r>
            <a:r>
              <a:rPr lang="cs-CZ" sz="1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Rezá</a:t>
            </a:r>
            <a:r>
              <a:rPr lang="cs-CZ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Chán</a:t>
            </a:r>
            <a:r>
              <a:rPr lang="cs-C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převrat  </a:t>
            </a:r>
          </a:p>
          <a:p>
            <a:pPr marL="342900" lvl="0" indent="-342900" fontAlgn="base">
              <a:buFont typeface="Times New Roman" panose="02020603050405020304" pitchFamily="18" charset="0"/>
              <a:buChar char="-"/>
            </a:pPr>
            <a:r>
              <a:rPr lang="cs-CZ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1923</a:t>
            </a:r>
            <a:r>
              <a:rPr lang="cs-C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Ahmad Šáh</a:t>
            </a:r>
            <a:r>
              <a:rPr lang="cs-C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abdikace            </a:t>
            </a:r>
            <a:r>
              <a:rPr lang="cs-CZ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1925</a:t>
            </a:r>
            <a:r>
              <a:rPr lang="cs-C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přijímá </a:t>
            </a:r>
            <a:r>
              <a:rPr lang="cs-CZ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Rezá</a:t>
            </a:r>
            <a:r>
              <a:rPr lang="cs-C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příjmení </a:t>
            </a:r>
            <a:r>
              <a:rPr lang="cs-CZ" sz="1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Pahlaví</a:t>
            </a:r>
            <a:r>
              <a:rPr lang="cs-C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 12. prosince je prohlášen za šáha (korunován až v dubnu 1926) </a:t>
            </a: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1935</a:t>
            </a:r>
            <a:r>
              <a:rPr lang="cs-C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je otevřena </a:t>
            </a:r>
            <a:r>
              <a:rPr lang="cs-CZ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Teheránská univerzita</a:t>
            </a:r>
            <a:r>
              <a:rPr lang="cs-C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reforma odívání. </a:t>
            </a:r>
            <a:r>
              <a:rPr lang="cs-CZ" sz="12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koláh</a:t>
            </a:r>
            <a:r>
              <a:rPr lang="cs-CZ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-e </a:t>
            </a:r>
            <a:r>
              <a:rPr lang="cs-CZ" sz="12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pahlaví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 ženám je od roku </a:t>
            </a:r>
            <a:r>
              <a:rPr lang="cs-CZ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1935</a:t>
            </a:r>
            <a:r>
              <a:rPr lang="cs-C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zapovězen </a:t>
            </a:r>
            <a:r>
              <a:rPr lang="cs-CZ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čádor</a:t>
            </a:r>
            <a:r>
              <a:rPr lang="cs-C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   </a:t>
            </a:r>
          </a:p>
          <a:p>
            <a:pPr fontAlgn="base"/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 30. letech 20. století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vrcholí šáhova nacionalistická politika </a:t>
            </a:r>
          </a:p>
          <a:p>
            <a:pPr marL="457200" fontAlgn="base"/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předislámské vlastenectví</a:t>
            </a:r>
          </a:p>
          <a:p>
            <a:pPr marL="342900" lvl="0" indent="-342900" fontAlgn="base">
              <a:buFont typeface="Times New Roman" panose="02020603050405020304" pitchFamily="18" charset="0"/>
              <a:buChar char="-"/>
            </a:pPr>
            <a:r>
              <a:rPr lang="cs-CZ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lorifikaci předislámského </a:t>
            </a:r>
            <a:r>
              <a:rPr lang="cs-CZ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achajmenovského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 </a:t>
            </a:r>
            <a:r>
              <a:rPr lang="cs-CZ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sásánovského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období </a:t>
            </a:r>
          </a:p>
          <a:p>
            <a:pPr marL="342900" lvl="0" indent="-342900" fontAlgn="base">
              <a:buFont typeface="Times New Roman" panose="02020603050405020304" pitchFamily="18" charset="0"/>
              <a:buChar char="-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posvátná posloupnost božské aureoly </a:t>
            </a:r>
            <a:r>
              <a:rPr lang="ar-S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فر</a:t>
            </a:r>
            <a:r>
              <a:rPr lang="ar-S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na </a:t>
            </a:r>
            <a:r>
              <a:rPr lang="cs-CZ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šáhanšáha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  </a:t>
            </a:r>
          </a:p>
          <a:p>
            <a:pPr marL="342900" lvl="0" indent="-342900" fontAlgn="base">
              <a:buFont typeface="Times New Roman" panose="02020603050405020304" pitchFamily="18" charset="0"/>
              <a:buChar char="-"/>
            </a:pP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1937 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národopisné muzeum v Teheránu, </a:t>
            </a:r>
            <a:r>
              <a:rPr lang="fa-IR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موزهٔ</a:t>
            </a:r>
            <a:r>
              <a:rPr lang="fa-I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ملی ایران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just" fontAlgn="base"/>
            <a:r>
              <a:rPr lang="cs-CZ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Sádeq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Hedájat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 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1933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Najrangistán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نیرنگستان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V časopise </a:t>
            </a:r>
            <a:r>
              <a:rPr lang="cs-CZ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Sochan</a:t>
            </a:r>
            <a:r>
              <a:rPr lang="cs-CZ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ar-SA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لكلر يا فرهنگ توده</a:t>
            </a:r>
            <a:endParaRPr lang="cs-CZ" sz="18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buFont typeface="Times New Roman" panose="02020603050405020304" pitchFamily="18" charset="0"/>
              <a:buChar char="-"/>
            </a:pP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buFont typeface="Times New Roman" panose="02020603050405020304" pitchFamily="18" charset="0"/>
              <a:buChar char="-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Rodí se literární a lingvistická disciplína moderního typu  </a:t>
            </a:r>
          </a:p>
          <a:p>
            <a:pPr marL="342900" lvl="0" indent="-342900" fontAlgn="base">
              <a:buFont typeface="Times New Roman" panose="02020603050405020304" pitchFamily="18" charset="0"/>
              <a:buChar char="-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Purifikace perštiny</a:t>
            </a:r>
          </a:p>
          <a:p>
            <a:pPr marL="342900" indent="-342900" fontAlgn="base">
              <a:buFont typeface="Times New Roman" panose="02020603050405020304" pitchFamily="18" charset="0"/>
              <a:buChar char="-"/>
            </a:pP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1935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Akademie věd </a:t>
            </a:r>
            <a:r>
              <a:rPr lang="fa-I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فرهنگستان ایران 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 dnes </a:t>
            </a:r>
            <a:r>
              <a:rPr lang="fa-I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فرهنگستان زبان و ادب فارسی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buFont typeface="Times New Roman" panose="02020603050405020304" pitchFamily="18" charset="0"/>
              <a:buChar char="-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nová slova: </a:t>
            </a: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خبرنگار </a:t>
            </a: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خبرگزاری </a:t>
            </a:r>
            <a:endParaRPr lang="cs-CZ" sz="1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buFont typeface="Times New Roman" panose="02020603050405020304" pitchFamily="18" charset="0"/>
              <a:buChar char="-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قانون اساسی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مشروطه </a:t>
            </a:r>
            <a:r>
              <a:rPr lang="cs-CZ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اقلیت</a:t>
            </a:r>
            <a:r>
              <a:rPr lang="ar-SA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اکثریت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buFont typeface="Times New Roman" panose="02020603050405020304" pitchFamily="18" charset="0"/>
              <a:buChar char="-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ملت</a:t>
            </a:r>
            <a:r>
              <a:rPr lang="ar-SA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cs-CZ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ar-SA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روزنامه 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fontAlgn="base">
              <a:buNone/>
            </a:pP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85137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ECE36D4-5D30-47DF-8FF4-B0AD9A1EF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382385"/>
            <a:ext cx="10248900" cy="427240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169AFD4-DC2C-4A7A-86FF-9125F93201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1100" y="1285875"/>
            <a:ext cx="10248900" cy="4593717"/>
          </a:xfrm>
        </p:spPr>
        <p:txBody>
          <a:bodyPr>
            <a:normAutofit fontScale="92500" lnSpcReduction="20000"/>
          </a:bodyPr>
          <a:lstStyle/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 </a:t>
            </a:r>
            <a:r>
              <a:rPr lang="cs-CZ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20. let šáhova vláda  autokratické rysy, paranoidní podezřívavosti vůči okolí.  </a:t>
            </a: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isk striktní vládní cenzura  </a:t>
            </a: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1924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za politickou satiru a karikaturu šáha zastřelen básník </a:t>
            </a:r>
            <a:r>
              <a:rPr lang="cs-CZ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Mírzáde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Ešqí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  </a:t>
            </a:r>
          </a:p>
          <a:p>
            <a:pPr fontAlgn="base"/>
            <a:r>
              <a:rPr lang="cs-CZ" sz="1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Hodnocení literárního vývoje 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714375" fontAlgn="base"/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avádění hovorové řeči namísto formální, knižní perštiny.</a:t>
            </a:r>
          </a:p>
          <a:p>
            <a:pPr marL="714375" fontAlgn="base"/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sentimentální epická oslava hrdinské minulosti Íránu. </a:t>
            </a:r>
          </a:p>
          <a:p>
            <a:pPr marL="714375" fontAlgn="base"/>
            <a:r>
              <a:rPr lang="cs-CZ" sz="1800" dirty="0">
                <a:effectLst/>
                <a:latin typeface="Times New Roman" panose="02020603050405020304" pitchFamily="18" charset="0"/>
              </a:rPr>
              <a:t>rozvíjí se </a:t>
            </a:r>
            <a:r>
              <a:rPr lang="cs-CZ" sz="1800" b="1" dirty="0">
                <a:effectLst/>
                <a:latin typeface="Times New Roman" panose="02020603050405020304" pitchFamily="18" charset="0"/>
              </a:rPr>
              <a:t>historický román</a:t>
            </a:r>
            <a:r>
              <a:rPr lang="cs-CZ" sz="1800" dirty="0">
                <a:effectLst/>
                <a:latin typeface="Times New Roman" panose="02020603050405020304" pitchFamily="18" charset="0"/>
              </a:rPr>
              <a:t> - velmi populární - témata z předislámské minulosti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vlastenectví, vysoká morálka a ochota ke změnám (v modernizační linii).  </a:t>
            </a:r>
          </a:p>
          <a:p>
            <a:pPr algn="l" rtl="0" fontAlgn="base"/>
            <a:r>
              <a:rPr lang="cs-CZ" sz="1800" b="1" dirty="0">
                <a:latin typeface="Times New Roman" panose="02020603050405020304" pitchFamily="18" charset="0"/>
              </a:rPr>
              <a:t>ve</a:t>
            </a:r>
            <a:r>
              <a:rPr lang="cs-CZ" sz="1800" b="1" i="0" dirty="0">
                <a:effectLst/>
                <a:latin typeface="Times New Roman" panose="02020603050405020304" pitchFamily="18" charset="0"/>
              </a:rPr>
              <a:t> 20. i 30. letech  – silná cenzura </a:t>
            </a:r>
            <a:r>
              <a:rPr lang="cs-CZ" sz="1800" b="0" i="0" dirty="0">
                <a:effectLst/>
                <a:latin typeface="Times New Roman" panose="02020603050405020304" pitchFamily="18" charset="0"/>
              </a:rPr>
              <a:t> </a:t>
            </a:r>
            <a:endParaRPr lang="cs-CZ" sz="1800" b="0" i="0" dirty="0">
              <a:effectLst/>
            </a:endParaRPr>
          </a:p>
          <a:p>
            <a:pPr fontAlgn="base"/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1900–1912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vychází 332 periodik, v letech 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1926–1941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je to již pouhých 50.  </a:t>
            </a:r>
            <a:r>
              <a:rPr lang="cs-CZ" sz="1800" b="0" i="0" dirty="0">
                <a:effectLst/>
                <a:latin typeface="Times New Roman" panose="02020603050405020304" pitchFamily="18" charset="0"/>
              </a:rPr>
              <a:t>  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s-CZ" sz="1800" b="0" i="0" dirty="0">
                <a:effectLst/>
                <a:latin typeface="Times New Roman" panose="02020603050405020304" pitchFamily="18" charset="0"/>
              </a:rPr>
              <a:t> - autoři – únik do literárních společností  </a:t>
            </a:r>
            <a:r>
              <a:rPr lang="fa-IR" sz="1800" b="0" i="0" dirty="0">
                <a:effectLst/>
                <a:latin typeface="Times New Roman" panose="02020603050405020304" pitchFamily="18" charset="0"/>
              </a:rPr>
              <a:t>انجمن ادبی </a:t>
            </a:r>
            <a:r>
              <a:rPr lang="cs-CZ" sz="1800" b="0" i="0" dirty="0">
                <a:effectLst/>
                <a:latin typeface="Times New Roman" panose="02020603050405020304" pitchFamily="18" charset="0"/>
              </a:rPr>
              <a:t> - diskuze o poezii i prozaickém stylu  </a:t>
            </a:r>
            <a:endParaRPr lang="cs-CZ" sz="1800" b="0" i="0" dirty="0">
              <a:effectLst/>
              <a:latin typeface="Symbol" panose="05050102010706020507" pitchFamily="18" charset="2"/>
            </a:endParaRPr>
          </a:p>
          <a:p>
            <a:pPr algn="l" rtl="0" fontAlgn="base"/>
            <a:r>
              <a:rPr lang="cs-CZ" sz="1800" dirty="0">
                <a:latin typeface="Times New Roman" panose="02020603050405020304" pitchFamily="18" charset="0"/>
              </a:rPr>
              <a:t>Výrazné a nové téma: </a:t>
            </a:r>
            <a:r>
              <a:rPr lang="cs-CZ" sz="1800" b="0" i="0" dirty="0">
                <a:effectLst/>
                <a:latin typeface="Times New Roman" panose="02020603050405020304" pitchFamily="18" charset="0"/>
              </a:rPr>
              <a:t>– </a:t>
            </a:r>
            <a:r>
              <a:rPr lang="cs-CZ" sz="1800" b="1" i="0" dirty="0">
                <a:effectLst/>
                <a:latin typeface="Times New Roman" panose="02020603050405020304" pitchFamily="18" charset="0"/>
              </a:rPr>
              <a:t>žena</a:t>
            </a:r>
            <a:r>
              <a:rPr lang="cs-CZ" sz="1800" b="0" i="0" dirty="0">
                <a:effectLst/>
                <a:latin typeface="Times New Roman" panose="02020603050405020304" pitchFamily="18" charset="0"/>
              </a:rPr>
              <a:t> – oběť</a:t>
            </a:r>
          </a:p>
          <a:p>
            <a:pPr marL="0" lvl="0" indent="0" fontAlgn="base">
              <a:buSzPts val="1000"/>
              <a:buNone/>
              <a:tabLst>
                <a:tab pos="457200" algn="l"/>
              </a:tabLst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  témata související s „nevhodnou morálkou“ (alkoholismus, drogy a hráčská vášeň, prostituce) </a:t>
            </a: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tvorba, která prezentuje šáha jako progresivního tvůrce nového, silného Íránu</a:t>
            </a: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8437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226036C1-6FA3-4C28-81F8-1338B03A63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64" r="-2" b="-2"/>
          <a:stretch/>
        </p:blipFill>
        <p:spPr>
          <a:xfrm>
            <a:off x="7338646" y="10"/>
            <a:ext cx="4853354" cy="6857990"/>
          </a:xfrm>
          <a:prstGeom prst="rect">
            <a:avLst/>
          </a:prstGeom>
        </p:spPr>
      </p:pic>
      <p:sp>
        <p:nvSpPr>
          <p:cNvPr id="14" name="Freeform 10">
            <a:extLst>
              <a:ext uri="{FF2B5EF4-FFF2-40B4-BE49-F238E27FC236}">
                <a16:creationId xmlns:a16="http://schemas.microsoft.com/office/drawing/2014/main" id="{E1CE536E-134A-4A35-900B-30F927D5B5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66FBF17-0E16-4139-BF9D-3C20AE305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51" y="382385"/>
            <a:ext cx="6015897" cy="704735"/>
          </a:xfrm>
        </p:spPr>
        <p:txBody>
          <a:bodyPr>
            <a:normAutofit fontScale="90000"/>
          </a:bodyPr>
          <a:lstStyle/>
          <a:p>
            <a:r>
              <a:rPr lang="cs-CZ" sz="3600" dirty="0"/>
              <a:t>Prozaici 1. </a:t>
            </a:r>
            <a:r>
              <a:rPr lang="cs-CZ" sz="3600" dirty="0" err="1"/>
              <a:t>Pahlaví</a:t>
            </a:r>
            <a:r>
              <a:rPr lang="cs-CZ" sz="3600" dirty="0"/>
              <a:t> </a:t>
            </a:r>
            <a:r>
              <a:rPr lang="cs-CZ" sz="3600" dirty="0" err="1"/>
              <a:t>ery</a:t>
            </a:r>
            <a:r>
              <a:rPr lang="cs-CZ" sz="3600" dirty="0"/>
              <a:t> – sociální tématika</a:t>
            </a:r>
          </a:p>
        </p:txBody>
      </p:sp>
      <p:sp>
        <p:nvSpPr>
          <p:cNvPr id="15" name="Rectangle 11">
            <a:extLst>
              <a:ext uri="{FF2B5EF4-FFF2-40B4-BE49-F238E27FC236}">
                <a16:creationId xmlns:a16="http://schemas.microsoft.com/office/drawing/2014/main" id="{FA0382D1-1594-4E3D-842E-04E1E5E75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E984E7D-2304-4D7F-A437-C08694EAE8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561" y="1798321"/>
            <a:ext cx="6110388" cy="4081272"/>
          </a:xfrm>
        </p:spPr>
        <p:txBody>
          <a:bodyPr>
            <a:normAutofit/>
          </a:bodyPr>
          <a:lstStyle/>
          <a:p>
            <a:pPr rtl="0" fontAlgn="base">
              <a:lnSpc>
                <a:spcPct val="100000"/>
              </a:lnSpc>
            </a:pPr>
            <a:r>
              <a:rPr lang="cs-CZ" sz="1700" b="0" i="0" dirty="0">
                <a:effectLst/>
                <a:latin typeface="Times New Roman" panose="02020603050405020304" pitchFamily="18" charset="0"/>
              </a:rPr>
              <a:t> </a:t>
            </a:r>
            <a:r>
              <a:rPr lang="cs-CZ" sz="1700" b="1" i="0" u="sng" dirty="0" err="1">
                <a:effectLst/>
                <a:latin typeface="Times New Roman" panose="02020603050405020304" pitchFamily="18" charset="0"/>
              </a:rPr>
              <a:t>Mortezá</a:t>
            </a:r>
            <a:r>
              <a:rPr lang="cs-CZ" sz="1700" b="1" i="0" u="sng" dirty="0">
                <a:effectLst/>
                <a:latin typeface="Times New Roman" panose="02020603050405020304" pitchFamily="18" charset="0"/>
              </a:rPr>
              <a:t> </a:t>
            </a:r>
            <a:r>
              <a:rPr lang="cs-CZ" sz="1700" b="1" i="0" u="sng" dirty="0" err="1">
                <a:effectLst/>
                <a:latin typeface="Times New Roman" panose="02020603050405020304" pitchFamily="18" charset="0"/>
              </a:rPr>
              <a:t>Mošfeq</a:t>
            </a:r>
            <a:r>
              <a:rPr lang="cs-CZ" sz="1700" b="1" i="0" u="sng" dirty="0">
                <a:effectLst/>
                <a:latin typeface="Times New Roman" panose="02020603050405020304" pitchFamily="18" charset="0"/>
              </a:rPr>
              <a:t> </a:t>
            </a:r>
            <a:r>
              <a:rPr lang="cs-CZ" sz="1700" b="1" i="0" u="sng" dirty="0" err="1">
                <a:effectLst/>
                <a:latin typeface="Times New Roman" panose="02020603050405020304" pitchFamily="18" charset="0"/>
              </a:rPr>
              <a:t>Kázemí</a:t>
            </a:r>
            <a:r>
              <a:rPr lang="cs-CZ" sz="1700" b="1" i="0" u="sng" dirty="0">
                <a:effectLst/>
                <a:latin typeface="Times New Roman" panose="02020603050405020304" pitchFamily="18" charset="0"/>
              </a:rPr>
              <a:t> (1903-1978) </a:t>
            </a:r>
            <a:r>
              <a:rPr lang="fa-IR" sz="1700" b="1" i="0" u="sng" dirty="0">
                <a:effectLst/>
                <a:latin typeface="Times New Roman" panose="02020603050405020304" pitchFamily="18" charset="0"/>
              </a:rPr>
              <a:t>مرتضی مشفق کاظمی</a:t>
            </a:r>
            <a:r>
              <a:rPr lang="fa-IR" sz="1700" b="0" i="0" dirty="0">
                <a:effectLst/>
                <a:latin typeface="Times New Roman" panose="02020603050405020304" pitchFamily="18" charset="0"/>
              </a:rPr>
              <a:t>  </a:t>
            </a:r>
            <a:endParaRPr lang="fa-IR" sz="1700" b="0" i="0" dirty="0">
              <a:effectLst/>
            </a:endParaRPr>
          </a:p>
          <a:p>
            <a:pPr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700" b="0" i="0" dirty="0">
                <a:effectLst/>
                <a:latin typeface="Times New Roman" panose="02020603050405020304" pitchFamily="18" charset="0"/>
              </a:rPr>
              <a:t>editor </a:t>
            </a:r>
            <a:r>
              <a:rPr lang="cs-CZ" sz="1700" b="0" i="0" dirty="0" err="1">
                <a:effectLst/>
                <a:latin typeface="Times New Roman" panose="02020603050405020304" pitchFamily="18" charset="0"/>
              </a:rPr>
              <a:t>germanofilního</a:t>
            </a:r>
            <a:r>
              <a:rPr lang="cs-CZ" sz="1700" b="0" i="0" dirty="0">
                <a:effectLst/>
                <a:latin typeface="Times New Roman" panose="02020603050405020304" pitchFamily="18" charset="0"/>
              </a:rPr>
              <a:t> časopisu propagujícího příklon k Západu  </a:t>
            </a:r>
            <a:r>
              <a:rPr lang="fa-IR" sz="1700" b="1" i="0" u="sng" dirty="0">
                <a:effectLst/>
                <a:latin typeface="Times New Roman" panose="02020603050405020304" pitchFamily="18" charset="0"/>
              </a:rPr>
              <a:t>نامه ی  فرنگستان </a:t>
            </a:r>
            <a:r>
              <a:rPr lang="cs-CZ" sz="1700" b="0" i="0" dirty="0">
                <a:effectLst/>
                <a:latin typeface="Times New Roman" panose="02020603050405020304" pitchFamily="18" charset="0"/>
              </a:rPr>
              <a:t>  </a:t>
            </a:r>
          </a:p>
          <a:p>
            <a:pPr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700" dirty="0">
                <a:latin typeface="Times New Roman" panose="02020603050405020304" pitchFamily="18" charset="0"/>
              </a:rPr>
              <a:t>Propaguje potřebu </a:t>
            </a:r>
            <a:r>
              <a:rPr lang="cs-CZ" sz="1700" b="0" i="0" dirty="0">
                <a:effectLst/>
                <a:latin typeface="Times New Roman" panose="02020603050405020304" pitchFamily="18" charset="0"/>
              </a:rPr>
              <a:t>autoritativní </a:t>
            </a:r>
            <a:r>
              <a:rPr lang="cs-CZ" sz="1700" dirty="0">
                <a:latin typeface="Times New Roman" panose="02020603050405020304" pitchFamily="18" charset="0"/>
              </a:rPr>
              <a:t>osobnosti v čele </a:t>
            </a:r>
            <a:r>
              <a:rPr lang="cs-CZ" sz="1700" b="0" i="0" dirty="0">
                <a:effectLst/>
                <a:latin typeface="Times New Roman" panose="02020603050405020304" pitchFamily="18" charset="0"/>
              </a:rPr>
              <a:t>modernizačního procesu</a:t>
            </a:r>
          </a:p>
          <a:p>
            <a:pPr rtl="0" fontAlgn="base">
              <a:lnSpc>
                <a:spcPct val="100000"/>
              </a:lnSpc>
              <a:buFontTx/>
              <a:buChar char="-"/>
            </a:pPr>
            <a:r>
              <a:rPr lang="cs-CZ" sz="1700" b="0" i="0" dirty="0">
                <a:effectLst/>
                <a:latin typeface="Times New Roman" panose="02020603050405020304" pitchFamily="18" charset="0"/>
              </a:rPr>
              <a:t>román</a:t>
            </a:r>
            <a:r>
              <a:rPr lang="fa-IR" sz="1700" b="0" i="0" dirty="0">
                <a:effectLst/>
                <a:latin typeface="Times New Roman" panose="02020603050405020304" pitchFamily="18" charset="0"/>
              </a:rPr>
              <a:t>تهران مخوف  (</a:t>
            </a:r>
            <a:r>
              <a:rPr lang="cs-CZ" sz="1700" b="0" i="0" dirty="0">
                <a:effectLst/>
                <a:latin typeface="Times New Roman" panose="02020603050405020304" pitchFamily="18" charset="0"/>
              </a:rPr>
              <a:t>  - 1924 (Berlín)</a:t>
            </a:r>
          </a:p>
          <a:p>
            <a:pPr marL="0" indent="0" rtl="0" fontAlgn="base">
              <a:lnSpc>
                <a:spcPct val="100000"/>
              </a:lnSpc>
              <a:buNone/>
            </a:pPr>
            <a:endParaRPr lang="cs-CZ" sz="1700" b="0" i="0" dirty="0">
              <a:effectLst/>
              <a:latin typeface="Times New Roman" panose="02020603050405020304" pitchFamily="18" charset="0"/>
            </a:endParaRPr>
          </a:p>
          <a:p>
            <a:pPr rtl="0" fontAlgn="base">
              <a:lnSpc>
                <a:spcPct val="100000"/>
              </a:lnSpc>
            </a:pPr>
            <a:r>
              <a:rPr lang="cs-CZ" sz="1700" b="0" i="0" dirty="0">
                <a:effectLst/>
                <a:latin typeface="Times New Roman" panose="02020603050405020304" pitchFamily="18" charset="0"/>
              </a:rPr>
              <a:t>  </a:t>
            </a:r>
            <a:r>
              <a:rPr lang="cs-CZ" sz="1700" b="1" i="0" u="sng" dirty="0" err="1">
                <a:effectLst/>
                <a:latin typeface="Times New Roman" panose="02020603050405020304" pitchFamily="18" charset="0"/>
              </a:rPr>
              <a:t>Džahángír</a:t>
            </a:r>
            <a:r>
              <a:rPr lang="cs-CZ" sz="1700" b="1" i="0" u="sng" dirty="0">
                <a:effectLst/>
                <a:latin typeface="Times New Roman" panose="02020603050405020304" pitchFamily="18" charset="0"/>
              </a:rPr>
              <a:t> </a:t>
            </a:r>
            <a:r>
              <a:rPr lang="cs-CZ" sz="1700" b="1" i="0" u="sng" dirty="0" err="1">
                <a:effectLst/>
                <a:latin typeface="Times New Roman" panose="02020603050405020304" pitchFamily="18" charset="0"/>
              </a:rPr>
              <a:t>Džalílí</a:t>
            </a:r>
            <a:r>
              <a:rPr lang="cs-CZ" sz="1700" b="1" i="0" u="sng" dirty="0">
                <a:effectLst/>
                <a:latin typeface="Times New Roman" panose="02020603050405020304" pitchFamily="18" charset="0"/>
              </a:rPr>
              <a:t> (1909-38)</a:t>
            </a:r>
            <a:r>
              <a:rPr lang="cs-CZ" sz="1700" b="0" i="0" dirty="0">
                <a:effectLst/>
                <a:latin typeface="Times New Roman" panose="02020603050405020304" pitchFamily="18" charset="0"/>
              </a:rPr>
              <a:t>  </a:t>
            </a:r>
            <a:r>
              <a:rPr lang="fa-IR" sz="1700" b="0" i="0" dirty="0">
                <a:effectLst/>
                <a:latin typeface="tahoma" panose="020B0604030504040204" pitchFamily="34" charset="0"/>
              </a:rPr>
              <a:t>جهانگیر جلیلی</a:t>
            </a:r>
            <a:endParaRPr lang="cs-CZ" sz="1700" b="0" i="0" dirty="0">
              <a:effectLst/>
            </a:endParaRPr>
          </a:p>
          <a:p>
            <a:pPr fontAlgn="base">
              <a:lnSpc>
                <a:spcPct val="100000"/>
              </a:lnSpc>
            </a:pPr>
            <a:r>
              <a:rPr lang="cs-CZ" sz="1700" b="0" i="0" dirty="0">
                <a:effectLst/>
                <a:latin typeface="Times New Roman" panose="02020603050405020304" pitchFamily="18" charset="0"/>
              </a:rPr>
              <a:t>– </a:t>
            </a:r>
            <a:r>
              <a:rPr lang="fa-IR" sz="1700" b="1" dirty="0"/>
              <a:t>منهم گریه کرده ام</a:t>
            </a:r>
            <a:r>
              <a:rPr lang="cs-CZ" sz="1700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cs-CZ" sz="1700" b="1" i="0" dirty="0">
                <a:effectLst/>
                <a:latin typeface="Times New Roman" panose="02020603050405020304" pitchFamily="18" charset="0"/>
              </a:rPr>
              <a:t>1933</a:t>
            </a:r>
            <a:r>
              <a:rPr lang="cs-CZ" sz="1700" b="0" i="0" dirty="0">
                <a:effectLst/>
                <a:latin typeface="Times New Roman" panose="02020603050405020304" pitchFamily="18" charset="0"/>
              </a:rPr>
              <a:t>) – téma prostituce – vzdělaná dívka z dobře situované rodiny.  </a:t>
            </a:r>
            <a:endParaRPr lang="cs-CZ" sz="1700" b="0" i="0" dirty="0">
              <a:effectLst/>
            </a:endParaRPr>
          </a:p>
          <a:p>
            <a:pPr rtl="0" fontAlgn="base">
              <a:lnSpc>
                <a:spcPct val="100000"/>
              </a:lnSpc>
            </a:pPr>
            <a:r>
              <a:rPr lang="cs-CZ" sz="1700" b="0" i="0" dirty="0">
                <a:effectLst/>
                <a:latin typeface="Times New Roman" panose="02020603050405020304" pitchFamily="18" charset="0"/>
              </a:rPr>
              <a:t>sociální neduhy té doby </a:t>
            </a:r>
            <a:endParaRPr lang="cs-CZ" sz="1700" b="0" i="0" dirty="0">
              <a:effectLst/>
            </a:endParaRPr>
          </a:p>
          <a:p>
            <a:pPr marL="0" indent="0" rtl="0" fontAlgn="base">
              <a:lnSpc>
                <a:spcPct val="100000"/>
              </a:lnSpc>
              <a:buNone/>
            </a:pPr>
            <a:endParaRPr lang="cs-CZ" sz="1700" b="0" i="0" dirty="0">
              <a:effectLst/>
            </a:endParaRPr>
          </a:p>
          <a:p>
            <a:pPr>
              <a:lnSpc>
                <a:spcPct val="100000"/>
              </a:lnSpc>
            </a:pPr>
            <a:endParaRPr lang="cs-CZ" sz="1700" dirty="0"/>
          </a:p>
        </p:txBody>
      </p:sp>
    </p:spTree>
    <p:extLst>
      <p:ext uri="{BB962C8B-B14F-4D97-AF65-F5344CB8AC3E}">
        <p14:creationId xmlns:p14="http://schemas.microsoft.com/office/powerpoint/2010/main" val="3533734016"/>
      </p:ext>
    </p:extLst>
  </p:cSld>
  <p:clrMapOvr>
    <a:masterClrMapping/>
  </p:clrMapOvr>
</p:sld>
</file>

<file path=ppt/theme/theme1.xml><?xml version="1.0" encoding="utf-8"?>
<a:theme xmlns:a="http://schemas.openxmlformats.org/drawingml/2006/main" name="Odznáček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3831B2A9FEA6C45A25FDF617AD44EF7" ma:contentTypeVersion="13" ma:contentTypeDescription="Vytvoří nový dokument" ma:contentTypeScope="" ma:versionID="1b407708fc560017e206f2a766cbd54b">
  <xsd:schema xmlns:xsd="http://www.w3.org/2001/XMLSchema" xmlns:xs="http://www.w3.org/2001/XMLSchema" xmlns:p="http://schemas.microsoft.com/office/2006/metadata/properties" xmlns:ns3="b3c7bbb6-eb26-4c1b-9bb6-cba5dd494eea" xmlns:ns4="715b35c6-e146-45a0-beb3-84c6bbc18745" targetNamespace="http://schemas.microsoft.com/office/2006/metadata/properties" ma:root="true" ma:fieldsID="0ab41adae06a0786f9d386e76aae84fb" ns3:_="" ns4:_="">
    <xsd:import namespace="b3c7bbb6-eb26-4c1b-9bb6-cba5dd494eea"/>
    <xsd:import namespace="715b35c6-e146-45a0-beb3-84c6bbc1874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c7bbb6-eb26-4c1b-9bb6-cba5dd494e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5b35c6-e146-45a0-beb3-84c6bbc1874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5B6BD6-46CB-4E80-8E57-527BF0ABFE4D}">
  <ds:schemaRefs>
    <ds:schemaRef ds:uri="http://schemas.microsoft.com/office/infopath/2007/PartnerControls"/>
    <ds:schemaRef ds:uri="http://www.w3.org/XML/1998/namespace"/>
    <ds:schemaRef ds:uri="b3c7bbb6-eb26-4c1b-9bb6-cba5dd494eea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715b35c6-e146-45a0-beb3-84c6bbc18745"/>
  </ds:schemaRefs>
</ds:datastoreItem>
</file>

<file path=customXml/itemProps2.xml><?xml version="1.0" encoding="utf-8"?>
<ds:datastoreItem xmlns:ds="http://schemas.openxmlformats.org/officeDocument/2006/customXml" ds:itemID="{65E17B1E-A2FC-4BD2-8784-D2388BEEF2F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5D13D3-4F52-4667-80BB-944572331D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c7bbb6-eb26-4c1b-9bb6-cba5dd494eea"/>
    <ds:schemaRef ds:uri="715b35c6-e146-45a0-beb3-84c6bbc187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645</Words>
  <Application>Microsoft Office PowerPoint</Application>
  <PresentationFormat>Širokoúhlá obrazovka</PresentationFormat>
  <Paragraphs>82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6" baseType="lpstr">
      <vt:lpstr>Arial</vt:lpstr>
      <vt:lpstr>Gill Sans MT</vt:lpstr>
      <vt:lpstr>Impact</vt:lpstr>
      <vt:lpstr>Symbol</vt:lpstr>
      <vt:lpstr>tahoma</vt:lpstr>
      <vt:lpstr>Times New Roman</vt:lpstr>
      <vt:lpstr>Wingdings</vt:lpstr>
      <vt:lpstr>Odznáček</vt:lpstr>
      <vt:lpstr>Proza: od konstituční revoluce do konce 1. Pahlaví </vt:lpstr>
      <vt:lpstr>Konstituční události</vt:lpstr>
      <vt:lpstr>Súr-e Esráfíl</vt:lpstr>
      <vt:lpstr>Prezentace aplikace PowerPoint</vt:lpstr>
      <vt:lpstr>Prezentace aplikace PowerPoint</vt:lpstr>
      <vt:lpstr>1.období Pahlaví عصر پهلوی اول </vt:lpstr>
      <vt:lpstr>Prezentace aplikace PowerPoint</vt:lpstr>
      <vt:lpstr>Prozaici 1. Pahlaví ery – sociální tématika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Proza: od konstituční revoluce do konce 1. Pahlaví </dc:title>
  <dc:creator>Zuzana Kříhová</dc:creator>
  <cp:lastModifiedBy>Zuzana Kříhová</cp:lastModifiedBy>
  <cp:revision>1</cp:revision>
  <dcterms:created xsi:type="dcterms:W3CDTF">2020-12-02T09:30:04Z</dcterms:created>
  <dcterms:modified xsi:type="dcterms:W3CDTF">2020-12-02T11:40:43Z</dcterms:modified>
</cp:coreProperties>
</file>