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5"/>
  </p:notesMasterIdLst>
  <p:sldIdLst>
    <p:sldId id="256" r:id="rId2"/>
    <p:sldId id="257" r:id="rId3"/>
    <p:sldId id="334" r:id="rId4"/>
    <p:sldId id="348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47" r:id="rId14"/>
    <p:sldId id="350" r:id="rId15"/>
    <p:sldId id="364" r:id="rId16"/>
    <p:sldId id="363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  <p:sldId id="373" r:id="rId26"/>
    <p:sldId id="374" r:id="rId27"/>
    <p:sldId id="351" r:id="rId28"/>
    <p:sldId id="352" r:id="rId29"/>
    <p:sldId id="379" r:id="rId30"/>
    <p:sldId id="380" r:id="rId31"/>
    <p:sldId id="381" r:id="rId32"/>
    <p:sldId id="382" r:id="rId33"/>
    <p:sldId id="383" r:id="rId34"/>
    <p:sldId id="384" r:id="rId35"/>
    <p:sldId id="385" r:id="rId36"/>
    <p:sldId id="386" r:id="rId37"/>
    <p:sldId id="387" r:id="rId38"/>
    <p:sldId id="388" r:id="rId39"/>
    <p:sldId id="389" r:id="rId40"/>
    <p:sldId id="390" r:id="rId41"/>
    <p:sldId id="391" r:id="rId42"/>
    <p:sldId id="322" r:id="rId43"/>
    <p:sldId id="324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2263"/>
  </p:normalViewPr>
  <p:slideViewPr>
    <p:cSldViewPr snapToGrid="0" snapToObjects="1">
      <p:cViewPr varScale="1">
        <p:scale>
          <a:sx n="55" d="100"/>
          <a:sy n="55" d="100"/>
        </p:scale>
        <p:origin x="10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089BE-F818-8543-8DF7-128281BF41B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9CDA1-CE2A-2B41-8EBE-D2DACAB42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420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Hlavní: nevýdělečná činnost, naplňování skutků pro které byl spolek založen</a:t>
            </a:r>
          </a:p>
          <a:p>
            <a:r>
              <a:rPr lang="cs-CZ" dirty="0"/>
              <a:t>Vedlejší: výdělečná činnost =&gt; finance a zisk slouží ke správě spolku a pro činnost spolku, příjmy z reklam, pronájmu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410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955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Listina: stačí neověřené podpisy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Listina dokládající využití prostor: nájemní smlouva, prohlášení vlastníka nemovitosti apod. (‚úředně ověřené)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Souhlas osob do orgánů: souhlas + úředně ověřený podpis</a:t>
            </a:r>
          </a:p>
          <a:p>
            <a:r>
              <a:rPr lang="cs-CZ" sz="1200" dirty="0"/>
              <a:t>Již není třeba kolek, jen vyplnění online formulář + úředně ověřený podpis navrhovatele (který jedná se soudem)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4812D-9A1F-3341-A53B-013B559B2EE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815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46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37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65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494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2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8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16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9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0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09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16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26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29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5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45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52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0FB93-1BD2-814C-B432-64C0C3382D44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31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agenturasport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82080-79C2-8746-88BC-7D0E2FDDE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Ekonomie, ekonomika a management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DB4630-9B8C-734B-BEE4-8882E460A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Daniel Opelík</a:t>
            </a:r>
          </a:p>
          <a:p>
            <a:r>
              <a:rPr lang="cs-CZ" b="1" dirty="0"/>
              <a:t>Katedra managementu sportu</a:t>
            </a:r>
          </a:p>
        </p:txBody>
      </p:sp>
    </p:spTree>
    <p:extLst>
      <p:ext uri="{BB962C8B-B14F-4D97-AF65-F5344CB8AC3E}">
        <p14:creationId xmlns:p14="http://schemas.microsoft.com/office/powerpoint/2010/main" val="30950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Členem spolku jsou fyzické nebo právnické osoby</a:t>
            </a:r>
          </a:p>
          <a:p>
            <a:r>
              <a:rPr lang="cs-CZ" sz="2000" dirty="0"/>
              <a:t>Členové spolku neručí za dluhy spolku</a:t>
            </a:r>
          </a:p>
          <a:p>
            <a:r>
              <a:rPr lang="cs-CZ" sz="2000" dirty="0"/>
              <a:t>Spolek vzniká dnem zápisu do veřejného (spolkového) rejstříku</a:t>
            </a:r>
          </a:p>
          <a:p>
            <a:r>
              <a:rPr lang="cs-CZ" sz="2000" dirty="0"/>
              <a:t>„Spolek“, „zapsaný spolek“, „</a:t>
            </a:r>
            <a:r>
              <a:rPr lang="cs-CZ" sz="2000" dirty="0" err="1"/>
              <a:t>z.s</a:t>
            </a:r>
            <a:r>
              <a:rPr lang="cs-CZ" sz="2000" dirty="0"/>
              <a:t>.“</a:t>
            </a:r>
          </a:p>
          <a:p>
            <a:r>
              <a:rPr lang="cs-CZ" sz="2000" dirty="0"/>
              <a:t>Základní dokument spolku = stanovy</a:t>
            </a:r>
          </a:p>
        </p:txBody>
      </p:sp>
    </p:spTree>
    <p:extLst>
      <p:ext uri="{BB962C8B-B14F-4D97-AF65-F5344CB8AC3E}">
        <p14:creationId xmlns:p14="http://schemas.microsoft.com/office/powerpoint/2010/main" val="408174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- založení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Spolek musí založit minimálně 3 osoby</a:t>
            </a:r>
          </a:p>
          <a:p>
            <a:r>
              <a:rPr lang="cs-CZ" sz="2000" dirty="0"/>
              <a:t>Musí být sestaveny stanovy spolku (alespoň s minimálními zákonnými požadavky)</a:t>
            </a:r>
          </a:p>
          <a:p>
            <a:r>
              <a:rPr lang="cs-CZ" sz="2000" dirty="0"/>
              <a:t>Samotné založení lze provést dvěma způsoby</a:t>
            </a:r>
          </a:p>
          <a:p>
            <a:pPr lvl="1"/>
            <a:r>
              <a:rPr lang="cs-CZ" sz="1800" dirty="0"/>
              <a:t>Shoda zakladatelů na obsahu stanov</a:t>
            </a:r>
          </a:p>
          <a:p>
            <a:pPr lvl="1"/>
            <a:r>
              <a:rPr lang="cs-CZ" sz="1800" dirty="0"/>
              <a:t>Ustavující schůze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4127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založení – ustavující schůze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Svolání minimálně 30 dnů předem</a:t>
            </a:r>
          </a:p>
          <a:p>
            <a:r>
              <a:rPr lang="cs-CZ" sz="2000" dirty="0"/>
              <a:t>Listina přítomných</a:t>
            </a:r>
          </a:p>
          <a:p>
            <a:pPr lvl="1"/>
            <a:r>
              <a:rPr lang="cs-CZ" sz="1800" dirty="0"/>
              <a:t>Ti, kteří jsou na listině přítomných, tak jsou posléze automaticky považováni za členy spolku</a:t>
            </a:r>
          </a:p>
          <a:p>
            <a:r>
              <a:rPr lang="cs-CZ" sz="2000" dirty="0"/>
              <a:t>Zápis z ustavující schůze</a:t>
            </a:r>
          </a:p>
          <a:p>
            <a:r>
              <a:rPr lang="cs-CZ" sz="2000" dirty="0"/>
              <a:t>Připraveny stanovy, které jsou odsouhlaseny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656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stanovy a jejich minimální 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Název spolku</a:t>
            </a:r>
          </a:p>
          <a:p>
            <a:pPr lvl="1"/>
            <a:r>
              <a:rPr lang="cs-CZ" sz="1800" dirty="0"/>
              <a:t>Spolek, zapsaný spolek, </a:t>
            </a:r>
            <a:r>
              <a:rPr lang="cs-CZ" sz="1800" dirty="0" err="1"/>
              <a:t>z.s</a:t>
            </a:r>
            <a:r>
              <a:rPr lang="cs-CZ" sz="1800" dirty="0"/>
              <a:t>.</a:t>
            </a:r>
          </a:p>
          <a:p>
            <a:r>
              <a:rPr lang="cs-CZ" sz="2000" dirty="0"/>
              <a:t>Sídlo spolku</a:t>
            </a:r>
          </a:p>
          <a:p>
            <a:r>
              <a:rPr lang="cs-CZ" sz="2000" dirty="0"/>
              <a:t>Účel založení spolku</a:t>
            </a:r>
          </a:p>
          <a:p>
            <a:r>
              <a:rPr lang="cs-CZ" sz="2000" dirty="0"/>
              <a:t>Práva a povinnosti členů vůči spolku</a:t>
            </a:r>
          </a:p>
          <a:p>
            <a:r>
              <a:rPr lang="cs-CZ" sz="2000" dirty="0"/>
              <a:t>Určení statutárního orgánu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62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9C0A7-8257-BC47-BF80-365340303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stanovy a jejich doporučený 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4FD59F-C2D9-034D-90D1-EAA95CCDB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5940"/>
            <a:ext cx="8596668" cy="505206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Základní ustanovení</a:t>
            </a:r>
          </a:p>
          <a:p>
            <a:pPr lvl="1"/>
            <a:r>
              <a:rPr lang="cs-CZ" dirty="0"/>
              <a:t>Název, sídlo a působnost spolku</a:t>
            </a:r>
          </a:p>
          <a:p>
            <a:pPr lvl="1"/>
            <a:r>
              <a:rPr lang="cs-CZ" dirty="0"/>
              <a:t>Účel spolku</a:t>
            </a:r>
          </a:p>
          <a:p>
            <a:r>
              <a:rPr lang="cs-CZ" b="1" dirty="0"/>
              <a:t>Hlavní poslání</a:t>
            </a:r>
          </a:p>
          <a:p>
            <a:pPr lvl="1"/>
            <a:r>
              <a:rPr lang="cs-CZ" dirty="0"/>
              <a:t>Hlavní činnost</a:t>
            </a:r>
          </a:p>
          <a:p>
            <a:pPr lvl="1"/>
            <a:r>
              <a:rPr lang="cs-CZ" dirty="0"/>
              <a:t>Vedlejší činnost</a:t>
            </a:r>
          </a:p>
          <a:p>
            <a:r>
              <a:rPr lang="cs-CZ" b="1" dirty="0"/>
              <a:t>Členství ve spolku</a:t>
            </a:r>
          </a:p>
          <a:p>
            <a:r>
              <a:rPr lang="cs-CZ" b="1" dirty="0"/>
              <a:t>Práva a povinnosti členů</a:t>
            </a:r>
          </a:p>
          <a:p>
            <a:r>
              <a:rPr lang="cs-CZ" b="1" dirty="0"/>
              <a:t>Orgány spolku</a:t>
            </a:r>
          </a:p>
          <a:p>
            <a:pPr lvl="1"/>
            <a:r>
              <a:rPr lang="cs-CZ" dirty="0"/>
              <a:t>Statutární orgán</a:t>
            </a:r>
          </a:p>
          <a:p>
            <a:pPr lvl="1"/>
            <a:r>
              <a:rPr lang="cs-CZ" dirty="0"/>
              <a:t>Členská schůze</a:t>
            </a:r>
          </a:p>
          <a:p>
            <a:pPr lvl="1"/>
            <a:r>
              <a:rPr lang="cs-CZ" dirty="0"/>
              <a:t>Kontrolní či rozhodčí komise</a:t>
            </a:r>
          </a:p>
          <a:p>
            <a:r>
              <a:rPr lang="cs-CZ" b="1" dirty="0"/>
              <a:t>Majetek a hospodaření klubu</a:t>
            </a:r>
          </a:p>
          <a:p>
            <a:r>
              <a:rPr lang="cs-CZ" b="1" dirty="0"/>
              <a:t>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1534576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9C0A7-8257-BC47-BF80-365340303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stanovy a další dobrovolné údaje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4FD59F-C2D9-034D-90D1-EAA95CCDB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80260"/>
            <a:ext cx="8596668" cy="4320540"/>
          </a:xfrm>
        </p:spPr>
        <p:txBody>
          <a:bodyPr>
            <a:normAutofit/>
          </a:bodyPr>
          <a:lstStyle/>
          <a:p>
            <a:r>
              <a:rPr lang="cs-CZ" sz="2000" dirty="0"/>
              <a:t>Pobočné spolky</a:t>
            </a:r>
          </a:p>
          <a:p>
            <a:r>
              <a:rPr lang="cs-CZ" sz="2000" dirty="0"/>
              <a:t>Rozhodnutí o neplatnosti rozhodnutí orgánů spolku</a:t>
            </a:r>
          </a:p>
          <a:p>
            <a:r>
              <a:rPr lang="cs-CZ" sz="2000" dirty="0"/>
              <a:t>Zrušení či likvidace spolku</a:t>
            </a:r>
          </a:p>
          <a:p>
            <a:r>
              <a:rPr lang="cs-CZ" sz="2000" dirty="0"/>
              <a:t>Fúze či rozdělení spolku</a:t>
            </a:r>
          </a:p>
          <a:p>
            <a:r>
              <a:rPr lang="cs-CZ" sz="2000" dirty="0"/>
              <a:t>Další možnosti…</a:t>
            </a:r>
          </a:p>
        </p:txBody>
      </p:sp>
    </p:spTree>
    <p:extLst>
      <p:ext uri="{BB962C8B-B14F-4D97-AF65-F5344CB8AC3E}">
        <p14:creationId xmlns:p14="http://schemas.microsoft.com/office/powerpoint/2010/main" val="2040602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základní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Název spolku</a:t>
            </a:r>
          </a:p>
          <a:p>
            <a:pPr lvl="1"/>
            <a:r>
              <a:rPr lang="cs-CZ" sz="1800" dirty="0"/>
              <a:t>Originální, nezaměnitelný</a:t>
            </a:r>
          </a:p>
          <a:p>
            <a:r>
              <a:rPr lang="cs-CZ" sz="2000" b="1" dirty="0"/>
              <a:t>Sídlo spolku</a:t>
            </a:r>
          </a:p>
          <a:p>
            <a:pPr lvl="1"/>
            <a:r>
              <a:rPr lang="cs-CZ" sz="1800" dirty="0"/>
              <a:t>Kde? Problematika nájmu a následné změny sídla</a:t>
            </a:r>
          </a:p>
          <a:p>
            <a:pPr lvl="1"/>
            <a:r>
              <a:rPr lang="cs-CZ" sz="1800" dirty="0"/>
              <a:t>Listina dokládající využití prostor</a:t>
            </a:r>
          </a:p>
        </p:txBody>
      </p:sp>
    </p:spTree>
    <p:extLst>
      <p:ext uri="{BB962C8B-B14F-4D97-AF65-F5344CB8AC3E}">
        <p14:creationId xmlns:p14="http://schemas.microsoft.com/office/powerpoint/2010/main" val="1101073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hlavní poslání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Vymezení hlavní a vedlejší (hospodářské) činnosti!</a:t>
            </a:r>
          </a:p>
          <a:p>
            <a:r>
              <a:rPr lang="cs-CZ" sz="2000" b="1" dirty="0"/>
              <a:t>Hlavní činnost spolku</a:t>
            </a:r>
          </a:p>
          <a:p>
            <a:pPr lvl="1"/>
            <a:r>
              <a:rPr lang="cs-CZ" sz="1800" dirty="0"/>
              <a:t>Uspokojování a ochrana zájmů, pro které byl spolek založen</a:t>
            </a:r>
          </a:p>
          <a:p>
            <a:pPr lvl="1"/>
            <a:r>
              <a:rPr lang="cs-CZ" sz="1800" dirty="0"/>
              <a:t>Výdělečná činnost nemůže být hlavní činností</a:t>
            </a:r>
          </a:p>
          <a:p>
            <a:r>
              <a:rPr lang="cs-CZ" sz="2000" b="1" dirty="0"/>
              <a:t>Vedlejší činnost spolku</a:t>
            </a:r>
          </a:p>
          <a:p>
            <a:pPr lvl="1"/>
            <a:r>
              <a:rPr lang="cs-CZ" dirty="0"/>
              <a:t>Spolek může realizovat vedlejší hospodářskou (výdělečnou) činnost</a:t>
            </a:r>
          </a:p>
          <a:p>
            <a:pPr lvl="1"/>
            <a:r>
              <a:rPr lang="cs-CZ" dirty="0"/>
              <a:t>Účelem této činnosti je podpora hlavní činnosti </a:t>
            </a:r>
          </a:p>
          <a:p>
            <a:pPr lvl="1"/>
            <a:r>
              <a:rPr lang="cs-CZ" dirty="0"/>
              <a:t>Efektivní využití spolkového majetku</a:t>
            </a:r>
          </a:p>
          <a:p>
            <a:pPr lvl="1"/>
            <a:r>
              <a:rPr lang="cs-CZ" dirty="0"/>
              <a:t>Zisk z činnosti lez využít pouze na spolkovou činnost (včetně správy spolku)</a:t>
            </a:r>
          </a:p>
        </p:txBody>
      </p:sp>
      <p:sp>
        <p:nvSpPr>
          <p:cNvPr id="4" name="Obdélník 3"/>
          <p:cNvSpPr/>
          <p:nvPr/>
        </p:nvSpPr>
        <p:spPr>
          <a:xfrm rot="2469494">
            <a:off x="5840729" y="1562419"/>
            <a:ext cx="5040630" cy="1196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Nutné vymezení sportovního cíle/sportovní činnosti spolku vzhledem k následnému čerpání případných dotačních titulů!</a:t>
            </a:r>
          </a:p>
        </p:txBody>
      </p:sp>
    </p:spTree>
    <p:extLst>
      <p:ext uri="{BB962C8B-B14F-4D97-AF65-F5344CB8AC3E}">
        <p14:creationId xmlns:p14="http://schemas.microsoft.com/office/powerpoint/2010/main" val="237938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členství ve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7350"/>
            <a:ext cx="8596668" cy="4937759"/>
          </a:xfrm>
        </p:spPr>
        <p:txBody>
          <a:bodyPr>
            <a:normAutofit fontScale="92500" lnSpcReduction="10000"/>
          </a:bodyPr>
          <a:lstStyle/>
          <a:p>
            <a:r>
              <a:rPr lang="cs-CZ" sz="2000" i="1" dirty="0"/>
              <a:t>Kdo může být členem (fyzická, právnická osoba)?</a:t>
            </a:r>
          </a:p>
          <a:p>
            <a:r>
              <a:rPr lang="cs-CZ" sz="2000" i="1" dirty="0"/>
              <a:t>Jak lze získat členství?</a:t>
            </a:r>
          </a:p>
          <a:p>
            <a:r>
              <a:rPr lang="cs-CZ" sz="2000" i="1" dirty="0"/>
              <a:t>Jak může členství zaniknout?</a:t>
            </a:r>
          </a:p>
          <a:p>
            <a:endParaRPr lang="cs-CZ" sz="2000" b="1" dirty="0"/>
          </a:p>
          <a:p>
            <a:r>
              <a:rPr lang="cs-CZ" sz="2000" b="1" dirty="0"/>
              <a:t>Vznik členství</a:t>
            </a:r>
          </a:p>
          <a:p>
            <a:pPr lvl="1"/>
            <a:r>
              <a:rPr lang="cs-CZ" dirty="0"/>
              <a:t>Druhy členství a jeho podmínky</a:t>
            </a:r>
          </a:p>
          <a:p>
            <a:pPr lvl="1"/>
            <a:r>
              <a:rPr lang="cs-CZ" dirty="0"/>
              <a:t>Například: řádné, pro mládež</a:t>
            </a:r>
          </a:p>
          <a:p>
            <a:pPr lvl="1"/>
            <a:r>
              <a:rPr lang="cs-CZ" dirty="0"/>
              <a:t>Definování, jak bude rozhodováno o přijetí/nepřijetí člena</a:t>
            </a:r>
          </a:p>
          <a:p>
            <a:pPr lvl="1"/>
            <a:endParaRPr lang="cs-CZ" dirty="0"/>
          </a:p>
          <a:p>
            <a:r>
              <a:rPr lang="cs-CZ" sz="2000" b="1" dirty="0"/>
              <a:t>Zánik členství</a:t>
            </a:r>
          </a:p>
          <a:p>
            <a:pPr lvl="1"/>
            <a:r>
              <a:rPr lang="cs-CZ" dirty="0"/>
              <a:t>Písemné prohlášení člena o vystoupení z klubu</a:t>
            </a:r>
          </a:p>
          <a:p>
            <a:pPr lvl="1"/>
            <a:r>
              <a:rPr lang="cs-CZ" dirty="0"/>
              <a:t>Vyloučení člena z klubu</a:t>
            </a:r>
          </a:p>
          <a:p>
            <a:pPr lvl="1"/>
            <a:r>
              <a:rPr lang="cs-CZ" dirty="0"/>
              <a:t>Úmrtí člena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152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práva a povinnosti členů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7350"/>
            <a:ext cx="8596668" cy="4937759"/>
          </a:xfrm>
        </p:spPr>
        <p:txBody>
          <a:bodyPr>
            <a:normAutofit/>
          </a:bodyPr>
          <a:lstStyle/>
          <a:p>
            <a:r>
              <a:rPr lang="cs-CZ" sz="2000" dirty="0"/>
              <a:t>Práva členů</a:t>
            </a:r>
          </a:p>
          <a:p>
            <a:r>
              <a:rPr lang="cs-CZ" sz="2000" dirty="0"/>
              <a:t>Povinnosti členů</a:t>
            </a:r>
          </a:p>
          <a:p>
            <a:r>
              <a:rPr lang="cs-CZ" sz="2000" dirty="0"/>
              <a:t>Výše členských příspěvků a způsob jejich placení</a:t>
            </a:r>
          </a:p>
          <a:p>
            <a:endParaRPr lang="cs-CZ" sz="2000" b="1" dirty="0"/>
          </a:p>
          <a:p>
            <a:r>
              <a:rPr lang="cs-CZ" sz="2000" b="1" dirty="0"/>
              <a:t>Práva členů</a:t>
            </a:r>
          </a:p>
          <a:p>
            <a:pPr lvl="1"/>
            <a:r>
              <a:rPr lang="cs-CZ" dirty="0"/>
              <a:t>Podílet se na činnosti spolku</a:t>
            </a:r>
          </a:p>
          <a:p>
            <a:pPr lvl="1"/>
            <a:r>
              <a:rPr lang="cs-CZ" dirty="0"/>
              <a:t>Účastnit se členské schůze a hlasovat po dovršení věku 18 let</a:t>
            </a:r>
          </a:p>
          <a:p>
            <a:pPr lvl="1"/>
            <a:r>
              <a:rPr lang="cs-CZ" dirty="0"/>
              <a:t>Být volen do orgánů po dovršení věku 18 let</a:t>
            </a:r>
          </a:p>
          <a:p>
            <a:pPr lvl="1"/>
            <a:r>
              <a:rPr lang="cs-CZ" dirty="0"/>
              <a:t>Vyjadřovat své názory na činnost spolku</a:t>
            </a:r>
          </a:p>
          <a:p>
            <a:pPr lvl="1"/>
            <a:r>
              <a:rPr lang="cs-CZ" dirty="0"/>
              <a:t>Využívat k činnosti majetek a výhody, které členství poskytuje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506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0BA97-B26D-964D-960B-7EA0C9BE4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B52A0-78E1-0449-8D61-737EFCA76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Spolky </a:t>
            </a:r>
            <a:r>
              <a:rPr lang="cs-CZ" sz="2000"/>
              <a:t>ve sportu</a:t>
            </a:r>
            <a:endParaRPr lang="cs-CZ" sz="2000" dirty="0"/>
          </a:p>
          <a:p>
            <a:r>
              <a:rPr lang="cs-CZ" sz="2000" dirty="0"/>
              <a:t>Management sportu – založení neziskové organizace</a:t>
            </a:r>
          </a:p>
          <a:p>
            <a:r>
              <a:rPr lang="cs-CZ" sz="2000" dirty="0"/>
              <a:t>Příjmy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480675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práva a povinnosti členů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7350"/>
            <a:ext cx="8596668" cy="493775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dirty="0"/>
          </a:p>
          <a:p>
            <a:r>
              <a:rPr lang="cs-CZ" sz="2000" b="1" dirty="0"/>
              <a:t>Povinnosti členů</a:t>
            </a:r>
          </a:p>
          <a:p>
            <a:pPr lvl="1"/>
            <a:r>
              <a:rPr lang="cs-CZ" dirty="0"/>
              <a:t>Dodržovat stanovy a usnesení orgánů</a:t>
            </a:r>
          </a:p>
          <a:p>
            <a:pPr lvl="1"/>
            <a:r>
              <a:rPr lang="cs-CZ" dirty="0"/>
              <a:t>Platit řádně a včas členské příspěvky</a:t>
            </a:r>
          </a:p>
          <a:p>
            <a:pPr lvl="1"/>
            <a:r>
              <a:rPr lang="cs-CZ" dirty="0"/>
              <a:t>Podílet se aktivně na plnění cílů</a:t>
            </a:r>
          </a:p>
          <a:p>
            <a:pPr lvl="1"/>
            <a:r>
              <a:rPr lang="cs-CZ" dirty="0"/>
              <a:t>Chránit zájmy a majetek spolku</a:t>
            </a:r>
          </a:p>
          <a:p>
            <a:pPr lvl="1"/>
            <a:r>
              <a:rPr lang="cs-CZ" dirty="0"/>
              <a:t>Dodržovat zásady etiky sportu, morálky či </a:t>
            </a:r>
            <a:r>
              <a:rPr lang="cs-CZ" dirty="0" err="1"/>
              <a:t>fairplay</a:t>
            </a:r>
            <a:endParaRPr lang="cs-CZ" dirty="0"/>
          </a:p>
          <a:p>
            <a:pPr lvl="1"/>
            <a:r>
              <a:rPr lang="cs-CZ" dirty="0"/>
              <a:t>Pokud je člen zvolen do nějaké funkce, tak ji plnit zodpovědně</a:t>
            </a:r>
          </a:p>
          <a:p>
            <a:pPr lvl="1"/>
            <a:r>
              <a:rPr lang="cs-CZ" dirty="0"/>
              <a:t>Dle svých schopností přispívat k dobrému jménu spolku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4941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orgány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7350"/>
            <a:ext cx="8596668" cy="4937759"/>
          </a:xfrm>
        </p:spPr>
        <p:txBody>
          <a:bodyPr>
            <a:normAutofit/>
          </a:bodyPr>
          <a:lstStyle/>
          <a:p>
            <a:r>
              <a:rPr lang="cs-CZ" sz="2000" dirty="0"/>
              <a:t>Nejvyšší orgán spolku (obligatorně)</a:t>
            </a:r>
          </a:p>
          <a:p>
            <a:r>
              <a:rPr lang="cs-CZ" sz="2000" dirty="0"/>
              <a:t>Statutární orgán (obligatorně)</a:t>
            </a:r>
          </a:p>
          <a:p>
            <a:r>
              <a:rPr lang="cs-CZ" sz="2000" dirty="0"/>
              <a:t>Kontrolní či rozhodčí komise</a:t>
            </a:r>
          </a:p>
          <a:p>
            <a:r>
              <a:rPr lang="cs-CZ" sz="2000" dirty="0"/>
              <a:t>Další stanovené orgány</a:t>
            </a:r>
          </a:p>
          <a:p>
            <a:endParaRPr lang="cs-CZ" sz="2000" dirty="0"/>
          </a:p>
          <a:p>
            <a:r>
              <a:rPr lang="cs-CZ" sz="2000" dirty="0"/>
              <a:t>Dle NOZ: stanovy mohou orgány spolku pojmenovat libovolně, nevzbudí-li tím klamný dojem o jejich povaze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708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orgány spolku – nejvyšší orgán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4709"/>
          </a:xfrm>
        </p:spPr>
        <p:txBody>
          <a:bodyPr>
            <a:normAutofit/>
          </a:bodyPr>
          <a:lstStyle/>
          <a:p>
            <a:r>
              <a:rPr lang="cs-CZ" sz="2000" dirty="0"/>
              <a:t>Nejvyšším orgánem je členská schůze</a:t>
            </a:r>
          </a:p>
          <a:p>
            <a:r>
              <a:rPr lang="cs-CZ" sz="2000" dirty="0"/>
              <a:t>U zastřešujících organizací se může jednat o shromáždění delegátů</a:t>
            </a:r>
          </a:p>
          <a:p>
            <a:r>
              <a:rPr lang="cs-CZ" sz="2000" dirty="0"/>
              <a:t>Musí být svolána nejméně jedenkrát ročně</a:t>
            </a:r>
          </a:p>
          <a:p>
            <a:endParaRPr lang="cs-CZ" sz="2000" dirty="0"/>
          </a:p>
          <a:p>
            <a:r>
              <a:rPr lang="cs-CZ" sz="2000" dirty="0"/>
              <a:t>Působnost nejvyššího orgánu:</a:t>
            </a:r>
          </a:p>
          <a:p>
            <a:r>
              <a:rPr lang="cs-CZ" sz="2000" dirty="0"/>
              <a:t>Určuje zaměření činnosti spolku</a:t>
            </a:r>
          </a:p>
          <a:p>
            <a:r>
              <a:rPr lang="cs-CZ" sz="2000" dirty="0"/>
              <a:t>Rozhoduje o změně stanov</a:t>
            </a:r>
          </a:p>
          <a:p>
            <a:r>
              <a:rPr lang="cs-CZ" sz="2000" dirty="0"/>
              <a:t>Schvaluje výsledek hospodaření spolku</a:t>
            </a:r>
          </a:p>
          <a:p>
            <a:r>
              <a:rPr lang="cs-CZ" sz="2000" dirty="0"/>
              <a:t>Hodnotí činnost orgánů spolku</a:t>
            </a:r>
          </a:p>
          <a:p>
            <a:r>
              <a:rPr lang="cs-CZ" sz="2000" dirty="0"/>
              <a:t>Rozhoduje o zrušení spolku nebo jeho přeměně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887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orgány spolku – statutární orgán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4709"/>
          </a:xfrm>
        </p:spPr>
        <p:txBody>
          <a:bodyPr>
            <a:normAutofit/>
          </a:bodyPr>
          <a:lstStyle/>
          <a:p>
            <a:r>
              <a:rPr lang="cs-CZ" sz="2000" dirty="0"/>
              <a:t>Řídí fungování klubu</a:t>
            </a:r>
          </a:p>
          <a:p>
            <a:r>
              <a:rPr lang="cs-CZ" sz="2000" dirty="0"/>
              <a:t>Zastupuje klub navenek</a:t>
            </a:r>
          </a:p>
          <a:p>
            <a:r>
              <a:rPr lang="cs-CZ" sz="2000" dirty="0"/>
              <a:t>Jedná jménem spolku</a:t>
            </a:r>
          </a:p>
          <a:p>
            <a:r>
              <a:rPr lang="cs-CZ" sz="2000" dirty="0"/>
              <a:t>Spravuje klub</a:t>
            </a:r>
          </a:p>
          <a:p>
            <a:r>
              <a:rPr lang="cs-CZ" sz="2000" dirty="0"/>
              <a:t>Členové jsou voleni členskou schůzí (nejvyšším orgánem)</a:t>
            </a:r>
          </a:p>
          <a:p>
            <a:endParaRPr lang="cs-CZ" sz="2000" dirty="0"/>
          </a:p>
          <a:p>
            <a:r>
              <a:rPr lang="cs-CZ" sz="2000" dirty="0"/>
              <a:t>Může mít dvě podoby:</a:t>
            </a:r>
          </a:p>
          <a:p>
            <a:pPr lvl="1"/>
            <a:r>
              <a:rPr lang="cs-CZ" b="1" dirty="0"/>
              <a:t>Kolektivní</a:t>
            </a:r>
          </a:p>
          <a:p>
            <a:pPr lvl="1"/>
            <a:r>
              <a:rPr lang="cs-CZ" b="1" dirty="0"/>
              <a:t>Individuální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862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orgány spolku – kontrolní a rozhodčí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4709"/>
          </a:xfrm>
        </p:spPr>
        <p:txBody>
          <a:bodyPr>
            <a:normAutofit/>
          </a:bodyPr>
          <a:lstStyle/>
          <a:p>
            <a:r>
              <a:rPr lang="cs-CZ" sz="2000" dirty="0"/>
              <a:t>Kontrolní komise</a:t>
            </a:r>
          </a:p>
          <a:p>
            <a:pPr lvl="1"/>
            <a:r>
              <a:rPr lang="cs-CZ" sz="1800" dirty="0"/>
              <a:t>Kontroluje činnost klubu</a:t>
            </a:r>
          </a:p>
          <a:p>
            <a:pPr lvl="1"/>
            <a:r>
              <a:rPr lang="cs-CZ" sz="1800" dirty="0"/>
              <a:t>Řeší hospodaření klubu a dává podněty nejvyššímu orgánu</a:t>
            </a:r>
          </a:p>
          <a:p>
            <a:endParaRPr lang="cs-CZ" sz="2000" dirty="0"/>
          </a:p>
          <a:p>
            <a:r>
              <a:rPr lang="cs-CZ" sz="2000" dirty="0"/>
              <a:t>Rozhodčí komise</a:t>
            </a:r>
          </a:p>
          <a:p>
            <a:pPr lvl="1"/>
            <a:r>
              <a:rPr lang="cs-CZ" dirty="0"/>
              <a:t>Rozhoduje sporné záležitosti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614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majetek a hospodaření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4709"/>
          </a:xfrm>
        </p:spPr>
        <p:txBody>
          <a:bodyPr>
            <a:normAutofit/>
          </a:bodyPr>
          <a:lstStyle/>
          <a:p>
            <a:r>
              <a:rPr lang="cs-CZ" sz="2000" dirty="0"/>
              <a:t>Reflexe daňových a účetních zákonů</a:t>
            </a:r>
          </a:p>
          <a:p>
            <a:r>
              <a:rPr lang="cs-CZ" sz="2000" dirty="0"/>
              <a:t>Finanční zabezpečení chodu organizace</a:t>
            </a:r>
          </a:p>
          <a:p>
            <a:r>
              <a:rPr lang="cs-CZ" sz="2000" dirty="0"/>
              <a:t>Majetek spolku při založení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0567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– závěrečné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4709"/>
          </a:xfrm>
        </p:spPr>
        <p:txBody>
          <a:bodyPr>
            <a:normAutofit/>
          </a:bodyPr>
          <a:lstStyle/>
          <a:p>
            <a:r>
              <a:rPr lang="cs-CZ" sz="2000" dirty="0"/>
              <a:t>Platnost stanov</a:t>
            </a:r>
          </a:p>
          <a:p>
            <a:r>
              <a:rPr lang="cs-CZ" sz="2000" dirty="0"/>
              <a:t>Logo, </a:t>
            </a:r>
            <a:r>
              <a:rPr lang="cs-CZ" sz="2000"/>
              <a:t>razítko spolku</a:t>
            </a:r>
            <a:endParaRPr lang="cs-CZ" sz="2000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608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E10F4-3BF6-EF40-903F-8E18E7A1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 - zrušení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37EF25-4212-0843-A5E1-3A7E5EE81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b="1" dirty="0"/>
              <a:t>Zrušení spolku soudem:</a:t>
            </a:r>
          </a:p>
          <a:p>
            <a:r>
              <a:rPr lang="cs-CZ" sz="2000" dirty="0"/>
              <a:t>Navrhuje sám býti zrušen</a:t>
            </a:r>
          </a:p>
          <a:p>
            <a:r>
              <a:rPr lang="cs-CZ" sz="2000" dirty="0"/>
              <a:t>Vytváří zakázanou činnost</a:t>
            </a:r>
          </a:p>
          <a:p>
            <a:r>
              <a:rPr lang="cs-CZ" sz="2000" dirty="0"/>
              <a:t>Vytváří podnikatelskou činnost</a:t>
            </a:r>
          </a:p>
          <a:p>
            <a:r>
              <a:rPr lang="cs-CZ" sz="2000" dirty="0"/>
              <a:t>Nutí třetí osoby ke členství</a:t>
            </a:r>
          </a:p>
          <a:p>
            <a:r>
              <a:rPr lang="cs-CZ" sz="2000" dirty="0"/>
              <a:t>Brání vystoupení člena ze spolku</a:t>
            </a:r>
          </a:p>
        </p:txBody>
      </p:sp>
    </p:spTree>
    <p:extLst>
      <p:ext uri="{BB962C8B-B14F-4D97-AF65-F5344CB8AC3E}">
        <p14:creationId xmlns:p14="http://schemas.microsoft.com/office/powerpoint/2010/main" val="1403363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8AFD5-ABB8-BD48-B52C-ECAFBA74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jak postupovat při založení?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DEE08D-3AE4-1A41-B754-3239AFE51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Stanovy</a:t>
            </a:r>
          </a:p>
          <a:p>
            <a:r>
              <a:rPr lang="cs-CZ" sz="2000" dirty="0"/>
              <a:t>Listina přítomných</a:t>
            </a:r>
          </a:p>
          <a:p>
            <a:r>
              <a:rPr lang="cs-CZ" sz="2000" dirty="0"/>
              <a:t>Listina dokládající využití prostor</a:t>
            </a:r>
          </a:p>
          <a:p>
            <a:r>
              <a:rPr lang="cs-CZ" sz="2000" dirty="0"/>
              <a:t>Souhlas osob – orgány spolku</a:t>
            </a:r>
          </a:p>
          <a:p>
            <a:r>
              <a:rPr lang="cs-CZ" sz="2000" dirty="0"/>
              <a:t>Návrh na zápis údajů do spolkového rejstříku</a:t>
            </a:r>
          </a:p>
          <a:p>
            <a:r>
              <a:rPr lang="cs-CZ" sz="2000" dirty="0"/>
              <a:t>Odeslání poštou na příslušný soud</a:t>
            </a:r>
          </a:p>
          <a:p>
            <a:r>
              <a:rPr lang="cs-CZ" sz="2000" dirty="0"/>
              <a:t>Vzdání se práva na odvolání</a:t>
            </a:r>
          </a:p>
          <a:p>
            <a:endParaRPr lang="cs-CZ" sz="2000" dirty="0"/>
          </a:p>
          <a:p>
            <a:r>
              <a:rPr lang="cs-CZ" sz="2000" dirty="0"/>
              <a:t>https://</a:t>
            </a:r>
            <a:r>
              <a:rPr lang="cs-CZ" sz="2000" dirty="0" err="1"/>
              <a:t>or.justice.cz</a:t>
            </a:r>
            <a:r>
              <a:rPr lang="cs-CZ" sz="2000" dirty="0"/>
              <a:t>/</a:t>
            </a:r>
            <a:r>
              <a:rPr lang="cs-CZ" sz="2000" dirty="0" err="1"/>
              <a:t>ias</a:t>
            </a:r>
            <a:r>
              <a:rPr lang="cs-CZ" sz="2000" dirty="0"/>
              <a:t>/</a:t>
            </a:r>
            <a:r>
              <a:rPr lang="cs-CZ" sz="2000" dirty="0" err="1"/>
              <a:t>ui</a:t>
            </a:r>
            <a:r>
              <a:rPr lang="cs-CZ" sz="2000" dirty="0"/>
              <a:t>/</a:t>
            </a:r>
            <a:r>
              <a:rPr lang="cs-CZ" sz="2000" dirty="0" err="1"/>
              <a:t>podani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139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financovat chod sportovního spolku v rámci hlavní činnosti?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74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9A4E8-4067-1840-B62F-35E0873F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Neziskové organizace v ČR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AF57179-327B-AD42-A281-4024E5695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Především ve sportovní praxi</a:t>
            </a:r>
          </a:p>
        </p:txBody>
      </p:sp>
    </p:spTree>
    <p:extLst>
      <p:ext uri="{BB962C8B-B14F-4D97-AF65-F5344CB8AC3E}">
        <p14:creationId xmlns:p14="http://schemas.microsoft.com/office/powerpoint/2010/main" val="38092500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Členské příspěvky</a:t>
            </a:r>
          </a:p>
          <a:p>
            <a:pPr lvl="1"/>
            <a:r>
              <a:rPr lang="cs-CZ" sz="1800" dirty="0"/>
              <a:t>Zápisné (nové členství)</a:t>
            </a:r>
          </a:p>
          <a:p>
            <a:pPr lvl="1"/>
            <a:r>
              <a:rPr lang="cs-CZ" sz="1800" dirty="0"/>
              <a:t>Svazové a TJ (pravidelné, roční)</a:t>
            </a:r>
          </a:p>
          <a:p>
            <a:pPr lvl="1"/>
            <a:r>
              <a:rPr lang="cs-CZ" sz="1800" dirty="0"/>
              <a:t>Oddílové (často jednou ročně)</a:t>
            </a:r>
          </a:p>
          <a:p>
            <a:r>
              <a:rPr lang="cs-CZ" sz="2000" dirty="0"/>
              <a:t>Výši členských příspěvků stanovuje nejčastěji členská schůze</a:t>
            </a:r>
          </a:p>
          <a:p>
            <a:r>
              <a:rPr lang="cs-CZ" sz="2000" dirty="0"/>
              <a:t>Výše členských příspěvků je rozlišná dle velikosti organizace, sportovního odvětví či regionu</a:t>
            </a:r>
          </a:p>
          <a:p>
            <a:r>
              <a:rPr lang="cs-CZ" sz="2000" dirty="0"/>
              <a:t>Zápisné se využívá pouze u některých sportů</a:t>
            </a:r>
          </a:p>
          <a:p>
            <a:r>
              <a:rPr lang="cs-CZ" sz="2000" dirty="0"/>
              <a:t>Proč zápisné?</a:t>
            </a:r>
          </a:p>
          <a:p>
            <a:pPr lvl="1"/>
            <a:r>
              <a:rPr lang="cs-CZ" sz="1800" dirty="0"/>
              <a:t>Limitace počtu členů</a:t>
            </a:r>
          </a:p>
          <a:p>
            <a:pPr lvl="1"/>
            <a:r>
              <a:rPr lang="cs-CZ" sz="1800" dirty="0"/>
              <a:t>Náročnější finanční údržba sportoviště</a:t>
            </a:r>
          </a:p>
        </p:txBody>
      </p:sp>
    </p:spTree>
    <p:extLst>
      <p:ext uri="{BB962C8B-B14F-4D97-AF65-F5344CB8AC3E}">
        <p14:creationId xmlns:p14="http://schemas.microsoft.com/office/powerpoint/2010/main" val="35786955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Dary</a:t>
            </a:r>
          </a:p>
          <a:p>
            <a:pPr lvl="1"/>
            <a:r>
              <a:rPr lang="cs-CZ" sz="1800" dirty="0"/>
              <a:t>Dary jsou poskytovány bez nároku na protislužbu</a:t>
            </a:r>
          </a:p>
          <a:p>
            <a:pPr lvl="1"/>
            <a:r>
              <a:rPr lang="cs-CZ" sz="1800" dirty="0"/>
              <a:t>Dary mohou být peněžní i nepeněžní formy</a:t>
            </a:r>
          </a:p>
          <a:p>
            <a:pPr lvl="1"/>
            <a:r>
              <a:rPr lang="cs-CZ" sz="1800" dirty="0"/>
              <a:t>Dary formou závěti </a:t>
            </a:r>
          </a:p>
          <a:p>
            <a:r>
              <a:rPr lang="cs-CZ" sz="2000" dirty="0"/>
              <a:t>Kdo poskytuje dary?</a:t>
            </a:r>
          </a:p>
          <a:p>
            <a:pPr lvl="1"/>
            <a:r>
              <a:rPr lang="cs-CZ" sz="1800" dirty="0"/>
              <a:t>Rodiče dětí</a:t>
            </a:r>
          </a:p>
          <a:p>
            <a:pPr lvl="1"/>
            <a:r>
              <a:rPr lang="cs-CZ" sz="1800" dirty="0"/>
              <a:t>Členové klubu (dlouholetí)</a:t>
            </a:r>
          </a:p>
          <a:p>
            <a:pPr lvl="1"/>
            <a:r>
              <a:rPr lang="cs-CZ" sz="1800" dirty="0"/>
              <a:t>Nadace a nadační fondy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670989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Patronáty</a:t>
            </a:r>
          </a:p>
          <a:p>
            <a:r>
              <a:rPr lang="cs-CZ" sz="2000" dirty="0"/>
              <a:t>Velké firmy, které věnují peníze na podporu především mládeže</a:t>
            </a:r>
          </a:p>
          <a:p>
            <a:r>
              <a:rPr lang="cs-CZ" sz="2000" dirty="0"/>
              <a:t>Zaměstnávání vynikajících sportovců</a:t>
            </a:r>
          </a:p>
          <a:p>
            <a:r>
              <a:rPr lang="cs-CZ" sz="2000" dirty="0"/>
              <a:t>Dnes již v ČR málo využívané</a:t>
            </a:r>
          </a:p>
        </p:txBody>
      </p:sp>
    </p:spTree>
    <p:extLst>
      <p:ext uri="{BB962C8B-B14F-4D97-AF65-F5344CB8AC3E}">
        <p14:creationId xmlns:p14="http://schemas.microsoft.com/office/powerpoint/2010/main" val="26807080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Subvence ze strany municipalit</a:t>
            </a:r>
          </a:p>
          <a:p>
            <a:r>
              <a:rPr lang="cs-CZ" sz="2000" dirty="0"/>
              <a:t>Podpora lokálních sportovních subjektů ze strany obce</a:t>
            </a:r>
          </a:p>
          <a:p>
            <a:r>
              <a:rPr lang="cs-CZ" sz="2000" dirty="0"/>
              <a:t>Pozor na vztahy klub x zastupitelstvo (vedení obce)</a:t>
            </a:r>
          </a:p>
          <a:p>
            <a:r>
              <a:rPr lang="cs-CZ" sz="2000" dirty="0"/>
              <a:t>Výhodné pronájmy městských sportovních zařízení</a:t>
            </a:r>
          </a:p>
          <a:p>
            <a:r>
              <a:rPr lang="cs-CZ" sz="2000" dirty="0"/>
              <a:t>Finanční příspěvky pro mládež či sportovní akce</a:t>
            </a:r>
          </a:p>
        </p:txBody>
      </p:sp>
    </p:spTree>
    <p:extLst>
      <p:ext uri="{BB962C8B-B14F-4D97-AF65-F5344CB8AC3E}">
        <p14:creationId xmlns:p14="http://schemas.microsoft.com/office/powerpoint/2010/main" val="2756715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Subvence zastřešujících sportovních organizací (hlavní spolky)</a:t>
            </a:r>
          </a:p>
          <a:p>
            <a:r>
              <a:rPr lang="cs-CZ" sz="2000" dirty="0"/>
              <a:t>Sportovní svazy získávají finanční podporu ze strany státu</a:t>
            </a:r>
          </a:p>
          <a:p>
            <a:r>
              <a:rPr lang="cs-CZ" sz="2000" dirty="0"/>
              <a:t>Svazy peníze dále rozdělují peníze oddílům a klubům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572964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Subvence ze strany NSA</a:t>
            </a:r>
          </a:p>
          <a:p>
            <a:r>
              <a:rPr lang="cs-CZ" sz="2000" dirty="0"/>
              <a:t>Dotace ze strany vlády, respektive z kapitoly státního rozpočtu</a:t>
            </a:r>
          </a:p>
          <a:p>
            <a:r>
              <a:rPr lang="cs-CZ" sz="2000" dirty="0"/>
              <a:t>Neinvestiční dotační tituly</a:t>
            </a:r>
          </a:p>
          <a:p>
            <a:r>
              <a:rPr lang="cs-CZ" sz="2000" dirty="0"/>
              <a:t>Vyhlášené pro každý rok</a:t>
            </a:r>
          </a:p>
          <a:p>
            <a:r>
              <a:rPr lang="cs-CZ" sz="2000" dirty="0"/>
              <a:t>Primárně dotační titul Můj klub</a:t>
            </a:r>
          </a:p>
        </p:txBody>
      </p:sp>
    </p:spTree>
    <p:extLst>
      <p:ext uri="{BB962C8B-B14F-4D97-AF65-F5344CB8AC3E}">
        <p14:creationId xmlns:p14="http://schemas.microsoft.com/office/powerpoint/2010/main" val="24905822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Subvence z programů EU</a:t>
            </a:r>
          </a:p>
          <a:p>
            <a:r>
              <a:rPr lang="cs-CZ" sz="2000" dirty="0"/>
              <a:t>Spíše doplňkové projekty</a:t>
            </a:r>
          </a:p>
          <a:p>
            <a:r>
              <a:rPr lang="cs-CZ" sz="2000" dirty="0"/>
              <a:t>Orientované na sport a volnočasové vyžití</a:t>
            </a:r>
          </a:p>
          <a:p>
            <a:r>
              <a:rPr lang="cs-CZ" sz="2000" dirty="0"/>
              <a:t>V ČR není využití časté</a:t>
            </a:r>
          </a:p>
        </p:txBody>
      </p:sp>
    </p:spTree>
    <p:extLst>
      <p:ext uri="{BB962C8B-B14F-4D97-AF65-F5344CB8AC3E}">
        <p14:creationId xmlns:p14="http://schemas.microsoft.com/office/powerpoint/2010/main" val="7751709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Vstupné na sportovní akce</a:t>
            </a:r>
          </a:p>
          <a:p>
            <a:r>
              <a:rPr lang="cs-CZ" sz="2000" dirty="0"/>
              <a:t>Souvislost s kapacitou pro diváky</a:t>
            </a:r>
          </a:p>
          <a:p>
            <a:r>
              <a:rPr lang="cs-CZ" sz="2000" dirty="0"/>
              <a:t>Výše ceny vstupenky je závislá na úrovni soutěže</a:t>
            </a:r>
          </a:p>
        </p:txBody>
      </p:sp>
    </p:spTree>
    <p:extLst>
      <p:ext uri="{BB962C8B-B14F-4D97-AF65-F5344CB8AC3E}">
        <p14:creationId xmlns:p14="http://schemas.microsoft.com/office/powerpoint/2010/main" val="4527537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Startovné</a:t>
            </a:r>
          </a:p>
          <a:p>
            <a:r>
              <a:rPr lang="cs-CZ" sz="2000" dirty="0"/>
              <a:t>Individuální sporty nebo vícedenní soutěže</a:t>
            </a:r>
          </a:p>
          <a:p>
            <a:r>
              <a:rPr lang="cs-CZ" sz="2000" dirty="0"/>
              <a:t>Pokrytí nákladu na sportovní akci</a:t>
            </a:r>
          </a:p>
        </p:txBody>
      </p:sp>
    </p:spTree>
    <p:extLst>
      <p:ext uri="{BB962C8B-B14F-4D97-AF65-F5344CB8AC3E}">
        <p14:creationId xmlns:p14="http://schemas.microsoft.com/office/powerpoint/2010/main" val="31089150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spolku z hlavní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Úroky z uložených vkladů</a:t>
            </a:r>
          </a:p>
          <a:p>
            <a:r>
              <a:rPr lang="cs-CZ" sz="2000" dirty="0"/>
              <a:t>Úročení běžných účtů</a:t>
            </a:r>
          </a:p>
          <a:p>
            <a:r>
              <a:rPr lang="cs-CZ" sz="2000" dirty="0"/>
              <a:t>Dnes se moc nevyskytuje</a:t>
            </a:r>
          </a:p>
        </p:txBody>
      </p:sp>
    </p:spTree>
    <p:extLst>
      <p:ext uri="{BB962C8B-B14F-4D97-AF65-F5344CB8AC3E}">
        <p14:creationId xmlns:p14="http://schemas.microsoft.com/office/powerpoint/2010/main" val="275563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Právnická osoba na základě zákon č. 89/2012 Sb., občanský zákoník</a:t>
            </a:r>
          </a:p>
          <a:p>
            <a:r>
              <a:rPr lang="cs-CZ" sz="2000" dirty="0"/>
              <a:t>Proč založit spolek?</a:t>
            </a:r>
          </a:p>
          <a:p>
            <a:r>
              <a:rPr lang="cs-CZ" sz="2000" dirty="0"/>
              <a:t>Naplňování společného zájmu zakladatelů, kteří se spolčují</a:t>
            </a:r>
          </a:p>
          <a:p>
            <a:r>
              <a:rPr lang="cs-CZ" sz="2000" dirty="0"/>
              <a:t>Veřejné či vzájemná prospěšnost</a:t>
            </a:r>
          </a:p>
        </p:txBody>
      </p:sp>
    </p:spTree>
    <p:extLst>
      <p:ext uri="{BB962C8B-B14F-4D97-AF65-F5344CB8AC3E}">
        <p14:creationId xmlns:p14="http://schemas.microsoft.com/office/powerpoint/2010/main" val="679537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39DE-F2E5-9246-BDD7-4270B570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(doplňkové) zdroje financování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D23CB-65B5-BC4B-8BDE-792B6011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944"/>
          </a:xfrm>
        </p:spPr>
        <p:txBody>
          <a:bodyPr>
            <a:normAutofit/>
          </a:bodyPr>
          <a:lstStyle/>
          <a:p>
            <a:r>
              <a:rPr lang="cs-CZ" sz="2000" b="1" dirty="0"/>
              <a:t>Příjmy za zprostředkování reklamy</a:t>
            </a:r>
          </a:p>
          <a:p>
            <a:r>
              <a:rPr lang="cs-CZ" sz="2000" b="1" dirty="0"/>
              <a:t>Sponzoring</a:t>
            </a:r>
          </a:p>
          <a:p>
            <a:r>
              <a:rPr lang="cs-CZ" sz="2000" b="1" dirty="0"/>
              <a:t>Nájemné z klubových zařízení</a:t>
            </a:r>
          </a:p>
          <a:p>
            <a:r>
              <a:rPr lang="cs-CZ" sz="2000" b="1" dirty="0"/>
              <a:t>Klubové restaurace a ubytovací zařízení</a:t>
            </a:r>
          </a:p>
          <a:p>
            <a:r>
              <a:rPr lang="cs-CZ" sz="2000" b="1" dirty="0"/>
              <a:t>Bankovní půjčky</a:t>
            </a:r>
          </a:p>
        </p:txBody>
      </p:sp>
    </p:spTree>
    <p:extLst>
      <p:ext uri="{BB962C8B-B14F-4D97-AF65-F5344CB8AC3E}">
        <p14:creationId xmlns:p14="http://schemas.microsoft.com/office/powerpoint/2010/main" val="30756291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aktivity na získání dodatečných finančních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Nesportovní aktivity</a:t>
            </a:r>
          </a:p>
          <a:p>
            <a:pPr lvl="1"/>
            <a:r>
              <a:rPr lang="cs-CZ" sz="1800" dirty="0"/>
              <a:t>Taneční zábava, diskotéka</a:t>
            </a:r>
          </a:p>
          <a:p>
            <a:pPr lvl="1"/>
            <a:r>
              <a:rPr lang="cs-CZ" sz="1800" dirty="0"/>
              <a:t>Aktivní pomoc v dané lokalitě (úpravy prostředí apod.)</a:t>
            </a:r>
          </a:p>
          <a:p>
            <a:r>
              <a:rPr lang="cs-CZ" sz="2000" b="1" dirty="0"/>
              <a:t>Sportovní aktivity</a:t>
            </a:r>
          </a:p>
          <a:p>
            <a:pPr lvl="1"/>
            <a:r>
              <a:rPr lang="cs-CZ" sz="1800" dirty="0"/>
              <a:t>Realizace sportovních kurzů (pro nečleny klubu, lekce)</a:t>
            </a:r>
          </a:p>
          <a:p>
            <a:pPr lvl="1"/>
            <a:r>
              <a:rPr lang="cs-CZ" sz="1800" dirty="0"/>
              <a:t>Tréninkové tábory (letní a zimní tábory)</a:t>
            </a:r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817342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74F60-81AC-3D48-968D-3B9188AD7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Dotazy?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D2F3ED2-E134-C54C-A13F-096707DE8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Založení spolku?</a:t>
            </a:r>
          </a:p>
        </p:txBody>
      </p:sp>
    </p:spTree>
    <p:extLst>
      <p:ext uri="{BB962C8B-B14F-4D97-AF65-F5344CB8AC3E}">
        <p14:creationId xmlns:p14="http://schemas.microsoft.com/office/powerpoint/2010/main" val="38368073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B1B3-F075-9B45-9746-D46B95BA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4BAE6A-26E7-8F44-AFBE-ED1CD397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5548"/>
            <a:ext cx="8596668" cy="4585252"/>
          </a:xfrm>
        </p:spPr>
        <p:txBody>
          <a:bodyPr>
            <a:noAutofit/>
          </a:bodyPr>
          <a:lstStyle/>
          <a:p>
            <a:r>
              <a:rPr lang="cs-CZ" sz="2000" dirty="0">
                <a:hlinkClick r:id="rId2"/>
              </a:rPr>
              <a:t>https://agenturasport.cz</a:t>
            </a:r>
            <a:endParaRPr lang="cs-CZ" sz="2000" dirty="0"/>
          </a:p>
          <a:p>
            <a:r>
              <a:rPr lang="cs-CZ" sz="2000" dirty="0"/>
              <a:t>https://or.justice.cz/ias/ui/podani</a:t>
            </a:r>
          </a:p>
          <a:p>
            <a:r>
              <a:rPr lang="en-US" sz="2000" dirty="0" err="1"/>
              <a:t>Zákon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115/2001 Sb., </a:t>
            </a:r>
            <a:r>
              <a:rPr lang="en-US" sz="2000" dirty="0" err="1"/>
              <a:t>Zákon</a:t>
            </a:r>
            <a:r>
              <a:rPr lang="en-US" sz="2000" dirty="0"/>
              <a:t> o </a:t>
            </a:r>
            <a:r>
              <a:rPr lang="en-US" sz="2000" dirty="0" err="1"/>
              <a:t>podpoře</a:t>
            </a:r>
            <a:r>
              <a:rPr lang="en-US" sz="2000" dirty="0"/>
              <a:t> </a:t>
            </a:r>
            <a:r>
              <a:rPr lang="en-US" sz="2000" dirty="0" err="1"/>
              <a:t>sportu</a:t>
            </a:r>
            <a:endParaRPr lang="cs-CZ" sz="2000" dirty="0"/>
          </a:p>
          <a:p>
            <a:r>
              <a:rPr lang="en-US" sz="2000" dirty="0"/>
              <a:t>ČÁSLAVOVÁ, E. Management a marketing </a:t>
            </a:r>
            <a:r>
              <a:rPr lang="en-US" sz="2000" dirty="0" err="1"/>
              <a:t>sportu</a:t>
            </a:r>
            <a:r>
              <a:rPr lang="en-US" sz="2000" dirty="0"/>
              <a:t> 21. </a:t>
            </a:r>
            <a:r>
              <a:rPr lang="en-US" sz="2000" dirty="0" err="1"/>
              <a:t>století</a:t>
            </a:r>
            <a:r>
              <a:rPr lang="en-US" sz="2000" dirty="0"/>
              <a:t>. Praha: </a:t>
            </a:r>
            <a:r>
              <a:rPr lang="en-US" sz="2000" dirty="0" err="1"/>
              <a:t>Ekopress</a:t>
            </a:r>
            <a:r>
              <a:rPr lang="en-US" sz="2000" dirty="0"/>
              <a:t>, 2020. 219 s. ISBN 978-80-87865-62-0.</a:t>
            </a:r>
          </a:p>
          <a:p>
            <a:r>
              <a:rPr lang="cs-CZ" sz="2000" dirty="0"/>
              <a:t>NOVOTNÝ, J. Sport v ekonomice. Vyd. 1.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Česká republika, 2011. ISBN 978-80-7357-666-0.011.</a:t>
            </a:r>
          </a:p>
          <a:p>
            <a:r>
              <a:rPr lang="cs-CZ" sz="2000" dirty="0"/>
              <a:t>NOVÁ, J. a kolektiv. Management, marketing a ekonomika sportu. 1.vyd. Brno: Masarykova univerzita, 2016.284 s. ISBN 978-80-210-8346-2.</a:t>
            </a:r>
          </a:p>
          <a:p>
            <a:r>
              <a:rPr lang="cs-CZ" sz="2000" dirty="0"/>
              <a:t>Zákon č. 89/2012 Sb.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7506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Spolky a jejich rozdělení ve sportovní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Zastřešující sportovní organizace (asociace)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Samotná sportovní asociace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Sportovní klub nebo tělovýchovná jednota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Sportovní oddíl nebo odbor</a:t>
            </a:r>
          </a:p>
        </p:txBody>
      </p:sp>
    </p:spTree>
    <p:extLst>
      <p:ext uri="{BB962C8B-B14F-4D97-AF65-F5344CB8AC3E}">
        <p14:creationId xmlns:p14="http://schemas.microsoft.com/office/powerpoint/2010/main" val="1480796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Zastřešující sportovní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Neomezené druhy provozovaných sportů</a:t>
            </a:r>
          </a:p>
          <a:p>
            <a:r>
              <a:rPr lang="cs-CZ" sz="2000" dirty="0"/>
              <a:t>Může sdružovat více samostatných sportovních asociací</a:t>
            </a:r>
          </a:p>
          <a:p>
            <a:r>
              <a:rPr lang="cs-CZ" sz="2000" dirty="0"/>
              <a:t>Má vlastní právní subjektivitu</a:t>
            </a:r>
          </a:p>
          <a:p>
            <a:endParaRPr lang="cs-CZ" sz="2000" dirty="0"/>
          </a:p>
          <a:p>
            <a:r>
              <a:rPr lang="cs-CZ" sz="2000" dirty="0"/>
              <a:t>Příklady:</a:t>
            </a:r>
          </a:p>
          <a:p>
            <a:r>
              <a:rPr lang="cs-CZ" sz="2000" dirty="0"/>
              <a:t>ČUS (Česká unie sportu)</a:t>
            </a:r>
          </a:p>
          <a:p>
            <a:r>
              <a:rPr lang="cs-CZ" sz="2000" dirty="0"/>
              <a:t>ČOS (Česká obec sokolská)</a:t>
            </a:r>
          </a:p>
          <a:p>
            <a:r>
              <a:rPr lang="cs-CZ" sz="2000" dirty="0"/>
              <a:t>Sdružení sportovních svazů ČR</a:t>
            </a:r>
          </a:p>
        </p:txBody>
      </p:sp>
    </p:spTree>
    <p:extLst>
      <p:ext uri="{BB962C8B-B14F-4D97-AF65-F5344CB8AC3E}">
        <p14:creationId xmlns:p14="http://schemas.microsoft.com/office/powerpoint/2010/main" val="342841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sportovní asociace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Jeden sport či jedna skupina sportů je v oblasti zájmu</a:t>
            </a:r>
          </a:p>
          <a:p>
            <a:r>
              <a:rPr lang="cs-CZ" sz="2000" dirty="0"/>
              <a:t>Právní subjektivita</a:t>
            </a:r>
          </a:p>
          <a:p>
            <a:r>
              <a:rPr lang="cs-CZ" sz="2000" dirty="0"/>
              <a:t>Sportovní svazy, které sdružuje ČUS</a:t>
            </a:r>
          </a:p>
          <a:p>
            <a:r>
              <a:rPr lang="cs-CZ" sz="2000" dirty="0"/>
              <a:t>ČOV</a:t>
            </a:r>
          </a:p>
          <a:p>
            <a:endParaRPr lang="cs-CZ" sz="2000" dirty="0"/>
          </a:p>
          <a:p>
            <a:r>
              <a:rPr lang="cs-CZ" sz="2000" dirty="0"/>
              <a:t>Vytváření svazové povahy musí být dáno názvem</a:t>
            </a:r>
          </a:p>
          <a:p>
            <a:r>
              <a:rPr lang="cs-CZ" sz="2000" dirty="0"/>
              <a:t>Svaz, federace, asociace, unie apod. </a:t>
            </a:r>
          </a:p>
        </p:txBody>
      </p:sp>
    </p:spTree>
    <p:extLst>
      <p:ext uri="{BB962C8B-B14F-4D97-AF65-F5344CB8AC3E}">
        <p14:creationId xmlns:p14="http://schemas.microsoft.com/office/powerpoint/2010/main" val="401932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kluby a tělovýchovné jednoty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Jeden či více sportů</a:t>
            </a:r>
          </a:p>
          <a:p>
            <a:r>
              <a:rPr lang="cs-CZ" sz="2000" dirty="0"/>
              <a:t>Ekonomické vazby na sportovní asociace</a:t>
            </a:r>
          </a:p>
          <a:p>
            <a:r>
              <a:rPr lang="cs-CZ" sz="2000" dirty="0"/>
              <a:t>Vystupuje právně samostatně</a:t>
            </a:r>
          </a:p>
          <a:p>
            <a:r>
              <a:rPr lang="cs-CZ" sz="2000" dirty="0"/>
              <a:t>Sportovní kluby nemusí být neziskovými organizacemi typu spolku</a:t>
            </a:r>
          </a:p>
          <a:p>
            <a:r>
              <a:rPr lang="cs-CZ" sz="2000" dirty="0"/>
              <a:t>Může se jednat také o obchodní společnosti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35347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oddíl nebo odbor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Fungující v rámci sportovního klubu</a:t>
            </a:r>
          </a:p>
          <a:p>
            <a:r>
              <a:rPr lang="cs-CZ" sz="2000" dirty="0"/>
              <a:t>Finančně a ekonomicky je vázána na mateřský sportovní klub</a:t>
            </a:r>
          </a:p>
          <a:p>
            <a:r>
              <a:rPr lang="cs-CZ" sz="2000" dirty="0"/>
              <a:t>Nedisponuje právní subjektivitou</a:t>
            </a:r>
          </a:p>
          <a:p>
            <a:r>
              <a:rPr lang="cs-CZ" sz="2000" dirty="0"/>
              <a:t>Oddíly a odbory neexistují samostatně, ale mají vlastní strukturu a vedení ve vztahu k mateřskému klubu</a:t>
            </a:r>
          </a:p>
          <a:p>
            <a:r>
              <a:rPr lang="cs-CZ" sz="2000" dirty="0"/>
              <a:t>Vytváří další úroveň řízení</a:t>
            </a:r>
          </a:p>
        </p:txBody>
      </p:sp>
    </p:spTree>
    <p:extLst>
      <p:ext uri="{BB962C8B-B14F-4D97-AF65-F5344CB8AC3E}">
        <p14:creationId xmlns:p14="http://schemas.microsoft.com/office/powerpoint/2010/main" val="190623074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{DBE74CEF-36B3-0D48-B361-50BD11F0F4B6}tf10001060</Template>
  <TotalTime>7694</TotalTime>
  <Words>1591</Words>
  <Application>Microsoft Office PowerPoint</Application>
  <PresentationFormat>Širokoúhlá obrazovka</PresentationFormat>
  <Paragraphs>299</Paragraphs>
  <Slides>43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Calibri</vt:lpstr>
      <vt:lpstr>Trebuchet MS</vt:lpstr>
      <vt:lpstr>Wingdings 3</vt:lpstr>
      <vt:lpstr>Fazeta</vt:lpstr>
      <vt:lpstr>Ekonomie, ekonomika a management sportu</vt:lpstr>
      <vt:lpstr>Obsah</vt:lpstr>
      <vt:lpstr>Neziskové organizace v ČR</vt:lpstr>
      <vt:lpstr>Spolek</vt:lpstr>
      <vt:lpstr>Spolky a jejich rozdělení ve sportovní praxi</vt:lpstr>
      <vt:lpstr>Zastřešující sportovní organizace</vt:lpstr>
      <vt:lpstr>Samostatná sportovní asociace</vt:lpstr>
      <vt:lpstr>Sportovní kluby a tělovýchovné jednoty</vt:lpstr>
      <vt:lpstr>Sportovní oddíl nebo odbor</vt:lpstr>
      <vt:lpstr>Spolek</vt:lpstr>
      <vt:lpstr>Spolek - založení</vt:lpstr>
      <vt:lpstr>Spolek – založení – ustavující schůze</vt:lpstr>
      <vt:lpstr>Spolek – stanovy a jejich minimální obsah</vt:lpstr>
      <vt:lpstr>Spolek – stanovy a jejich doporučený obsah</vt:lpstr>
      <vt:lpstr>Spolek – stanovy a další dobrovolné údaje</vt:lpstr>
      <vt:lpstr>Spolek – základní ustanovení</vt:lpstr>
      <vt:lpstr>Spolek – hlavní poslání</vt:lpstr>
      <vt:lpstr>Spolek – členství ve spolku</vt:lpstr>
      <vt:lpstr>Spolek – práva a povinnosti členů I</vt:lpstr>
      <vt:lpstr>Spolek – práva a povinnosti členů II</vt:lpstr>
      <vt:lpstr>Spolek – orgány spolku</vt:lpstr>
      <vt:lpstr>Spolek – orgány spolku – nejvyšší orgán</vt:lpstr>
      <vt:lpstr>Spolek – orgány spolku – statutární orgán</vt:lpstr>
      <vt:lpstr>Spolek – orgány spolku – kontrolní a rozhodčí komise</vt:lpstr>
      <vt:lpstr>Spolek – majetek a hospodaření</vt:lpstr>
      <vt:lpstr>Spolek – závěrečné ustanovení</vt:lpstr>
      <vt:lpstr>Spolek - zrušení</vt:lpstr>
      <vt:lpstr>A jak postupovat při založení?</vt:lpstr>
      <vt:lpstr>Jak financovat chod sportovního spolku v rámci hlavní činnosti?</vt:lpstr>
      <vt:lpstr>Zdroje financování spolku z hlavní činnosti</vt:lpstr>
      <vt:lpstr>Zdroje financování spolku z hlavní činnosti</vt:lpstr>
      <vt:lpstr>Zdroje financování spolku z hlavní činnosti</vt:lpstr>
      <vt:lpstr>Zdroje financování spolku z hlavní činnosti</vt:lpstr>
      <vt:lpstr>Zdroje financování spolku z hlavní činnosti</vt:lpstr>
      <vt:lpstr>Zdroje financování spolku z hlavní činnosti</vt:lpstr>
      <vt:lpstr>Zdroje financování spolku z hlavní činnosti</vt:lpstr>
      <vt:lpstr>Zdroje financování spolku z hlavní činnosti</vt:lpstr>
      <vt:lpstr>Zdroje financování spolku z hlavní činnosti</vt:lpstr>
      <vt:lpstr>Zdroje financování spolku z hlavní činnosti</vt:lpstr>
      <vt:lpstr>Další (doplňkové) zdroje financování</vt:lpstr>
      <vt:lpstr>Speciální aktivity na získání dodatečných finančních zdrojů</vt:lpstr>
      <vt:lpstr>Dotazy?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Ekonomie, ekonomika a management sportu</dc:title>
  <dc:creator>Daniel Opelík</dc:creator>
  <cp:lastModifiedBy>Daniel Opelík</cp:lastModifiedBy>
  <cp:revision>114</cp:revision>
  <dcterms:created xsi:type="dcterms:W3CDTF">2021-02-11T10:01:32Z</dcterms:created>
  <dcterms:modified xsi:type="dcterms:W3CDTF">2023-05-17T19:43:21Z</dcterms:modified>
</cp:coreProperties>
</file>