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 b="def" i="def"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 b="def" i="def"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17" name="Shape 117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1270000" y="50419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 txBox="1"/>
          <p:nvPr>
            <p:ph type="body" sz="quarter" idx="13"/>
          </p:nvPr>
        </p:nvSpPr>
        <p:spPr>
          <a:xfrm>
            <a:off x="1270000" y="6362700"/>
            <a:ext cx="10464800" cy="461366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i="1" sz="2400"/>
            </a:lvl1pPr>
          </a:lstStyle>
          <a:p>
            <a:pPr/>
            <a:r>
              <a:t>–Johnny Appleseed</a:t>
            </a:r>
          </a:p>
        </p:txBody>
      </p:sp>
      <p:sp>
        <p:nvSpPr>
          <p:cNvPr id="94" name="“Type a quote here.”"/>
          <p:cNvSpPr txBox="1"/>
          <p:nvPr>
            <p:ph type="body" sz="quarter" idx="14"/>
          </p:nvPr>
        </p:nvSpPr>
        <p:spPr>
          <a:xfrm>
            <a:off x="1270000" y="4267112"/>
            <a:ext cx="10464800" cy="609776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4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“Type a quote here.” </a:t>
            </a:r>
          </a:p>
        </p:txBody>
      </p:sp>
      <p:sp>
        <p:nvSpPr>
          <p:cNvPr id="9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/>
          <p:nvPr>
            <p:ph type="pic" idx="13"/>
          </p:nvPr>
        </p:nvSpPr>
        <p:spPr>
          <a:xfrm>
            <a:off x="-949853" y="0"/>
            <a:ext cx="14904506" cy="9944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/>
          <p:nvPr>
            <p:ph type="pic" idx="13"/>
          </p:nvPr>
        </p:nvSpPr>
        <p:spPr>
          <a:xfrm>
            <a:off x="1622088" y="289099"/>
            <a:ext cx="9753603" cy="6505789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Title Text"/>
          <p:cNvSpPr txBox="1"/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22" name="Body Level One…"/>
          <p:cNvSpPr txBox="1"/>
          <p:nvPr>
            <p:ph type="body" sz="quarter" idx="1"/>
          </p:nvPr>
        </p:nvSpPr>
        <p:spPr>
          <a:xfrm>
            <a:off x="1270000" y="81534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Cen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/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/>
          <p:nvPr>
            <p:ph type="pic" idx="13"/>
          </p:nvPr>
        </p:nvSpPr>
        <p:spPr>
          <a:xfrm>
            <a:off x="2263775" y="613833"/>
            <a:ext cx="12401550" cy="82677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Title Text"/>
          <p:cNvSpPr txBox="1"/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/>
            <a:r>
              <a:t>Title Text</a:t>
            </a:r>
          </a:p>
        </p:txBody>
      </p:sp>
      <p:sp>
        <p:nvSpPr>
          <p:cNvPr id="40" name="Body Level One…"/>
          <p:cNvSpPr txBox="1"/>
          <p:nvPr>
            <p:ph type="body" sz="quarter" idx="1"/>
          </p:nvPr>
        </p:nvSpPr>
        <p:spPr>
          <a:xfrm>
            <a:off x="952500" y="4724400"/>
            <a:ext cx="5334000" cy="4114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7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/>
          <p:nvPr>
            <p:ph type="pic" idx="13"/>
          </p:nvPr>
        </p:nvSpPr>
        <p:spPr>
          <a:xfrm>
            <a:off x="4086225" y="2586566"/>
            <a:ext cx="9429750" cy="62865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7" name="Body Level One…"/>
          <p:cNvSpPr txBox="1"/>
          <p:nvPr>
            <p:ph type="body" sz="half" idx="1"/>
          </p:nvPr>
        </p:nvSpPr>
        <p:spPr>
          <a:xfrm>
            <a:off x="952500" y="25908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028700" indent="-342900">
              <a:spcBef>
                <a:spcPts val="3200"/>
              </a:spcBef>
              <a:defRPr sz="2800"/>
            </a:lvl3pPr>
            <a:lvl4pPr marL="1371600" indent="-342900">
              <a:spcBef>
                <a:spcPts val="3200"/>
              </a:spcBef>
              <a:defRPr sz="2800"/>
            </a:lvl4pPr>
            <a:lvl5pPr marL="1714500" indent="-342900">
              <a:spcBef>
                <a:spcPts val="3200"/>
              </a:spcBef>
              <a:defRPr sz="2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/>
          <p:nvPr>
            <p:ph type="sldNum" sz="quarter" idx="2"/>
          </p:nvPr>
        </p:nvSpPr>
        <p:spPr>
          <a:xfrm>
            <a:off x="6328884" y="9296400"/>
            <a:ext cx="340259" cy="342900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/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/>
          <p:nvPr>
            <p:ph type="pic" sz="quarter" idx="13"/>
          </p:nvPr>
        </p:nvSpPr>
        <p:spPr>
          <a:xfrm>
            <a:off x="6680200" y="5029200"/>
            <a:ext cx="6054748" cy="4038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Image"/>
          <p:cNvSpPr/>
          <p:nvPr>
            <p:ph type="pic" sz="quarter" idx="14"/>
          </p:nvPr>
        </p:nvSpPr>
        <p:spPr>
          <a:xfrm>
            <a:off x="6502400" y="889000"/>
            <a:ext cx="5867400" cy="39116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Image"/>
          <p:cNvSpPr/>
          <p:nvPr>
            <p:ph type="pic" idx="15"/>
          </p:nvPr>
        </p:nvSpPr>
        <p:spPr>
          <a:xfrm>
            <a:off x="-2374900" y="889000"/>
            <a:ext cx="11982450" cy="79883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6328884" y="9296400"/>
            <a:ext cx="340259" cy="324306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transition xmlns:p14="http://schemas.microsoft.com/office/powerpoint/2010/main" spd="med" advClick="1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hyperlink" Target="https://www.ucl.ac.uk/dutchstudies/an/SP_LINKS_UCL_POPUP/SPs_english/linguistics/syntax_verb.html" TargetMode="External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tif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.tif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.tif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.tif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5.tif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.tif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Introduction to the Dutch Language"/>
          <p:cNvSpPr txBox="1"/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Introduction to the Dutch Language</a:t>
            </a:r>
          </a:p>
        </p:txBody>
      </p:sp>
      <p:sp>
        <p:nvSpPr>
          <p:cNvPr id="120" name="Week 7: Dutch word order"/>
          <p:cNvSpPr txBox="1"/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Week 7: Dutch word order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Behold the wonder that is the syntax tre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484886">
              <a:defRPr sz="6640"/>
            </a:lvl1pPr>
          </a:lstStyle>
          <a:p>
            <a:pPr/>
            <a:r>
              <a:t>Behold the wonder that is the syntax tree</a:t>
            </a:r>
          </a:p>
        </p:txBody>
      </p:sp>
      <p:sp>
        <p:nvSpPr>
          <p:cNvPr id="147" name="Source: https://www.ucl.ac.uk/dutchstudies/an/SP_LINKS_UCL_POPUP/SPs_english/linguistics/syntax_verb.html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Source: </a:t>
            </a:r>
            <a:r>
              <a:rPr u="sng">
                <a:hlinkClick r:id="rId2" invalidUrl="" action="" tgtFrame="" tooltip="" history="1" highlightClick="0" endSnd="0"/>
              </a:rPr>
              <a:t>https://www.ucl.ac.uk/dutchstudies/an/SP_LINKS_UCL_POPUP/SPs_english/linguistics/syntax_verb.html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Titl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50" name="Body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51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400299" y="2969323"/>
            <a:ext cx="8204201" cy="381495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Titl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54" name="Body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55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705100" y="3006629"/>
            <a:ext cx="7594600" cy="374034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Titl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58" name="Body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59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962741" y="2929987"/>
            <a:ext cx="7079318" cy="389362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Titl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62" name="Body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63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996292" y="2650421"/>
            <a:ext cx="7012216" cy="445275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Titl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66" name="Body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67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210564" y="1494439"/>
            <a:ext cx="6583672" cy="676472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Titl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70" name="Body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71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113451" y="1708150"/>
            <a:ext cx="6777898" cy="62865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Today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Today</a:t>
            </a:r>
          </a:p>
        </p:txBody>
      </p:sp>
      <p:sp>
        <p:nvSpPr>
          <p:cNvPr id="123" name="Presentation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635000" indent="-635000">
              <a:buSzPct val="100000"/>
              <a:buAutoNum type="arabicPeriod" startAt="1"/>
            </a:pPr>
            <a:r>
              <a:t>Presentation</a:t>
            </a:r>
          </a:p>
          <a:p>
            <a:pPr marL="635000" indent="-635000">
              <a:buSzPct val="100000"/>
              <a:buAutoNum type="arabicPeriod" startAt="1"/>
            </a:pPr>
            <a:r>
              <a:t>Word order in Dutch</a:t>
            </a:r>
          </a:p>
          <a:p>
            <a:pPr marL="635000" indent="-635000">
              <a:buSzPct val="100000"/>
              <a:buAutoNum type="arabicPeriod" startAt="1"/>
            </a:pPr>
            <a:r>
              <a:t>Dutch practice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Word order in Dutch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Word order in Dutch</a:t>
            </a:r>
          </a:p>
        </p:txBody>
      </p:sp>
      <p:sp>
        <p:nvSpPr>
          <p:cNvPr id="126" name="Preliminary remark: Word order is very important and quite fixed in Dutch due to its lack of flexion.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311150" indent="-311150" defTabSz="408940">
              <a:spcBef>
                <a:spcPts val="2900"/>
              </a:spcBef>
              <a:defRPr sz="2240"/>
            </a:pPr>
            <a:r>
              <a:t>Preliminary remark: Word order is very important and quite fixed in Dutch due to its lack of flexion.</a:t>
            </a:r>
          </a:p>
          <a:p>
            <a:pPr marL="311150" indent="-311150" defTabSz="408940">
              <a:spcBef>
                <a:spcPts val="2900"/>
              </a:spcBef>
              <a:defRPr sz="2240"/>
            </a:pPr>
            <a:r>
              <a:t>Some basic terms.</a:t>
            </a:r>
          </a:p>
          <a:p>
            <a:pPr marL="311150" indent="-311150" defTabSz="408940">
              <a:spcBef>
                <a:spcPts val="2900"/>
              </a:spcBef>
              <a:defRPr sz="2240"/>
            </a:pPr>
            <a:r>
              <a:t>Dutch is a V2 / SOV language.</a:t>
            </a:r>
          </a:p>
          <a:p>
            <a:pPr marL="311150" indent="-311150" defTabSz="408940">
              <a:spcBef>
                <a:spcPts val="2900"/>
              </a:spcBef>
              <a:defRPr sz="2240"/>
            </a:pPr>
            <a:r>
              <a:t>Dutch is generally a head-final language.</a:t>
            </a:r>
          </a:p>
          <a:p>
            <a:pPr marL="311150" indent="-311150" defTabSz="408940">
              <a:spcBef>
                <a:spcPts val="2900"/>
              </a:spcBef>
              <a:defRPr sz="2240"/>
            </a:pPr>
            <a:r>
              <a:t>Basic word order rules (that aren’t actually rules): adverbial phrases; direct and indirect objects.</a:t>
            </a:r>
          </a:p>
          <a:p>
            <a:pPr marL="311150" indent="-311150" defTabSz="408940">
              <a:spcBef>
                <a:spcPts val="2900"/>
              </a:spcBef>
              <a:defRPr sz="2240"/>
            </a:pPr>
            <a:r>
              <a:t>The importance of the theme/comment structure for word order.</a:t>
            </a:r>
          </a:p>
          <a:p>
            <a:pPr marL="311150" indent="-311150" defTabSz="408940">
              <a:spcBef>
                <a:spcPts val="2900"/>
              </a:spcBef>
              <a:defRPr sz="2240"/>
            </a:pPr>
            <a:r>
              <a:t>Why the Dutch language is bipolar.</a:t>
            </a:r>
          </a:p>
          <a:p>
            <a:pPr marL="311150" indent="-311150" defTabSz="408940">
              <a:spcBef>
                <a:spcPts val="2900"/>
              </a:spcBef>
              <a:defRPr sz="2240"/>
            </a:pPr>
            <a:r>
              <a:t>Behold the wonder that is the syntax tree.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Word order: some basic term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484886">
              <a:defRPr sz="6640"/>
            </a:lvl1pPr>
          </a:lstStyle>
          <a:p>
            <a:pPr/>
            <a:r>
              <a:t>Word order: some basic terms</a:t>
            </a:r>
          </a:p>
        </p:txBody>
      </p:sp>
      <p:sp>
        <p:nvSpPr>
          <p:cNvPr id="129" name="Subject, Object, Verb: a typology of languages.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404495" indent="-404495" defTabSz="531622">
              <a:spcBef>
                <a:spcPts val="3800"/>
              </a:spcBef>
              <a:defRPr sz="2912"/>
            </a:pPr>
            <a:r>
              <a:t>Subject, Object, Verb: a typology of languages.</a:t>
            </a:r>
          </a:p>
          <a:p>
            <a:pPr marL="404495" indent="-404495" defTabSz="531622">
              <a:spcBef>
                <a:spcPts val="3800"/>
              </a:spcBef>
              <a:defRPr sz="2912"/>
            </a:pPr>
            <a:r>
              <a:t>Head-initial vs. Head-final: an alternative typology of languages: is the main constituent of a phrase at its end or at its start?</a:t>
            </a:r>
          </a:p>
          <a:p>
            <a:pPr marL="404495" indent="-404495" defTabSz="531622">
              <a:spcBef>
                <a:spcPts val="3800"/>
              </a:spcBef>
              <a:defRPr sz="2912"/>
            </a:pPr>
            <a:r>
              <a:t>Main clauses and sub-clauses: sub-clauses fulfil a grammatical function in another (main) clause; main clauses don’t. Sentences that contain sub-clauses are ‘complex’ sentences.</a:t>
            </a:r>
          </a:p>
          <a:p>
            <a:pPr marL="404495" indent="-404495" defTabSz="531622">
              <a:spcBef>
                <a:spcPts val="3800"/>
              </a:spcBef>
              <a:defRPr sz="2912"/>
            </a:pPr>
            <a:r>
              <a:t>Sentence, clause, phrase.</a:t>
            </a:r>
          </a:p>
          <a:p>
            <a:pPr marL="404495" indent="-404495" defTabSz="531622">
              <a:spcBef>
                <a:spcPts val="3800"/>
              </a:spcBef>
              <a:defRPr sz="2912"/>
            </a:pPr>
            <a:r>
              <a:t>Phrases: categorical phrases (Noun, Verb, Adjective, Preposition, Determiner) and functional phrases (Inflection).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Dutch is a V2 / SOV languag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484886">
              <a:defRPr sz="6640"/>
            </a:lvl1pPr>
          </a:lstStyle>
          <a:p>
            <a:pPr/>
            <a:r>
              <a:t>Dutch is a V2 / SOV language</a:t>
            </a:r>
          </a:p>
        </p:txBody>
      </p:sp>
      <p:sp>
        <p:nvSpPr>
          <p:cNvPr id="132" name="Dutch basic word order is SOV: the subject comes first, then the object(s), and the verb is final.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Dutch basic word order is SOV: the subject comes first, then the object(s), and the verb is final.</a:t>
            </a:r>
          </a:p>
          <a:p>
            <a:pPr/>
            <a:r>
              <a:t>However, in main clauses, the conjugated verb MUST be in the second (grammatical, functional) position. (Apparent) exceptions: yes/no questions and imperative phrases and certain (archaic) conjunctive phrases.</a:t>
            </a:r>
          </a:p>
          <a:p>
            <a:pPr/>
            <a:r>
              <a:t>*Ik koekjes eten ga, but: Ik ga koekjes eten, Ik zeg dat ik koekjes eten ga (/ga eten).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Dutch is generally a head-final languag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484886">
              <a:defRPr sz="6640"/>
            </a:lvl1pPr>
          </a:lstStyle>
          <a:p>
            <a:pPr/>
            <a:r>
              <a:t>Dutch is generally a head-final language</a:t>
            </a:r>
          </a:p>
        </p:txBody>
      </p:sp>
      <p:sp>
        <p:nvSpPr>
          <p:cNvPr id="135" name="In Dutch, the main constituent of a phrase tends to come last: ‘de mooie man’, a noun phrase, has ‘man’, the noun, at the end. (Although some linguists would call this a ‘determiner’ phrase, which would of course ruin this typology. Linguistics often looks more science-y than it actually is. But I digress.) Also: ‘koekie eten’ (eat cookie) is a verb phrase, again with the verb at the end. (Note the different order in English; also, note that phrases stack: this verb phrase contains a noun phrase (‘koekie’)).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In Dutch, the main constituent of a phrase tends to come last: ‘de mooie man’, a noun phrase, has ‘man’, the noun, at the end. </a:t>
            </a:r>
            <a:r>
              <a:rPr sz="2500"/>
              <a:t>(Although some linguists would call this a ‘determiner’ phrase, which would of course ruin this typology. Linguistics often looks more science-y than it actually is. But I digress.)</a:t>
            </a:r>
            <a:r>
              <a:t> Also: ‘koekie eten’ (eat cookie) is a verb phrase, again with the verb at the end. (Note the different order in English; also, note that phrases stack: this verb phrase contains a noun phrase (‘koekie’)).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Basic word order rules (that aren’t actually rules)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484886">
              <a:defRPr sz="6640"/>
            </a:lvl1pPr>
          </a:lstStyle>
          <a:p>
            <a:pPr/>
            <a:r>
              <a:t>Basic word order rules (that aren’t actually rules)</a:t>
            </a:r>
          </a:p>
        </p:txBody>
      </p:sp>
      <p:sp>
        <p:nvSpPr>
          <p:cNvPr id="138" name="For adverbial phrases: time, manner, place: ‘Ik ging gisteren met mijn moeder op de fiets naar Amsterdam.’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422275" indent="-422275" defTabSz="554990">
              <a:spcBef>
                <a:spcPts val="3900"/>
              </a:spcBef>
              <a:defRPr sz="3040"/>
            </a:pPr>
            <a:r>
              <a:t>For adverbial phrases: time, manner, place: ‘Ik ging gisteren met mijn moeder op de fiets naar Amsterdam.’</a:t>
            </a:r>
          </a:p>
          <a:p>
            <a:pPr marL="422275" indent="-422275" defTabSz="554990">
              <a:spcBef>
                <a:spcPts val="3900"/>
              </a:spcBef>
              <a:defRPr sz="3040"/>
            </a:pPr>
            <a:r>
              <a:t>For objects: indirect objects first, direct objects second: ik gaf de man het boek. Or: toen de man de man de man aangewezen had, was alles de man duidelijk geworden. </a:t>
            </a:r>
          </a:p>
          <a:p>
            <a:pPr marL="422275" indent="-422275" defTabSz="554990">
              <a:spcBef>
                <a:spcPts val="3900"/>
              </a:spcBef>
              <a:defRPr sz="3040"/>
            </a:pPr>
            <a:r>
              <a:t>An interesting quirk: ambiguous preposition of place/direction (‘in’) + [place] == place (‘in het huis’), [place] + ambiguous preposition of place/direction == direction (‘het huis in’).</a:t>
            </a:r>
          </a:p>
          <a:p>
            <a:pPr marL="422275" indent="-422275" defTabSz="554990">
              <a:spcBef>
                <a:spcPts val="3900"/>
              </a:spcBef>
              <a:defRPr sz="3040"/>
            </a:pPr>
            <a:r>
              <a:t>BUT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The importance of the theme/comment structure for word order (and Dutch grammar in general)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321310">
              <a:defRPr sz="4400"/>
            </a:lvl1pPr>
          </a:lstStyle>
          <a:p>
            <a:pPr/>
            <a:r>
              <a:t>The importance of the theme/comment structure for word order (and Dutch grammar in general)</a:t>
            </a:r>
          </a:p>
        </p:txBody>
      </p:sp>
      <p:sp>
        <p:nvSpPr>
          <p:cNvPr id="141" name="(The theme/rheme distinction is, I am obliged to remark, a Prague invention.)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297815" indent="-297815" defTabSz="391414">
              <a:spcBef>
                <a:spcPts val="2800"/>
              </a:spcBef>
              <a:defRPr sz="2144"/>
            </a:pPr>
            <a:r>
              <a:t>(The theme/rheme distinction is, I am obliged to remark, a Prague invention.)</a:t>
            </a:r>
          </a:p>
          <a:p>
            <a:pPr marL="297815" indent="-297815" defTabSz="391414">
              <a:spcBef>
                <a:spcPts val="2800"/>
              </a:spcBef>
              <a:defRPr sz="2144"/>
            </a:pPr>
            <a:r>
              <a:t>Dutch (and Czech, if I’m not mistaken) sentences tend to start with known information and then ‘comment’ upon that known information with new information.</a:t>
            </a:r>
          </a:p>
          <a:p>
            <a:pPr marL="297815" indent="-297815" defTabSz="391414">
              <a:spcBef>
                <a:spcPts val="2800"/>
              </a:spcBef>
              <a:defRPr sz="2144"/>
            </a:pPr>
            <a:r>
              <a:t>Short deictic words therefore tend to congregate at the start of the sentence, while longer, more specific words/phrases go at the end.</a:t>
            </a:r>
          </a:p>
          <a:p>
            <a:pPr marL="297815" indent="-297815" defTabSz="391414">
              <a:spcBef>
                <a:spcPts val="2800"/>
              </a:spcBef>
              <a:defRPr sz="2144"/>
            </a:pPr>
            <a:r>
              <a:t>So: ‘Ik wil twee boeken’ BUT ‘Ik wil ER twee’; </a:t>
            </a:r>
          </a:p>
          <a:p>
            <a:pPr marL="297815" indent="-297815" defTabSz="391414">
              <a:spcBef>
                <a:spcPts val="2800"/>
              </a:spcBef>
              <a:defRPr sz="2144"/>
            </a:pPr>
            <a:r>
              <a:t>Also: free placement of adverbial phrases including propositions at the end of the sentence (for emphasis): ‘Ik ben gisteren met mijn moeder op de fiets naar Amsterdam gegaan’ vs. ‘Ik ben gisteren op de fiets naar Amsterdam gegaan met mijn moeder’).</a:t>
            </a:r>
          </a:p>
          <a:p>
            <a:pPr marL="297815" indent="-297815" defTabSz="391414">
              <a:spcBef>
                <a:spcPts val="2800"/>
              </a:spcBef>
              <a:defRPr sz="2144"/>
            </a:pPr>
            <a:r>
              <a:t>Also: ‘Ik heb hem het boek gegeven’ BUT ‘Ik heb HET hem gisteren gegeven’.</a:t>
            </a:r>
          </a:p>
          <a:p>
            <a:pPr marL="297815" indent="-297815" defTabSz="391414">
              <a:spcBef>
                <a:spcPts val="2800"/>
              </a:spcBef>
              <a:defRPr sz="2144"/>
            </a:pPr>
            <a:r>
              <a:t>(Compare Czech, which regularly puts the reflexive pronoun in the second position in the sentence for, I imagine – but don’t actually know – similar reasons.)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Why the Dutch language is bipolar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484886">
              <a:defRPr sz="6640"/>
            </a:lvl1pPr>
          </a:lstStyle>
          <a:p>
            <a:pPr/>
            <a:r>
              <a:t>Why the Dutch language is bipolar</a:t>
            </a:r>
          </a:p>
        </p:txBody>
      </p:sp>
      <p:sp>
        <p:nvSpPr>
          <p:cNvPr id="144" name="The two-pole theory of Dutch sentence structure: [Run-up] 1st position, first Verbal Pole, middle, second verbal pole, last position.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297815" indent="-297815" defTabSz="391414">
              <a:spcBef>
                <a:spcPts val="2800"/>
              </a:spcBef>
              <a:defRPr sz="2144"/>
            </a:pPr>
            <a:r>
              <a:t>The two-pole theory of Dutch sentence structure: [Run-up] 1st position, first Verbal Pole, middle, second verbal pole, last position.</a:t>
            </a:r>
          </a:p>
          <a:p>
            <a:pPr marL="297815" indent="-297815" defTabSz="391414">
              <a:spcBef>
                <a:spcPts val="2800"/>
              </a:spcBef>
              <a:defRPr sz="2144"/>
            </a:pPr>
            <a:r>
              <a:t>Anything can be in first position (usually (part of) the theme, but (confusingly) in cases of ‘paradoxical emphasis’ (part of) the comment, too, can be found here).</a:t>
            </a:r>
          </a:p>
          <a:p>
            <a:pPr marL="297815" indent="-297815" defTabSz="391414">
              <a:spcBef>
                <a:spcPts val="2800"/>
              </a:spcBef>
              <a:defRPr sz="2144"/>
            </a:pPr>
            <a:r>
              <a:t>First verbal pole: reserved for conjugated verbs and subordinate conjunctions. </a:t>
            </a:r>
          </a:p>
          <a:p>
            <a:pPr marL="297815" indent="-297815" defTabSz="391414">
              <a:spcBef>
                <a:spcPts val="2800"/>
              </a:spcBef>
              <a:defRPr sz="2144"/>
            </a:pPr>
            <a:r>
              <a:t>Middle: anything can go here, except of course for the above-mentioned verbs and subordinate conjunctions, and, as we’ll see, the so-called ‘verbal rest’.</a:t>
            </a:r>
          </a:p>
          <a:p>
            <a:pPr marL="297815" indent="-297815" defTabSz="391414">
              <a:spcBef>
                <a:spcPts val="2800"/>
              </a:spcBef>
              <a:defRPr sz="2144"/>
            </a:pPr>
            <a:r>
              <a:t>The second verbal pole: this is where the verbal rest goes, including past or passive participles, infinite verbs and the separable parts of separable verbs. (order: 1) separable parts of separable verbs, 2)[participle], 3) auxiliary verb of time, 4) modal verbs, 5) main verb, 6)[participle].</a:t>
            </a:r>
          </a:p>
          <a:p>
            <a:pPr marL="297815" indent="-297815" defTabSz="391414">
              <a:spcBef>
                <a:spcPts val="2800"/>
              </a:spcBef>
              <a:defRPr sz="2144"/>
            </a:pPr>
            <a:r>
              <a:t>The last position: reserved for adverbial phrases with prepositions. You can fit a couple here.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