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8" r:id="rId3"/>
    <p:sldId id="265" r:id="rId4"/>
    <p:sldId id="278" r:id="rId5"/>
    <p:sldId id="312" r:id="rId6"/>
    <p:sldId id="270" r:id="rId7"/>
    <p:sldId id="310" r:id="rId8"/>
    <p:sldId id="313" r:id="rId9"/>
    <p:sldId id="303" r:id="rId10"/>
    <p:sldId id="311" r:id="rId11"/>
    <p:sldId id="304" r:id="rId12"/>
    <p:sldId id="284" r:id="rId13"/>
    <p:sldId id="297" r:id="rId14"/>
    <p:sldId id="309" r:id="rId15"/>
    <p:sldId id="308" r:id="rId16"/>
    <p:sldId id="306" r:id="rId17"/>
    <p:sldId id="305" r:id="rId18"/>
    <p:sldId id="287" r:id="rId19"/>
    <p:sldId id="30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091" autoAdjust="0"/>
  </p:normalViewPr>
  <p:slideViewPr>
    <p:cSldViewPr>
      <p:cViewPr varScale="1">
        <p:scale>
          <a:sx n="55" d="100"/>
          <a:sy n="55" d="100"/>
        </p:scale>
        <p:origin x="16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9003-25C0-496F-9983-4139DE355FDD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04826-C51F-4CAF-B72A-7B69A02F8E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Morfologie – základní výzkumnou jednotkou = morfém (alomorf)</a:t>
            </a:r>
            <a:r>
              <a:rPr lang="cs-CZ" baseline="0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Co je základní výzkumnou jednotkou syntaxe = věta a větný člen, větná fráze…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228600" indent="-228600">
              <a:buFontTx/>
              <a:buAutoNum type="arabicPeriod"/>
            </a:pPr>
            <a:r>
              <a:rPr lang="cs-CZ" baseline="0" dirty="0" smtClean="0"/>
              <a:t>De 8 </a:t>
            </a:r>
            <a:r>
              <a:rPr lang="cs-CZ" baseline="0" dirty="0" err="1" smtClean="0"/>
              <a:t>woordgroepen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herkennen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het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NLs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heeft</a:t>
            </a:r>
            <a:r>
              <a:rPr lang="cs-CZ" baseline="0" dirty="0" smtClean="0"/>
              <a:t> 8 </a:t>
            </a:r>
            <a:r>
              <a:rPr lang="cs-CZ" baseline="0" dirty="0" err="1" smtClean="0"/>
              <a:t>syntagma‘s</a:t>
            </a:r>
            <a:endParaRPr lang="cs-CZ" baseline="0" dirty="0" smtClean="0"/>
          </a:p>
          <a:p>
            <a:pPr marL="228600" indent="-228600">
              <a:buFontTx/>
              <a:buAutoNum type="arabicPeriod"/>
            </a:pPr>
            <a:endParaRPr lang="cs-CZ" baseline="0" dirty="0" smtClean="0"/>
          </a:p>
          <a:p>
            <a:pPr marL="228600" indent="-228600">
              <a:buFontTx/>
              <a:buAutoNum type="arabicPeriod"/>
            </a:pPr>
            <a:r>
              <a:rPr lang="cs-CZ" baseline="0" dirty="0" smtClean="0"/>
              <a:t>De </a:t>
            </a:r>
            <a:r>
              <a:rPr lang="cs-CZ" baseline="0" dirty="0" err="1" smtClean="0"/>
              <a:t>tien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functies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behandelen</a:t>
            </a:r>
            <a:endParaRPr lang="cs-CZ" baseline="0" dirty="0" smtClean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526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KNOOP = UZEL…</a:t>
            </a:r>
            <a:r>
              <a:rPr lang="cs-CZ" baseline="0" dirty="0" smtClean="0"/>
              <a:t> ŘÍDÍCÍ ČLEN…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3111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00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92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974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i="1" u="sng" dirty="0" smtClean="0"/>
              <a:t>OEFENING</a:t>
            </a:r>
            <a:r>
              <a:rPr lang="cs-CZ" i="1" dirty="0" smtClean="0"/>
              <a:t>: OD KAŽDÉHO VĚTNÉHO ČLENU JEDEN </a:t>
            </a:r>
            <a:r>
              <a:rPr lang="cs-CZ" i="1" dirty="0" smtClean="0"/>
              <a:t>PŘÍKLAD</a:t>
            </a:r>
            <a:r>
              <a:rPr lang="en-GB" i="1" dirty="0" smtClean="0"/>
              <a:t> Z</a:t>
            </a:r>
            <a:r>
              <a:rPr lang="en-GB" i="1" baseline="0" dirty="0" smtClean="0"/>
              <a:t> NOVINOVÉHO ČLÁNKU (+ </a:t>
            </a:r>
            <a:r>
              <a:rPr lang="en-GB" i="1" baseline="0" dirty="0" err="1" smtClean="0"/>
              <a:t>odkaz</a:t>
            </a:r>
            <a:r>
              <a:rPr lang="en-GB" i="1" baseline="0" dirty="0" smtClean="0"/>
              <a:t>)</a:t>
            </a:r>
            <a:endParaRPr lang="en-GB" i="1" dirty="0" smtClean="0"/>
          </a:p>
          <a:p>
            <a:endParaRPr lang="en-GB" i="1" dirty="0" smtClean="0"/>
          </a:p>
          <a:p>
            <a:r>
              <a:rPr lang="en-GB" i="1" dirty="0" smtClean="0"/>
              <a:t>Ad 6.:</a:t>
            </a:r>
            <a:r>
              <a:rPr lang="en-GB" i="1" baseline="0" dirty="0" smtClean="0"/>
              <a:t> </a:t>
            </a:r>
            <a:endParaRPr lang="cs-CZ" i="1" dirty="0" smtClean="0"/>
          </a:p>
          <a:p>
            <a:r>
              <a:rPr lang="nl-NL" dirty="0" smtClean="0"/>
              <a:t>Het oorzakelijk voorwerp komt voor bij een klein aantal naamwoordelijke</a:t>
            </a:r>
            <a:r>
              <a:rPr lang="nl-NL" baseline="0" dirty="0" smtClean="0"/>
              <a:t> gezegdes, </a:t>
            </a:r>
            <a:r>
              <a:rPr lang="nl-NL" dirty="0" smtClean="0"/>
              <a:t>zoals </a:t>
            </a:r>
            <a:r>
              <a:rPr lang="nl-NL" i="1" dirty="0" smtClean="0"/>
              <a:t>beu zijn</a:t>
            </a:r>
            <a:r>
              <a:rPr lang="nl-NL" dirty="0" smtClean="0"/>
              <a:t>, </a:t>
            </a:r>
            <a:r>
              <a:rPr lang="nl-NL" i="1" dirty="0" smtClean="0"/>
              <a:t>kwijt zijn</a:t>
            </a:r>
            <a:r>
              <a:rPr lang="nl-NL" dirty="0" smtClean="0"/>
              <a:t>, </a:t>
            </a:r>
            <a:r>
              <a:rPr lang="nl-NL" i="1" dirty="0" smtClean="0"/>
              <a:t>moe worden</a:t>
            </a:r>
            <a:r>
              <a:rPr lang="nl-NL" dirty="0" smtClean="0"/>
              <a:t>, </a:t>
            </a:r>
            <a:r>
              <a:rPr lang="nl-NL" i="1" dirty="0" smtClean="0"/>
              <a:t>van plan zijn</a:t>
            </a:r>
            <a:r>
              <a:rPr lang="nl-NL" dirty="0" smtClean="0"/>
              <a:t> en </a:t>
            </a:r>
            <a:r>
              <a:rPr lang="nl-NL" i="1" dirty="0" smtClean="0"/>
              <a:t>waard zijn</a:t>
            </a:r>
            <a:r>
              <a:rPr lang="nl-NL" dirty="0" smtClean="0"/>
              <a:t>. Deze aanvulling van deze gezegdes wordt oorzakelijk voorwerp genoemd. </a:t>
            </a:r>
          </a:p>
          <a:p>
            <a:endParaRPr lang="nl-NL" dirty="0" smtClean="0"/>
          </a:p>
          <a:p>
            <a:r>
              <a:rPr lang="nl-NL" dirty="0" smtClean="0"/>
              <a:t>Ik was </a:t>
            </a:r>
            <a:r>
              <a:rPr lang="nl-NL" i="1" dirty="0" smtClean="0"/>
              <a:t>zijn gezeur</a:t>
            </a:r>
            <a:r>
              <a:rPr lang="nl-NL" dirty="0" smtClean="0"/>
              <a:t> beu.</a:t>
            </a:r>
          </a:p>
          <a:p>
            <a:r>
              <a:rPr lang="nl-NL" dirty="0" smtClean="0"/>
              <a:t>Piet werd </a:t>
            </a:r>
            <a:r>
              <a:rPr lang="nl-NL" i="1" dirty="0" smtClean="0"/>
              <a:t>het spelletje</a:t>
            </a:r>
            <a:r>
              <a:rPr lang="nl-NL" dirty="0" smtClean="0"/>
              <a:t> niet moe.</a:t>
            </a:r>
          </a:p>
          <a:p>
            <a:r>
              <a:rPr lang="nl-NL" dirty="0" smtClean="0"/>
              <a:t>Zij waren </a:t>
            </a:r>
            <a:r>
              <a:rPr lang="nl-NL" i="1" dirty="0" smtClean="0"/>
              <a:t>weinig goeds</a:t>
            </a:r>
            <a:r>
              <a:rPr lang="nl-NL" dirty="0" smtClean="0"/>
              <a:t> van plan.</a:t>
            </a:r>
          </a:p>
          <a:p>
            <a:r>
              <a:rPr lang="nl-NL" dirty="0" smtClean="0"/>
              <a:t>Dat huis is </a:t>
            </a:r>
            <a:r>
              <a:rPr lang="nl-NL" i="1" dirty="0" smtClean="0"/>
              <a:t>vier ton</a:t>
            </a:r>
            <a:r>
              <a:rPr lang="nl-NL" dirty="0" smtClean="0"/>
              <a:t> waard.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130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 smtClean="0"/>
              <a:t>Functiecategorie</a:t>
            </a:r>
            <a:r>
              <a:rPr lang="cs-CZ" sz="1200" dirty="0" err="1" smtClean="0"/>
              <a:t>ën</a:t>
            </a:r>
            <a:r>
              <a:rPr lang="cs-CZ" sz="1200" dirty="0" smtClean="0"/>
              <a:t>:</a:t>
            </a:r>
            <a:endParaRPr lang="en-GB" sz="1200" dirty="0" smtClean="0"/>
          </a:p>
          <a:p>
            <a:pPr marL="0" indent="0">
              <a:buNone/>
            </a:pPr>
            <a:endParaRPr lang="cs-CZ" sz="1200" dirty="0" smtClean="0"/>
          </a:p>
          <a:p>
            <a:r>
              <a:rPr lang="cs-CZ" sz="1200" b="1" dirty="0" err="1" smtClean="0"/>
              <a:t>Aux</a:t>
            </a:r>
            <a:r>
              <a:rPr lang="en-US" sz="1200" b="1" dirty="0" smtClean="0"/>
              <a:t>		</a:t>
            </a:r>
            <a:r>
              <a:rPr lang="en-US" sz="1200" b="1" dirty="0" err="1" smtClean="0"/>
              <a:t>hulpwerkwoord</a:t>
            </a:r>
            <a:r>
              <a:rPr lang="en-US" sz="1200" b="1" dirty="0" smtClean="0"/>
              <a:t> → Vaux</a:t>
            </a:r>
            <a:endParaRPr lang="cs-CZ" sz="1200" b="1" dirty="0" smtClean="0"/>
          </a:p>
          <a:p>
            <a:r>
              <a:rPr lang="cs-CZ" sz="1200" b="1" dirty="0" err="1" smtClean="0"/>
              <a:t>Det</a:t>
            </a:r>
            <a:r>
              <a:rPr lang="en-US" sz="1200" b="1" dirty="0" smtClean="0"/>
              <a:t>		</a:t>
            </a:r>
            <a:r>
              <a:rPr lang="en-US" sz="1200" b="1" dirty="0" err="1" smtClean="0"/>
              <a:t>determinator</a:t>
            </a:r>
            <a:endParaRPr lang="cs-CZ" sz="1200" b="1" dirty="0" smtClean="0"/>
          </a:p>
          <a:p>
            <a:r>
              <a:rPr lang="cs-CZ" sz="1200" b="1" dirty="0" err="1" smtClean="0"/>
              <a:t>Conj</a:t>
            </a:r>
            <a:r>
              <a:rPr lang="en-US" sz="1200" b="1" dirty="0" smtClean="0"/>
              <a:t>		</a:t>
            </a:r>
            <a:r>
              <a:rPr lang="en-US" sz="1200" b="1" dirty="0" err="1" smtClean="0"/>
              <a:t>voegwoord</a:t>
            </a:r>
            <a:endParaRPr lang="cs-CZ" sz="1200" b="1" dirty="0" smtClean="0"/>
          </a:p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41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err="1" smtClean="0"/>
              <a:t>constituent</a:t>
            </a:r>
            <a:r>
              <a:rPr lang="cs-CZ" dirty="0" smtClean="0"/>
              <a:t>– </a:t>
            </a:r>
            <a:r>
              <a:rPr lang="cs-CZ" dirty="0" err="1" smtClean="0"/>
              <a:t>minimaal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één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woord</a:t>
            </a:r>
            <a:r>
              <a:rPr lang="cs-CZ" baseline="0" dirty="0" smtClean="0"/>
              <a:t>, maar kan </a:t>
            </a:r>
            <a:r>
              <a:rPr lang="cs-CZ" baseline="0" dirty="0" err="1" smtClean="0"/>
              <a:t>ook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heel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complex</a:t>
            </a:r>
            <a:r>
              <a:rPr lang="cs-CZ" baseline="0" dirty="0" smtClean="0"/>
              <a:t> </a:t>
            </a:r>
            <a:r>
              <a:rPr lang="cs-CZ" baseline="0" dirty="0" err="1" smtClean="0"/>
              <a:t>zijn</a:t>
            </a:r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err="1" smtClean="0"/>
              <a:t>het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hoofd</a:t>
            </a:r>
            <a:r>
              <a:rPr lang="cs-CZ" baseline="0" dirty="0" smtClean="0"/>
              <a:t> (van </a:t>
            </a:r>
            <a:r>
              <a:rPr lang="cs-CZ" baseline="0" dirty="0" err="1" smtClean="0"/>
              <a:t>een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constituent</a:t>
            </a:r>
            <a:r>
              <a:rPr lang="cs-CZ" baseline="0" dirty="0" smtClean="0"/>
              <a:t>) = de </a:t>
            </a:r>
            <a:r>
              <a:rPr lang="cs-CZ" baseline="0" dirty="0" err="1" smtClean="0"/>
              <a:t>kern</a:t>
            </a:r>
            <a:r>
              <a:rPr lang="cs-CZ" baseline="0" dirty="0" smtClean="0"/>
              <a:t> 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HW: </a:t>
            </a:r>
            <a:r>
              <a:rPr lang="en-GB" baseline="0" dirty="0" err="1" smtClean="0"/>
              <a:t>doplnit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ostatní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fráze</a:t>
            </a:r>
            <a:r>
              <a:rPr lang="en-GB" baseline="0" dirty="0" smtClean="0"/>
              <a:t> a </a:t>
            </a:r>
            <a:r>
              <a:rPr lang="en-GB" baseline="0" dirty="0" err="1" smtClean="0"/>
              <a:t>uvést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příklady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tomto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slidu</a:t>
            </a:r>
            <a:r>
              <a:rPr lang="en-GB" baseline="0" dirty="0" smtClean="0"/>
              <a:t> (vice </a:t>
            </a:r>
            <a:r>
              <a:rPr lang="en-GB" baseline="0" dirty="0" err="1" smtClean="0"/>
              <a:t>či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méně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rozvinuté</a:t>
            </a:r>
            <a:r>
              <a:rPr lang="en-GB" baseline="0" dirty="0" smtClean="0"/>
              <a:t>) – PP, </a:t>
            </a:r>
            <a:r>
              <a:rPr lang="en-GB" baseline="0" dirty="0" err="1" smtClean="0"/>
              <a:t>AdvP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ProP</a:t>
            </a:r>
            <a:r>
              <a:rPr lang="en-GB" baseline="0" dirty="0" smtClean="0"/>
              <a:t>, (</a:t>
            </a:r>
            <a:r>
              <a:rPr lang="en-GB" baseline="0" dirty="0" err="1" smtClean="0"/>
              <a:t>NumP</a:t>
            </a:r>
            <a:r>
              <a:rPr lang="en-GB" baseline="0" dirty="0" smtClean="0"/>
              <a:t>), VP (kern = V, </a:t>
            </a:r>
            <a:r>
              <a:rPr lang="en-GB" baseline="0" dirty="0" err="1" smtClean="0"/>
              <a:t>stojí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volně</a:t>
            </a:r>
            <a:r>
              <a:rPr lang="en-GB" baseline="0" dirty="0" smtClean="0"/>
              <a:t>), CP (</a:t>
            </a:r>
            <a:r>
              <a:rPr lang="en-GB" baseline="0" dirty="0" err="1" smtClean="0"/>
              <a:t>spojka</a:t>
            </a:r>
            <a:r>
              <a:rPr lang="en-GB" baseline="0" dirty="0" smtClean="0"/>
              <a:t> a V </a:t>
            </a:r>
            <a:r>
              <a:rPr lang="en-GB" baseline="0" dirty="0" err="1" smtClean="0"/>
              <a:t>stojí</a:t>
            </a:r>
            <a:r>
              <a:rPr lang="en-GB" baseline="0" dirty="0" smtClean="0"/>
              <a:t>  </a:t>
            </a:r>
            <a:r>
              <a:rPr lang="en-GB" baseline="0" dirty="0" err="1" smtClean="0"/>
              <a:t>volně</a:t>
            </a:r>
            <a:r>
              <a:rPr lang="en-GB" baseline="0" dirty="0" smtClean="0"/>
              <a:t>)</a:t>
            </a:r>
            <a:endParaRPr lang="cs-CZ" baseline="0" dirty="0" smtClean="0"/>
          </a:p>
          <a:p>
            <a:endParaRPr lang="cs-CZ" u="none" baseline="0" dirty="0" smtClean="0"/>
          </a:p>
          <a:p>
            <a:endParaRPr lang="cs-CZ" sz="1200" u="non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u="none" baseline="0" dirty="0" smtClean="0"/>
          </a:p>
          <a:p>
            <a:pPr marL="0" indent="0">
              <a:buNone/>
            </a:pPr>
            <a:endParaRPr lang="cs-CZ" u="none" baseline="0" dirty="0" smtClean="0"/>
          </a:p>
          <a:p>
            <a:endParaRPr lang="en-US" u="sng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32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718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Celou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frázi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nahradíme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jedním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zástupným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slovem</a:t>
            </a:r>
            <a:r>
              <a:rPr lang="en-GB" baseline="0" dirty="0" smtClean="0"/>
              <a:t> /</a:t>
            </a:r>
            <a:r>
              <a:rPr lang="en-GB" baseline="0" dirty="0" err="1" smtClean="0"/>
              <a:t>uceleným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slovním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spojením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zpravidla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zájmeno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příslovce</a:t>
            </a:r>
            <a:r>
              <a:rPr lang="en-GB" baseline="0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30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Přemisťujeme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jiné</a:t>
            </a:r>
            <a:r>
              <a:rPr lang="en-GB" dirty="0" smtClean="0"/>
              <a:t> </a:t>
            </a:r>
            <a:r>
              <a:rPr lang="en-GB" dirty="0" err="1" smtClean="0"/>
              <a:t>místo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větě</a:t>
            </a:r>
            <a:r>
              <a:rPr lang="en-GB" dirty="0" smtClean="0"/>
              <a:t> CELOU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frázi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vyjímečné</a:t>
            </a:r>
            <a:r>
              <a:rPr lang="en-GB" baseline="0" dirty="0" smtClean="0"/>
              <a:t> </a:t>
            </a:r>
            <a:r>
              <a:rPr lang="en-GB" baseline="0" dirty="0" err="1" smtClean="0"/>
              <a:t>lze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frázi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rozdělit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při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zachování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významu</a:t>
            </a:r>
            <a:r>
              <a:rPr lang="en-GB" baseline="0" dirty="0" smtClean="0"/>
              <a:t>. </a:t>
            </a:r>
          </a:p>
          <a:p>
            <a:r>
              <a:rPr lang="en-GB" baseline="0" dirty="0" smtClean="0"/>
              <a:t>V NL </a:t>
            </a:r>
            <a:r>
              <a:rPr lang="en-GB" baseline="0" dirty="0" err="1" smtClean="0"/>
              <a:t>funguje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jako</a:t>
            </a:r>
            <a:r>
              <a:rPr lang="en-GB" baseline="0" dirty="0" smtClean="0"/>
              <a:t> test </a:t>
            </a:r>
            <a:r>
              <a:rPr lang="en-GB" baseline="0" dirty="0" err="1" smtClean="0"/>
              <a:t>tzv</a:t>
            </a:r>
            <a:r>
              <a:rPr lang="en-GB" baseline="0" dirty="0" smtClean="0"/>
              <a:t>. VOOROPPLAATSING – </a:t>
            </a:r>
            <a:r>
              <a:rPr lang="en-GB" baseline="0" dirty="0" err="1" smtClean="0"/>
              <a:t>přemístění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</a:t>
            </a:r>
            <a:r>
              <a:rPr lang="en-GB" baseline="0" dirty="0" smtClean="0"/>
              <a:t> 1.místo </a:t>
            </a:r>
            <a:r>
              <a:rPr lang="en-GB" baseline="0" dirty="0" err="1" smtClean="0"/>
              <a:t>ve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větě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před</a:t>
            </a:r>
            <a:r>
              <a:rPr lang="en-GB" baseline="0" dirty="0" smtClean="0"/>
              <a:t> PV (</a:t>
            </a:r>
            <a:r>
              <a:rPr lang="en-GB" baseline="0" dirty="0" err="1" smtClean="0"/>
              <a:t>zde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může</a:t>
            </a:r>
            <a:r>
              <a:rPr lang="en-GB" baseline="0" dirty="0" smtClean="0"/>
              <a:t> stat </a:t>
            </a:r>
            <a:r>
              <a:rPr lang="en-GB" baseline="0" dirty="0" err="1" smtClean="0"/>
              <a:t>jen</a:t>
            </a:r>
            <a:r>
              <a:rPr lang="en-GB" baseline="0" dirty="0" smtClean="0"/>
              <a:t> JEDEN  </a:t>
            </a:r>
            <a:r>
              <a:rPr lang="en-GB" baseline="0" dirty="0" err="1" smtClean="0"/>
              <a:t>větný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člen</a:t>
            </a:r>
            <a:r>
              <a:rPr lang="en-GB" baseline="0" dirty="0" smtClean="0"/>
              <a:t>/ </a:t>
            </a:r>
            <a:r>
              <a:rPr lang="en-GB" baseline="0" dirty="0" err="1" smtClean="0"/>
              <a:t>fráze</a:t>
            </a:r>
            <a:r>
              <a:rPr lang="en-GB" baseline="0" dirty="0" smtClean="0"/>
              <a:t>.</a:t>
            </a:r>
          </a:p>
          <a:p>
            <a:endParaRPr lang="en-GB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502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37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GEKLOOFDE ZIN </a:t>
            </a:r>
            <a:r>
              <a:rPr lang="cs-CZ" u="none" dirty="0" smtClean="0"/>
              <a:t>(varianta: </a:t>
            </a:r>
            <a:r>
              <a:rPr lang="cs-CZ" u="none" dirty="0" err="1" smtClean="0"/>
              <a:t>isolatietest</a:t>
            </a:r>
            <a:r>
              <a:rPr lang="cs-CZ" u="none" dirty="0" smtClean="0"/>
              <a:t>) </a:t>
            </a:r>
          </a:p>
          <a:p>
            <a:pPr marL="171450" indent="-171450">
              <a:buFontTx/>
              <a:buChar char="-"/>
            </a:pP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boek</a:t>
            </a:r>
            <a:r>
              <a:rPr lang="cs-CZ" dirty="0" smtClean="0"/>
              <a:t> dat Piet op de </a:t>
            </a:r>
            <a:r>
              <a:rPr lang="cs-CZ" dirty="0" err="1" smtClean="0"/>
              <a:t>tafel</a:t>
            </a:r>
            <a:r>
              <a:rPr lang="cs-CZ" dirty="0" smtClean="0"/>
              <a:t> </a:t>
            </a:r>
            <a:r>
              <a:rPr lang="cs-CZ" dirty="0" err="1" smtClean="0"/>
              <a:t>gooide</a:t>
            </a:r>
            <a:r>
              <a:rPr lang="cs-CZ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cs-CZ" baseline="0" dirty="0" err="1" smtClean="0"/>
              <a:t>Het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was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het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boek</a:t>
            </a:r>
            <a:r>
              <a:rPr lang="cs-CZ" baseline="0" dirty="0" smtClean="0"/>
              <a:t> op de </a:t>
            </a:r>
            <a:r>
              <a:rPr lang="cs-CZ" baseline="0" dirty="0" err="1" smtClean="0"/>
              <a:t>tafel</a:t>
            </a:r>
            <a:r>
              <a:rPr lang="cs-CZ" baseline="0" dirty="0" smtClean="0"/>
              <a:t> dat Piet </a:t>
            </a:r>
            <a:r>
              <a:rPr lang="cs-CZ" baseline="0" dirty="0" err="1" smtClean="0"/>
              <a:t>herkende</a:t>
            </a:r>
            <a:r>
              <a:rPr lang="cs-CZ" baseline="0" dirty="0" smtClean="0"/>
              <a:t>.</a:t>
            </a:r>
            <a:endParaRPr lang="en-GB" baseline="0" dirty="0" smtClean="0"/>
          </a:p>
          <a:p>
            <a:pPr marL="171450" indent="-171450">
              <a:buFontTx/>
              <a:buChar char="-"/>
            </a:pPr>
            <a:endParaRPr lang="en-GB" baseline="0" dirty="0" smtClean="0"/>
          </a:p>
          <a:p>
            <a:pPr marL="0" indent="0">
              <a:buNone/>
            </a:pPr>
            <a:r>
              <a:rPr lang="en-GB" dirty="0" smtClean="0"/>
              <a:t>VOOROPPLAATSING TEST:</a:t>
            </a:r>
            <a:endParaRPr lang="cs-CZ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i="1" u="sng" dirty="0" smtClean="0">
                <a:solidFill>
                  <a:srgbClr val="FF0000"/>
                </a:solidFill>
              </a:rPr>
              <a:t>Het </a:t>
            </a:r>
            <a:r>
              <a:rPr lang="en-US" i="1" u="sng" dirty="0" err="1" smtClean="0">
                <a:solidFill>
                  <a:srgbClr val="FF0000"/>
                </a:solidFill>
              </a:rPr>
              <a:t>boek</a:t>
            </a:r>
            <a:r>
              <a:rPr lang="en-US" i="1" u="sng" dirty="0" smtClean="0">
                <a:solidFill>
                  <a:srgbClr val="FF0000"/>
                </a:solidFill>
              </a:rPr>
              <a:t> op de </a:t>
            </a:r>
            <a:r>
              <a:rPr lang="en-US" i="1" u="sng" dirty="0" err="1" smtClean="0">
                <a:solidFill>
                  <a:srgbClr val="FF0000"/>
                </a:solidFill>
              </a:rPr>
              <a:t>tafel</a:t>
            </a:r>
            <a:r>
              <a:rPr lang="en-US" i="1" u="sng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herkent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hij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niet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* </a:t>
            </a:r>
            <a:r>
              <a:rPr lang="en-US" i="1" u="sng" dirty="0" smtClean="0">
                <a:solidFill>
                  <a:srgbClr val="FF0000"/>
                </a:solidFill>
              </a:rPr>
              <a:t>Het </a:t>
            </a:r>
            <a:r>
              <a:rPr lang="en-US" i="1" u="sng" dirty="0" err="1" smtClean="0">
                <a:solidFill>
                  <a:srgbClr val="FF0000"/>
                </a:solidFill>
              </a:rPr>
              <a:t>boek</a:t>
            </a:r>
            <a:r>
              <a:rPr lang="en-US" i="1" u="sng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herkent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hij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niet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u="sng" dirty="0" smtClean="0">
                <a:solidFill>
                  <a:srgbClr val="FF0000"/>
                </a:solidFill>
              </a:rPr>
              <a:t>op de </a:t>
            </a:r>
            <a:r>
              <a:rPr lang="en-US" i="1" u="sng" dirty="0" err="1" smtClean="0">
                <a:solidFill>
                  <a:srgbClr val="FF0000"/>
                </a:solidFill>
              </a:rPr>
              <a:t>tafel</a:t>
            </a:r>
            <a:r>
              <a:rPr lang="en-US" i="1" u="sng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en-US" i="1" u="sng" dirty="0" smtClean="0">
                <a:solidFill>
                  <a:srgbClr val="FF0000"/>
                </a:solidFill>
              </a:rPr>
              <a:t>Het </a:t>
            </a:r>
            <a:r>
              <a:rPr lang="en-US" i="1" u="sng" dirty="0" err="1" smtClean="0">
                <a:solidFill>
                  <a:srgbClr val="FF0000"/>
                </a:solidFill>
              </a:rPr>
              <a:t>boek</a:t>
            </a:r>
            <a:r>
              <a:rPr lang="en-US" i="1" u="sng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gooit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hij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niet</a:t>
            </a:r>
            <a:r>
              <a:rPr lang="en-US" i="1" dirty="0" smtClean="0">
                <a:solidFill>
                  <a:srgbClr val="FF0000"/>
                </a:solidFill>
              </a:rPr>
              <a:t> op de </a:t>
            </a:r>
            <a:r>
              <a:rPr lang="en-US" i="1" dirty="0" err="1" smtClean="0">
                <a:solidFill>
                  <a:srgbClr val="FF0000"/>
                </a:solidFill>
              </a:rPr>
              <a:t>tafel</a:t>
            </a:r>
            <a:r>
              <a:rPr lang="en-US" i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*  </a:t>
            </a:r>
            <a:r>
              <a:rPr lang="en-US" i="1" u="sng" dirty="0" smtClean="0">
                <a:solidFill>
                  <a:srgbClr val="FF0000"/>
                </a:solidFill>
              </a:rPr>
              <a:t>Het </a:t>
            </a:r>
            <a:r>
              <a:rPr lang="en-US" i="1" u="sng" dirty="0" err="1" smtClean="0">
                <a:solidFill>
                  <a:srgbClr val="FF0000"/>
                </a:solidFill>
              </a:rPr>
              <a:t>boek</a:t>
            </a:r>
            <a:r>
              <a:rPr lang="en-US" i="1" u="sng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op de </a:t>
            </a:r>
            <a:r>
              <a:rPr lang="en-US" i="1" dirty="0" err="1" smtClean="0">
                <a:solidFill>
                  <a:srgbClr val="FF0000"/>
                </a:solidFill>
              </a:rPr>
              <a:t>tafel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gooit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hij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niet</a:t>
            </a:r>
            <a:r>
              <a:rPr lang="en-US" i="1" dirty="0" smtClean="0"/>
              <a:t>. </a:t>
            </a:r>
            <a:endParaRPr lang="cs-CZ" i="1" dirty="0" smtClean="0"/>
          </a:p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51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76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10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15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40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90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77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82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7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2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9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16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64483-5F3A-4F98-9BE1-9D009CB5CA30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1A128-DA92-4F8B-B5FF-0DCD204E52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602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470025"/>
          </a:xfrm>
        </p:spPr>
        <p:txBody>
          <a:bodyPr/>
          <a:lstStyle/>
          <a:p>
            <a:r>
              <a:rPr lang="cs-CZ" sz="5400" b="1" dirty="0" err="1" smtClean="0"/>
              <a:t>Syntaxis</a:t>
            </a:r>
            <a:r>
              <a:rPr lang="cs-CZ" sz="5400" b="1" dirty="0" smtClean="0"/>
              <a:t> I: </a:t>
            </a:r>
            <a:r>
              <a:rPr lang="cs-CZ" sz="5400" b="1" dirty="0" err="1" smtClean="0"/>
              <a:t>Inleiding</a:t>
            </a:r>
            <a:r>
              <a:rPr lang="cs-CZ" sz="5400" b="1" dirty="0" smtClean="0"/>
              <a:t> </a:t>
            </a:r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496944" cy="1752600"/>
          </a:xfrm>
        </p:spPr>
        <p:txBody>
          <a:bodyPr/>
          <a:lstStyle/>
          <a:p>
            <a:r>
              <a:rPr lang="cs-CZ" altLang="cs-CZ" dirty="0">
                <a:solidFill>
                  <a:srgbClr val="0070C0"/>
                </a:solidFill>
              </a:rPr>
              <a:t>2de </a:t>
            </a:r>
            <a:r>
              <a:rPr lang="cs-CZ" altLang="cs-CZ" dirty="0" err="1" smtClean="0">
                <a:solidFill>
                  <a:srgbClr val="0070C0"/>
                </a:solidFill>
              </a:rPr>
              <a:t>jaar</a:t>
            </a:r>
            <a:r>
              <a:rPr lang="cs-CZ" altLang="cs-CZ" dirty="0">
                <a:solidFill>
                  <a:srgbClr val="0070C0"/>
                </a:solidFill>
              </a:rPr>
              <a:t>, </a:t>
            </a:r>
            <a:r>
              <a:rPr lang="cs-CZ" altLang="cs-CZ" dirty="0" err="1" smtClean="0">
                <a:solidFill>
                  <a:srgbClr val="0070C0"/>
                </a:solidFill>
              </a:rPr>
              <a:t>zomersemester</a:t>
            </a:r>
            <a:r>
              <a:rPr lang="cs-CZ" altLang="cs-CZ" dirty="0" smtClean="0">
                <a:solidFill>
                  <a:srgbClr val="0070C0"/>
                </a:solidFill>
              </a:rPr>
              <a:t> 20</a:t>
            </a:r>
            <a:r>
              <a:rPr lang="en-GB" altLang="cs-CZ" dirty="0" smtClean="0">
                <a:solidFill>
                  <a:srgbClr val="0070C0"/>
                </a:solidFill>
              </a:rPr>
              <a:t>20</a:t>
            </a:r>
            <a:r>
              <a:rPr lang="cs-CZ" altLang="cs-CZ" dirty="0" smtClean="0">
                <a:solidFill>
                  <a:srgbClr val="0070C0"/>
                </a:solidFill>
              </a:rPr>
              <a:t>/20</a:t>
            </a:r>
            <a:r>
              <a:rPr lang="en-GB" altLang="cs-CZ" dirty="0" smtClean="0">
                <a:solidFill>
                  <a:srgbClr val="0070C0"/>
                </a:solidFill>
              </a:rPr>
              <a:t>21</a:t>
            </a:r>
            <a:endParaRPr lang="cs-CZ" altLang="cs-CZ" dirty="0">
              <a:solidFill>
                <a:srgbClr val="0070C0"/>
              </a:solidFill>
            </a:endParaRPr>
          </a:p>
          <a:p>
            <a:r>
              <a:rPr lang="en-GB" altLang="cs-CZ" dirty="0">
                <a:solidFill>
                  <a:srgbClr val="0070C0"/>
                </a:solidFill>
              </a:rPr>
              <a:t>©  Iva </a:t>
            </a:r>
            <a:r>
              <a:rPr lang="en-GB" altLang="cs-CZ" dirty="0" err="1" smtClean="0">
                <a:solidFill>
                  <a:srgbClr val="0070C0"/>
                </a:solidFill>
              </a:rPr>
              <a:t>Rezková</a:t>
            </a:r>
            <a:r>
              <a:rPr lang="en-GB" altLang="cs-CZ" dirty="0" smtClean="0">
                <a:solidFill>
                  <a:srgbClr val="0070C0"/>
                </a:solidFill>
              </a:rPr>
              <a:t>, </a:t>
            </a:r>
            <a:r>
              <a:rPr lang="cs-CZ" altLang="cs-CZ" dirty="0" err="1" smtClean="0">
                <a:solidFill>
                  <a:srgbClr val="0070C0"/>
                </a:solidFill>
              </a:rPr>
              <a:t>iva.rezkova</a:t>
            </a:r>
            <a:r>
              <a:rPr lang="en-US" altLang="cs-CZ" dirty="0">
                <a:solidFill>
                  <a:srgbClr val="0070C0"/>
                </a:solidFill>
              </a:rPr>
              <a:t>@ff.cuni.cz</a:t>
            </a:r>
            <a:endParaRPr lang="cs-CZ" alt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9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[ </a:t>
            </a:r>
            <a:r>
              <a:rPr lang="en-US" b="1" dirty="0" err="1"/>
              <a:t>Gisteren</a:t>
            </a:r>
            <a:r>
              <a:rPr lang="en-US" b="1" dirty="0"/>
              <a:t> in </a:t>
            </a:r>
            <a:r>
              <a:rPr lang="en-US" b="1" dirty="0" err="1"/>
              <a:t>zijn</a:t>
            </a:r>
            <a:r>
              <a:rPr lang="en-US" b="1" dirty="0"/>
              <a:t> </a:t>
            </a:r>
            <a:r>
              <a:rPr lang="en-US" b="1" dirty="0" err="1"/>
              <a:t>vrije</a:t>
            </a:r>
            <a:r>
              <a:rPr lang="en-US" b="1" dirty="0"/>
              <a:t> </a:t>
            </a:r>
            <a:r>
              <a:rPr lang="en-US" b="1" dirty="0" err="1"/>
              <a:t>tijd</a:t>
            </a:r>
            <a:r>
              <a:rPr lang="en-US" b="1" dirty="0"/>
              <a:t> ]</a:t>
            </a:r>
            <a:r>
              <a:rPr lang="cs-CZ" b="1" dirty="0"/>
              <a:t> </a:t>
            </a:r>
            <a:r>
              <a:rPr lang="en-US" i="1" dirty="0" err="1">
                <a:solidFill>
                  <a:srgbClr val="0070C0"/>
                </a:solidFill>
              </a:rPr>
              <a:t>heeft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…</a:t>
            </a:r>
            <a:r>
              <a:rPr lang="en-US" i="1" dirty="0" err="1">
                <a:solidFill>
                  <a:srgbClr val="0070C0"/>
                </a:solidFill>
              </a:rPr>
              <a:t>gereden</a:t>
            </a:r>
            <a:r>
              <a:rPr lang="en-US" dirty="0"/>
              <a:t>.</a:t>
            </a:r>
          </a:p>
          <a:p>
            <a:pPr marL="0" lvl="0" indent="0">
              <a:buNone/>
            </a:pPr>
            <a:endParaRPr lang="en-US" b="1" dirty="0" smtClean="0"/>
          </a:p>
          <a:p>
            <a:pPr marL="0" lv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[In </a:t>
            </a:r>
            <a:r>
              <a:rPr lang="en-US" b="1" dirty="0" err="1"/>
              <a:t>zijn</a:t>
            </a:r>
            <a:r>
              <a:rPr lang="en-US" b="1" dirty="0"/>
              <a:t> </a:t>
            </a:r>
            <a:r>
              <a:rPr lang="en-US" b="1" dirty="0" err="1"/>
              <a:t>brandweerauto</a:t>
            </a:r>
            <a:r>
              <a:rPr lang="en-US" b="1" dirty="0"/>
              <a:t> met </a:t>
            </a:r>
            <a:r>
              <a:rPr lang="cs-CZ" b="1" dirty="0" err="1"/>
              <a:t>luid</a:t>
            </a:r>
            <a:r>
              <a:rPr lang="cs-CZ" b="1" dirty="0"/>
              <a:t> </a:t>
            </a:r>
            <a:r>
              <a:rPr lang="cs-CZ" b="1" dirty="0" err="1"/>
              <a:t>claxon</a:t>
            </a:r>
            <a:r>
              <a:rPr lang="en-US" b="1" dirty="0"/>
              <a:t> ]</a:t>
            </a:r>
            <a:r>
              <a:rPr lang="cs-CZ" b="1" dirty="0"/>
              <a:t> </a:t>
            </a:r>
            <a:r>
              <a:rPr lang="en-US" i="1" dirty="0" err="1">
                <a:solidFill>
                  <a:srgbClr val="0070C0"/>
                </a:solidFill>
              </a:rPr>
              <a:t>heeft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…</a:t>
            </a:r>
            <a:r>
              <a:rPr lang="en-US" i="1" dirty="0" err="1">
                <a:solidFill>
                  <a:srgbClr val="0070C0"/>
                </a:solidFill>
              </a:rPr>
              <a:t>gereden</a:t>
            </a:r>
            <a:r>
              <a:rPr lang="en-US" dirty="0"/>
              <a:t>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[ M</a:t>
            </a:r>
            <a:r>
              <a:rPr lang="en-US" b="1" dirty="0" smtClean="0"/>
              <a:t>et </a:t>
            </a:r>
            <a:r>
              <a:rPr lang="en-US" b="1" dirty="0"/>
              <a:t>de </a:t>
            </a:r>
            <a:r>
              <a:rPr lang="en-US" b="1" dirty="0" err="1"/>
              <a:t>jongste</a:t>
            </a:r>
            <a:r>
              <a:rPr lang="en-US" b="1" dirty="0"/>
              <a:t> </a:t>
            </a:r>
            <a:r>
              <a:rPr lang="en-US" b="1" dirty="0" err="1"/>
              <a:t>kinderen</a:t>
            </a:r>
            <a:r>
              <a:rPr lang="en-US" b="1" dirty="0"/>
              <a:t> </a:t>
            </a:r>
            <a:r>
              <a:rPr lang="en-US" b="1" dirty="0" err="1"/>
              <a:t>uit</a:t>
            </a:r>
            <a:r>
              <a:rPr lang="en-US" b="1" dirty="0"/>
              <a:t> de </a:t>
            </a:r>
            <a:r>
              <a:rPr lang="en-US" b="1" dirty="0" err="1" smtClean="0"/>
              <a:t>Utrechtse</a:t>
            </a:r>
            <a:r>
              <a:rPr lang="en-US" b="1" dirty="0" smtClean="0"/>
              <a:t> </a:t>
            </a:r>
            <a:r>
              <a:rPr lang="en-US" b="1" dirty="0" err="1" smtClean="0"/>
              <a:t>peuterschooltje</a:t>
            </a:r>
            <a:r>
              <a:rPr lang="en-US" b="1" dirty="0" smtClean="0"/>
              <a:t> </a:t>
            </a:r>
            <a:r>
              <a:rPr lang="en-US" b="1" dirty="0"/>
              <a:t>]</a:t>
            </a:r>
            <a:r>
              <a:rPr lang="cs-CZ" b="1" dirty="0"/>
              <a:t> </a:t>
            </a:r>
            <a:r>
              <a:rPr lang="en-US" i="1" dirty="0" err="1">
                <a:solidFill>
                  <a:srgbClr val="0070C0"/>
                </a:solidFill>
              </a:rPr>
              <a:t>heeft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…</a:t>
            </a:r>
            <a:r>
              <a:rPr lang="en-US" i="1" dirty="0" err="1">
                <a:solidFill>
                  <a:srgbClr val="0070C0"/>
                </a:solidFill>
              </a:rPr>
              <a:t>gereden</a:t>
            </a:r>
            <a:r>
              <a:rPr lang="en-US" dirty="0" smtClean="0"/>
              <a:t>.</a:t>
            </a:r>
            <a:endParaRPr lang="en-GB" b="1" i="1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verplaatsing</a:t>
            </a:r>
            <a:r>
              <a:rPr lang="en-GB" b="1" u="sng" dirty="0" smtClean="0"/>
              <a:t>-test</a:t>
            </a:r>
            <a:r>
              <a:rPr lang="en-GB" b="1" u="sng" dirty="0"/>
              <a:t/>
            </a:r>
            <a:br>
              <a:rPr lang="en-GB" b="1" u="sng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2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56984" cy="7200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dirty="0"/>
              <a:t>3. </a:t>
            </a:r>
            <a:r>
              <a:rPr lang="cs-CZ" b="1" u="sng" dirty="0" err="1"/>
              <a:t>vraag</a:t>
            </a:r>
            <a:r>
              <a:rPr lang="cs-CZ" b="1" u="sng" dirty="0"/>
              <a:t>-</a:t>
            </a:r>
            <a:r>
              <a:rPr lang="en-US" b="1" u="sng" dirty="0"/>
              <a:t>test</a:t>
            </a:r>
            <a:r>
              <a:rPr lang="ru-RU" b="1" u="sng" dirty="0"/>
              <a:t> </a:t>
            </a:r>
            <a:r>
              <a:rPr lang="en-US" b="1" u="sng" dirty="0"/>
              <a:t> </a:t>
            </a:r>
            <a:r>
              <a:rPr lang="en-US" dirty="0"/>
              <a:t>(</a:t>
            </a:r>
            <a:r>
              <a:rPr lang="en-US" dirty="0" err="1"/>
              <a:t>isolleren</a:t>
            </a:r>
            <a:r>
              <a:rPr lang="cs-CZ" dirty="0"/>
              <a:t>, echo-</a:t>
            </a:r>
            <a:r>
              <a:rPr lang="cs-CZ" dirty="0" err="1"/>
              <a:t>vraag</a:t>
            </a:r>
            <a:r>
              <a:rPr lang="en-US" dirty="0"/>
              <a:t>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964488" cy="5805264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b="1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gisteren</a:t>
            </a:r>
            <a:r>
              <a:rPr lang="en-US" dirty="0" smtClean="0"/>
              <a:t> </a:t>
            </a:r>
            <a:r>
              <a:rPr lang="en-US" dirty="0" err="1" smtClean="0"/>
              <a:t>gezien</a:t>
            </a:r>
            <a:r>
              <a:rPr lang="en-US" dirty="0" smtClean="0"/>
              <a:t>?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dirty="0" smtClean="0"/>
              <a:t>→</a:t>
            </a:r>
            <a:r>
              <a:rPr lang="en-GB" dirty="0" smtClean="0"/>
              <a:t> </a:t>
            </a:r>
            <a:r>
              <a:rPr lang="en-US" dirty="0" smtClean="0"/>
              <a:t>  [</a:t>
            </a:r>
            <a:r>
              <a:rPr lang="en-US" i="1" dirty="0" smtClean="0">
                <a:solidFill>
                  <a:srgbClr val="FF0000"/>
                </a:solidFill>
              </a:rPr>
              <a:t>de man die </a:t>
            </a:r>
            <a:r>
              <a:rPr lang="en-US" i="1" dirty="0" err="1" smtClean="0">
                <a:solidFill>
                  <a:srgbClr val="FF0000"/>
                </a:solidFill>
              </a:rPr>
              <a:t>naast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ons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woont</a:t>
            </a:r>
            <a:r>
              <a:rPr lang="en-US" dirty="0" smtClean="0"/>
              <a:t>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b="1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je hem </a:t>
            </a:r>
            <a:r>
              <a:rPr lang="en-US" dirty="0" err="1" smtClean="0"/>
              <a:t>gezien</a:t>
            </a:r>
            <a:r>
              <a:rPr lang="en-US" dirty="0" smtClean="0"/>
              <a:t>? </a:t>
            </a:r>
            <a:endParaRPr lang="en-US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dirty="0"/>
              <a:t>→</a:t>
            </a:r>
            <a:r>
              <a:rPr lang="en-US" dirty="0" smtClean="0"/>
              <a:t> [</a:t>
            </a:r>
            <a:r>
              <a:rPr lang="en-US" i="1" dirty="0" err="1" smtClean="0">
                <a:solidFill>
                  <a:srgbClr val="FF0000"/>
                </a:solidFill>
              </a:rPr>
              <a:t>aan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andere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kant</a:t>
            </a:r>
            <a:r>
              <a:rPr lang="en-US" i="1" dirty="0" smtClean="0">
                <a:solidFill>
                  <a:srgbClr val="FF0000"/>
                </a:solidFill>
              </a:rPr>
              <a:t> van de </a:t>
            </a:r>
            <a:r>
              <a:rPr lang="en-US" i="1" dirty="0" err="1" smtClean="0">
                <a:solidFill>
                  <a:srgbClr val="FF0000"/>
                </a:solidFill>
              </a:rPr>
              <a:t>straat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93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994122"/>
          </a:xfrm>
        </p:spPr>
        <p:txBody>
          <a:bodyPr>
            <a:normAutofit fontScale="90000"/>
          </a:bodyPr>
          <a:lstStyle/>
          <a:p>
            <a:r>
              <a:rPr lang="cs-CZ" b="1" u="sng" dirty="0" err="1"/>
              <a:t>constituentschap</a:t>
            </a:r>
            <a:r>
              <a:rPr lang="cs-CZ" b="1" u="sng" dirty="0"/>
              <a:t> </a:t>
            </a:r>
            <a:r>
              <a:rPr lang="en-US" dirty="0" smtClean="0"/>
              <a:t>→  de </a:t>
            </a:r>
            <a:r>
              <a:rPr lang="en-US" dirty="0" err="1" smtClean="0"/>
              <a:t>vraag</a:t>
            </a:r>
            <a:r>
              <a:rPr lang="en-US" dirty="0" smtClean="0"/>
              <a:t>-test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err="1" smtClean="0"/>
              <a:t>Vergelij</a:t>
            </a:r>
            <a:r>
              <a:rPr lang="cs-CZ" u="sng" dirty="0" smtClean="0"/>
              <a:t>k</a:t>
            </a:r>
            <a:r>
              <a:rPr lang="cs-CZ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 smtClean="0"/>
              <a:t>A.  </a:t>
            </a:r>
            <a:r>
              <a:rPr lang="en-US" i="1" dirty="0" smtClean="0">
                <a:solidFill>
                  <a:srgbClr val="FF0000"/>
                </a:solidFill>
              </a:rPr>
              <a:t>Piet   </a:t>
            </a:r>
            <a:r>
              <a:rPr lang="cs-CZ" b="1" i="1" dirty="0" err="1" smtClean="0">
                <a:solidFill>
                  <a:srgbClr val="FF0000"/>
                </a:solidFill>
              </a:rPr>
              <a:t>herkent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boek</a:t>
            </a:r>
            <a:r>
              <a:rPr lang="cs-CZ" i="1" dirty="0" smtClean="0">
                <a:solidFill>
                  <a:srgbClr val="FF0000"/>
                </a:solidFill>
              </a:rPr>
              <a:t> op de </a:t>
            </a:r>
            <a:r>
              <a:rPr lang="cs-CZ" i="1" dirty="0" err="1" smtClean="0">
                <a:solidFill>
                  <a:srgbClr val="FF0000"/>
                </a:solidFill>
              </a:rPr>
              <a:t>tafel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err="1" smtClean="0"/>
              <a:t>Wat</a:t>
            </a:r>
            <a:r>
              <a:rPr lang="cs-CZ" i="1" dirty="0" smtClean="0"/>
              <a:t> </a:t>
            </a:r>
            <a:r>
              <a:rPr lang="cs-CZ" i="1" u="sng" dirty="0" err="1" smtClean="0"/>
              <a:t>herkent</a:t>
            </a:r>
            <a:r>
              <a:rPr lang="cs-CZ" i="1" dirty="0" smtClean="0"/>
              <a:t> Piet</a:t>
            </a:r>
            <a:r>
              <a:rPr lang="en-US" dirty="0" smtClean="0"/>
              <a:t>?</a:t>
            </a:r>
            <a:r>
              <a:rPr lang="cs-CZ" dirty="0" smtClean="0"/>
              <a:t> </a:t>
            </a:r>
            <a:r>
              <a:rPr lang="en-US" dirty="0" smtClean="0"/>
              <a:t> →</a:t>
            </a:r>
            <a:r>
              <a:rPr lang="cs-CZ" dirty="0" smtClean="0"/>
              <a:t> </a:t>
            </a:r>
            <a:r>
              <a:rPr lang="en-US" dirty="0" smtClean="0"/>
              <a:t> [</a:t>
            </a:r>
            <a:r>
              <a:rPr lang="en-US" i="1" dirty="0" smtClean="0">
                <a:solidFill>
                  <a:srgbClr val="FF0000"/>
                </a:solidFill>
              </a:rPr>
              <a:t>het </a:t>
            </a:r>
            <a:r>
              <a:rPr lang="en-US" i="1" dirty="0" err="1" smtClean="0">
                <a:solidFill>
                  <a:srgbClr val="FF0000"/>
                </a:solidFill>
              </a:rPr>
              <a:t>boek</a:t>
            </a:r>
            <a:r>
              <a:rPr lang="en-US" i="1" dirty="0" smtClean="0">
                <a:solidFill>
                  <a:srgbClr val="FF0000"/>
                </a:solidFill>
              </a:rPr>
              <a:t> op de </a:t>
            </a:r>
            <a:r>
              <a:rPr lang="en-US" i="1" dirty="0" err="1" smtClean="0">
                <a:solidFill>
                  <a:srgbClr val="FF0000"/>
                </a:solidFill>
              </a:rPr>
              <a:t>tafel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B.  </a:t>
            </a:r>
            <a:r>
              <a:rPr lang="cs-CZ" i="1" dirty="0">
                <a:solidFill>
                  <a:srgbClr val="FF0000"/>
                </a:solidFill>
              </a:rPr>
              <a:t>Piet </a:t>
            </a:r>
            <a:r>
              <a:rPr lang="en-US" i="1" dirty="0">
                <a:solidFill>
                  <a:srgbClr val="FF0000"/>
                </a:solidFill>
              </a:rPr>
              <a:t>  </a:t>
            </a:r>
            <a:r>
              <a:rPr lang="cs-CZ" b="1" i="1" dirty="0" err="1">
                <a:solidFill>
                  <a:srgbClr val="FF0000"/>
                </a:solidFill>
              </a:rPr>
              <a:t>gooi</a:t>
            </a:r>
            <a:r>
              <a:rPr lang="en-US" b="1" i="1" dirty="0">
                <a:solidFill>
                  <a:srgbClr val="FF0000"/>
                </a:solidFill>
              </a:rPr>
              <a:t>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      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boek</a:t>
            </a:r>
            <a:r>
              <a:rPr lang="cs-CZ" i="1" dirty="0">
                <a:solidFill>
                  <a:srgbClr val="FF0000"/>
                </a:solidFill>
              </a:rPr>
              <a:t> op de </a:t>
            </a:r>
            <a:r>
              <a:rPr lang="cs-CZ" i="1" dirty="0" err="1">
                <a:solidFill>
                  <a:srgbClr val="FF0000"/>
                </a:solidFill>
              </a:rPr>
              <a:t>tafel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Wat</a:t>
            </a:r>
            <a:r>
              <a:rPr lang="en-US" i="1" dirty="0" smtClean="0"/>
              <a:t> </a:t>
            </a:r>
            <a:r>
              <a:rPr lang="en-US" i="1" u="sng" dirty="0" err="1" smtClean="0"/>
              <a:t>gooit</a:t>
            </a:r>
            <a:r>
              <a:rPr lang="en-US" i="1" dirty="0" smtClean="0"/>
              <a:t> Piet</a:t>
            </a:r>
            <a:r>
              <a:rPr lang="en-US" dirty="0" smtClean="0"/>
              <a:t>? 	→</a:t>
            </a:r>
            <a:r>
              <a:rPr lang="cs-CZ" dirty="0" smtClean="0"/>
              <a:t> </a:t>
            </a:r>
            <a:r>
              <a:rPr lang="en-US" dirty="0" smtClean="0"/>
              <a:t> [</a:t>
            </a:r>
            <a:r>
              <a:rPr lang="en-US" i="1" dirty="0">
                <a:solidFill>
                  <a:srgbClr val="FF0000"/>
                </a:solidFill>
              </a:rPr>
              <a:t>het </a:t>
            </a:r>
            <a:r>
              <a:rPr lang="en-US" i="1" dirty="0" err="1">
                <a:solidFill>
                  <a:srgbClr val="FF0000"/>
                </a:solidFill>
              </a:rPr>
              <a:t>boek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→ </a:t>
            </a:r>
            <a:r>
              <a:rPr lang="en-US" b="1" dirty="0" smtClean="0"/>
              <a:t>*</a:t>
            </a:r>
            <a:r>
              <a:rPr lang="en-US" dirty="0" smtClean="0"/>
              <a:t> [</a:t>
            </a:r>
            <a:r>
              <a:rPr lang="en-US" i="1" dirty="0" smtClean="0">
                <a:solidFill>
                  <a:srgbClr val="FF0000"/>
                </a:solidFill>
              </a:rPr>
              <a:t>het </a:t>
            </a:r>
            <a:r>
              <a:rPr lang="en-US" i="1" dirty="0" err="1" smtClean="0">
                <a:solidFill>
                  <a:srgbClr val="FF0000"/>
                </a:solidFill>
              </a:rPr>
              <a:t>boek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op de </a:t>
            </a:r>
            <a:r>
              <a:rPr lang="en-US" i="1" dirty="0" err="1" smtClean="0">
                <a:solidFill>
                  <a:srgbClr val="FF0000"/>
                </a:solidFill>
              </a:rPr>
              <a:t>tafel</a:t>
            </a:r>
            <a:r>
              <a:rPr lang="en-US" dirty="0" smtClean="0"/>
              <a:t>]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45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boomdiagrammen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3"/>
          <a:srcRect l="28937" t="23044" r="40670" b="65503"/>
          <a:stretch/>
        </p:blipFill>
        <p:spPr bwMode="auto">
          <a:xfrm>
            <a:off x="2051720" y="1412776"/>
            <a:ext cx="5112568" cy="18722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27584" y="3284984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(Piet)         </a:t>
            </a:r>
            <a:r>
              <a:rPr lang="cs-CZ" sz="2400" b="1" dirty="0" err="1" smtClean="0"/>
              <a:t>herkent</a:t>
            </a:r>
            <a:r>
              <a:rPr lang="cs-CZ" sz="2400" dirty="0" smtClean="0"/>
              <a:t> 	        </a:t>
            </a:r>
            <a:r>
              <a:rPr lang="cs-CZ" sz="2400" dirty="0" err="1" smtClean="0"/>
              <a:t>het</a:t>
            </a:r>
            <a:r>
              <a:rPr lang="cs-CZ" sz="2400" dirty="0" smtClean="0"/>
              <a:t> </a:t>
            </a:r>
            <a:r>
              <a:rPr lang="cs-CZ" sz="2400" dirty="0" err="1" smtClean="0"/>
              <a:t>boek</a:t>
            </a:r>
            <a:r>
              <a:rPr lang="cs-CZ" sz="2400" dirty="0" smtClean="0"/>
              <a:t> op de </a:t>
            </a:r>
            <a:r>
              <a:rPr lang="cs-CZ" sz="2400" dirty="0" err="1" smtClean="0"/>
              <a:t>tafel</a:t>
            </a:r>
            <a:endParaRPr lang="cs-CZ" sz="2400" dirty="0"/>
          </a:p>
        </p:txBody>
      </p:sp>
      <p:pic>
        <p:nvPicPr>
          <p:cNvPr id="6" name="Obrázek 5"/>
          <p:cNvPicPr/>
          <p:nvPr/>
        </p:nvPicPr>
        <p:blipFill rotWithShape="1">
          <a:blip r:embed="rId3"/>
          <a:srcRect l="28491" t="40223" r="41116" b="46509"/>
          <a:stretch/>
        </p:blipFill>
        <p:spPr bwMode="auto">
          <a:xfrm>
            <a:off x="2051720" y="3861048"/>
            <a:ext cx="4176464" cy="18722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984611" y="5754580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(Piet)      </a:t>
            </a:r>
            <a:r>
              <a:rPr lang="en-GB" sz="2400" b="1" dirty="0" err="1" smtClean="0"/>
              <a:t>gooit</a:t>
            </a:r>
            <a:r>
              <a:rPr lang="cs-CZ" sz="2400" dirty="0" smtClean="0"/>
              <a:t>       </a:t>
            </a:r>
            <a:r>
              <a:rPr lang="cs-CZ" sz="2400" dirty="0" err="1" smtClean="0"/>
              <a:t>het</a:t>
            </a:r>
            <a:r>
              <a:rPr lang="cs-CZ" sz="2400" dirty="0" smtClean="0"/>
              <a:t> </a:t>
            </a:r>
            <a:r>
              <a:rPr lang="cs-CZ" sz="2400" dirty="0" err="1" smtClean="0"/>
              <a:t>boek</a:t>
            </a:r>
            <a:r>
              <a:rPr lang="cs-CZ" sz="2400" dirty="0" smtClean="0"/>
              <a:t>      op de </a:t>
            </a:r>
            <a:r>
              <a:rPr lang="cs-CZ" sz="2400" dirty="0" err="1" smtClean="0"/>
              <a:t>tafel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19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820472" cy="56166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[ </a:t>
            </a:r>
            <a:r>
              <a:rPr lang="en-US" b="1" dirty="0" err="1" smtClean="0"/>
              <a:t>gisteren</a:t>
            </a:r>
            <a:r>
              <a:rPr lang="en-US" b="1" dirty="0" smtClean="0"/>
              <a:t> </a:t>
            </a:r>
            <a:r>
              <a:rPr lang="en-US" b="1" dirty="0"/>
              <a:t>in </a:t>
            </a:r>
            <a:r>
              <a:rPr lang="en-US" b="1" dirty="0" err="1"/>
              <a:t>zijn</a:t>
            </a:r>
            <a:r>
              <a:rPr lang="en-US" b="1" dirty="0"/>
              <a:t> </a:t>
            </a:r>
            <a:r>
              <a:rPr lang="en-US" b="1" dirty="0" err="1"/>
              <a:t>vrije</a:t>
            </a:r>
            <a:r>
              <a:rPr lang="en-US" b="1" dirty="0"/>
              <a:t> </a:t>
            </a:r>
            <a:r>
              <a:rPr lang="en-US" b="1" dirty="0" err="1" smtClean="0"/>
              <a:t>tijd</a:t>
            </a:r>
            <a:r>
              <a:rPr lang="en-US" b="1" dirty="0" smtClean="0"/>
              <a:t> ]   </a:t>
            </a:r>
            <a:r>
              <a:rPr lang="en-US" dirty="0" smtClean="0">
                <a:solidFill>
                  <a:srgbClr val="FF0000"/>
                </a:solidFill>
              </a:rPr>
              <a:t>→  </a:t>
            </a:r>
            <a:r>
              <a:rPr lang="en-US" b="1" i="1" dirty="0" smtClean="0">
                <a:solidFill>
                  <a:srgbClr val="FF0000"/>
                </a:solidFill>
              </a:rPr>
              <a:t>WANNEER ?</a:t>
            </a:r>
          </a:p>
          <a:p>
            <a:pPr marL="0" indent="0">
              <a:buNone/>
            </a:pPr>
            <a:endParaRPr lang="en-US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[ </a:t>
            </a:r>
            <a:r>
              <a:rPr lang="en-US" b="1" dirty="0"/>
              <a:t>in </a:t>
            </a:r>
            <a:r>
              <a:rPr lang="en-US" b="1" dirty="0" err="1"/>
              <a:t>zijn</a:t>
            </a:r>
            <a:r>
              <a:rPr lang="en-US" b="1" dirty="0"/>
              <a:t> </a:t>
            </a:r>
            <a:r>
              <a:rPr lang="en-US" b="1" dirty="0" err="1"/>
              <a:t>brandweerauto</a:t>
            </a:r>
            <a:r>
              <a:rPr lang="en-US" b="1" dirty="0"/>
              <a:t> met </a:t>
            </a:r>
            <a:r>
              <a:rPr lang="cs-CZ" b="1" dirty="0" err="1"/>
              <a:t>luid</a:t>
            </a:r>
            <a:r>
              <a:rPr lang="cs-CZ" b="1" dirty="0"/>
              <a:t> </a:t>
            </a:r>
            <a:r>
              <a:rPr lang="cs-CZ" b="1" dirty="0" err="1" smtClean="0"/>
              <a:t>galmende</a:t>
            </a:r>
            <a:r>
              <a:rPr lang="en-GB" b="1" dirty="0"/>
              <a:t> </a:t>
            </a:r>
            <a:r>
              <a:rPr lang="cs-CZ" b="1" dirty="0" err="1" smtClean="0"/>
              <a:t>claxon</a:t>
            </a:r>
            <a:r>
              <a:rPr lang="en-GB" b="1" dirty="0" smtClean="0"/>
              <a:t> </a:t>
            </a:r>
            <a:r>
              <a:rPr lang="en-US" b="1" dirty="0" smtClean="0"/>
              <a:t>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→  </a:t>
            </a:r>
            <a:r>
              <a:rPr lang="en-US" b="1" i="1" dirty="0" smtClean="0">
                <a:solidFill>
                  <a:srgbClr val="FF0000"/>
                </a:solidFill>
              </a:rPr>
              <a:t>WAARIN </a:t>
            </a:r>
            <a:r>
              <a:rPr lang="en-US" b="1" i="1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[ met </a:t>
            </a:r>
            <a:r>
              <a:rPr lang="en-US" b="1" dirty="0"/>
              <a:t>de </a:t>
            </a:r>
            <a:r>
              <a:rPr lang="en-US" b="1" dirty="0" err="1"/>
              <a:t>jongste</a:t>
            </a:r>
            <a:r>
              <a:rPr lang="en-US" b="1" dirty="0"/>
              <a:t> </a:t>
            </a:r>
            <a:r>
              <a:rPr lang="en-US" b="1" dirty="0" err="1"/>
              <a:t>kinderen</a:t>
            </a:r>
            <a:r>
              <a:rPr lang="en-US" b="1" dirty="0"/>
              <a:t> </a:t>
            </a:r>
            <a:r>
              <a:rPr lang="en-US" b="1" dirty="0" err="1"/>
              <a:t>uit</a:t>
            </a:r>
            <a:r>
              <a:rPr lang="en-US" b="1" dirty="0"/>
              <a:t> de </a:t>
            </a:r>
            <a:r>
              <a:rPr lang="en-US" b="1" dirty="0" err="1" smtClean="0"/>
              <a:t>Utrechtse</a:t>
            </a:r>
            <a:r>
              <a:rPr lang="en-US" b="1" dirty="0"/>
              <a:t> </a:t>
            </a:r>
            <a:r>
              <a:rPr lang="en-US" b="1" dirty="0" err="1" smtClean="0"/>
              <a:t>schooltje</a:t>
            </a:r>
            <a:r>
              <a:rPr lang="en-US" b="1" dirty="0" smtClean="0"/>
              <a:t>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→  </a:t>
            </a:r>
            <a:r>
              <a:rPr lang="en-US" b="1" i="1" dirty="0" smtClean="0">
                <a:solidFill>
                  <a:srgbClr val="FF0000"/>
                </a:solidFill>
              </a:rPr>
              <a:t>MET WIE </a:t>
            </a:r>
            <a:r>
              <a:rPr lang="en-US" b="1" i="1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gereden</a:t>
            </a:r>
            <a:r>
              <a:rPr lang="en-US" dirty="0"/>
              <a:t>. </a:t>
            </a:r>
            <a:endParaRPr lang="en-GB" dirty="0"/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vraag</a:t>
            </a:r>
            <a:r>
              <a:rPr lang="en-GB" b="1" u="sng" dirty="0" smtClean="0"/>
              <a:t>-test</a:t>
            </a:r>
            <a:r>
              <a:rPr lang="en-GB" b="1" u="sng" dirty="0"/>
              <a:t/>
            </a:r>
            <a:br>
              <a:rPr lang="en-GB" b="1" u="sng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VRAAG</a:t>
            </a:r>
            <a:r>
              <a:rPr lang="en-GB" b="1" u="sng" dirty="0" smtClean="0"/>
              <a:t>-test</a:t>
            </a:r>
            <a:r>
              <a:rPr lang="en-GB" b="1" u="sng" dirty="0"/>
              <a:t/>
            </a:r>
            <a:br>
              <a:rPr lang="en-GB" b="1" u="sng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i="1" dirty="0" smtClean="0">
                <a:solidFill>
                  <a:srgbClr val="FF0000"/>
                </a:solidFill>
              </a:rPr>
              <a:t>Het </a:t>
            </a:r>
            <a:r>
              <a:rPr lang="nl-NL" b="1" i="1" dirty="0">
                <a:solidFill>
                  <a:srgbClr val="FF0000"/>
                </a:solidFill>
              </a:rPr>
              <a:t>Zikavirus heeft mogelijk </a:t>
            </a:r>
            <a:r>
              <a:rPr lang="en-US" dirty="0"/>
              <a:t>[ </a:t>
            </a:r>
            <a:r>
              <a:rPr lang="nl-NL" b="1" i="1" dirty="0" smtClean="0">
                <a:solidFill>
                  <a:srgbClr val="FF0000"/>
                </a:solidFill>
              </a:rPr>
              <a:t>hersenschade </a:t>
            </a:r>
            <a:r>
              <a:rPr lang="nl-NL" b="1" i="1" dirty="0">
                <a:solidFill>
                  <a:srgbClr val="FF0000"/>
                </a:solidFill>
              </a:rPr>
              <a:t>bij </a:t>
            </a:r>
            <a:r>
              <a:rPr lang="nl-NL" b="1" i="1" dirty="0" smtClean="0">
                <a:solidFill>
                  <a:srgbClr val="FF0000"/>
                </a:solidFill>
              </a:rPr>
              <a:t>baby´s </a:t>
            </a:r>
            <a:r>
              <a:rPr lang="nl-NL" b="1" i="1" dirty="0">
                <a:solidFill>
                  <a:srgbClr val="FF0000"/>
                </a:solidFill>
              </a:rPr>
              <a:t>in </a:t>
            </a:r>
            <a:r>
              <a:rPr lang="nl-NL" b="1" i="1" dirty="0" smtClean="0">
                <a:solidFill>
                  <a:srgbClr val="FF0000"/>
                </a:solidFill>
              </a:rPr>
              <a:t>Brazilië</a:t>
            </a:r>
            <a:r>
              <a:rPr lang="en-US" i="1" dirty="0" smtClean="0"/>
              <a:t> </a:t>
            </a:r>
            <a:r>
              <a:rPr lang="en-US" i="1" dirty="0"/>
              <a:t>]</a:t>
            </a:r>
            <a:r>
              <a:rPr lang="nl-NL" b="1" i="1" dirty="0" smtClean="0">
                <a:solidFill>
                  <a:srgbClr val="FF0000"/>
                </a:solidFill>
              </a:rPr>
              <a:t> </a:t>
            </a:r>
            <a:r>
              <a:rPr lang="nl-NL" b="1" i="1" dirty="0">
                <a:solidFill>
                  <a:srgbClr val="FF0000"/>
                </a:solidFill>
              </a:rPr>
              <a:t>veroorzaakt</a:t>
            </a:r>
            <a:r>
              <a:rPr lang="nl-NL" b="1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b="1" i="1" dirty="0" smtClean="0"/>
              <a:t>Wat</a:t>
            </a:r>
            <a:r>
              <a:rPr lang="nl-NL" i="1" dirty="0" smtClean="0"/>
              <a:t> heeft het Zikavirus mogelijk veroorzaakt? </a:t>
            </a:r>
          </a:p>
          <a:p>
            <a:pPr marL="0" indent="0">
              <a:buNone/>
            </a:pPr>
            <a:r>
              <a:rPr lang="en-US" dirty="0" smtClean="0"/>
              <a:t> 	→  [ </a:t>
            </a:r>
            <a:r>
              <a:rPr lang="nl-NL" b="1" i="1" dirty="0">
                <a:solidFill>
                  <a:srgbClr val="FF0000"/>
                </a:solidFill>
              </a:rPr>
              <a:t>hersenschade bij baby´s in Brazilië</a:t>
            </a:r>
            <a:r>
              <a:rPr lang="en-US" i="1" dirty="0"/>
              <a:t> 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endParaRPr lang="en-GB" i="1" dirty="0" smtClean="0"/>
          </a:p>
          <a:p>
            <a:r>
              <a:rPr lang="nl-NL" b="1" i="1" dirty="0"/>
              <a:t>Wat</a:t>
            </a:r>
            <a:r>
              <a:rPr lang="nl-NL" i="1" dirty="0"/>
              <a:t> heeft het </a:t>
            </a:r>
            <a:r>
              <a:rPr lang="nl-NL" i="1" dirty="0" smtClean="0"/>
              <a:t>Zikavirus in Brazilië </a:t>
            </a:r>
            <a:r>
              <a:rPr lang="nl-NL" i="1" dirty="0"/>
              <a:t>veroorzaakt</a:t>
            </a:r>
            <a:r>
              <a:rPr lang="nl-NL" i="1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→  </a:t>
            </a:r>
            <a:r>
              <a:rPr lang="en-US" dirty="0"/>
              <a:t>[ </a:t>
            </a:r>
            <a:r>
              <a:rPr lang="nl-NL" b="1" i="1" dirty="0">
                <a:solidFill>
                  <a:srgbClr val="FF0000"/>
                </a:solidFill>
              </a:rPr>
              <a:t>hersenschade bij </a:t>
            </a:r>
            <a:r>
              <a:rPr lang="nl-NL" b="1" i="1" dirty="0" smtClean="0">
                <a:solidFill>
                  <a:srgbClr val="FF0000"/>
                </a:solidFill>
              </a:rPr>
              <a:t>baby´s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nl-NL" i="1" dirty="0"/>
              <a:t> 	</a:t>
            </a:r>
            <a:r>
              <a:rPr lang="nl-NL" sz="2800" i="1" dirty="0" smtClean="0"/>
              <a:t>(en in andere landen andere symptomen...)</a:t>
            </a:r>
            <a:endParaRPr lang="en-GB" sz="2800" i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3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ZINSDEEL / VĚTNÝ ČLEN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>SYNTACTISCHE FUNCTIE IN DE ZIN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FUNCTIONEEL ONDERDEEL VAN EEN ZIN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ZINSONTLEDING = VĚTNÝ ROZBOR 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WELKE ZINSDELEN KEN JE AL?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4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z</a:t>
            </a:r>
            <a:r>
              <a:rPr lang="cs-CZ" b="1" dirty="0" err="1" smtClean="0"/>
              <a:t>insdeel</a:t>
            </a:r>
            <a:r>
              <a:rPr lang="cs-CZ" b="1" dirty="0" smtClean="0"/>
              <a:t>  x  </a:t>
            </a:r>
            <a:r>
              <a:rPr lang="cs-CZ" b="1" dirty="0" err="1" smtClean="0"/>
              <a:t>zinsdeelstuk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445224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cs-CZ" sz="3200" dirty="0"/>
              <a:t>→    </a:t>
            </a:r>
            <a:r>
              <a:rPr lang="en-US" sz="3200" dirty="0" smtClean="0"/>
              <a:t>	</a:t>
            </a:r>
            <a:r>
              <a:rPr lang="nl-NL" sz="3200" dirty="0" smtClean="0"/>
              <a:t>zinsdelen </a:t>
            </a:r>
            <a:r>
              <a:rPr lang="nl-NL" sz="3200" dirty="0"/>
              <a:t>uit meer </a:t>
            </a:r>
            <a:r>
              <a:rPr lang="nl-NL" sz="3200" dirty="0" smtClean="0"/>
              <a:t>woorden</a:t>
            </a:r>
            <a:r>
              <a:rPr lang="cs-CZ" sz="3200" dirty="0"/>
              <a:t> → </a:t>
            </a:r>
            <a:r>
              <a:rPr lang="en-US" sz="3200" dirty="0" smtClean="0"/>
              <a:t> je </a:t>
            </a:r>
            <a:r>
              <a:rPr lang="en-US" sz="3200" dirty="0" err="1" smtClean="0"/>
              <a:t>kan</a:t>
            </a:r>
            <a:r>
              <a:rPr lang="en-US" sz="3200" dirty="0" smtClean="0"/>
              <a:t> 	</a:t>
            </a:r>
            <a:r>
              <a:rPr lang="nl-NL" sz="3200" dirty="0" smtClean="0"/>
              <a:t>zinsdeelstukken onderscheiden</a:t>
            </a:r>
          </a:p>
          <a:p>
            <a:pPr marL="0" lvl="1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    </a:t>
            </a:r>
            <a:r>
              <a:rPr lang="en-US" dirty="0" smtClean="0"/>
              <a:t>	</a:t>
            </a:r>
            <a:r>
              <a:rPr lang="cs-CZ" dirty="0" err="1" smtClean="0"/>
              <a:t>zinsdeelstuk</a:t>
            </a:r>
            <a:r>
              <a:rPr lang="cs-CZ" dirty="0" smtClean="0"/>
              <a:t>= </a:t>
            </a:r>
            <a:r>
              <a:rPr lang="cs-CZ" dirty="0" err="1" smtClean="0"/>
              <a:t>weglaatbaar</a:t>
            </a:r>
            <a:endParaRPr lang="cs-CZ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	</a:t>
            </a:r>
          </a:p>
          <a:p>
            <a:r>
              <a:rPr lang="cs-CZ" i="1" dirty="0" err="1" smtClean="0">
                <a:solidFill>
                  <a:srgbClr val="FF0000"/>
                </a:solidFill>
              </a:rPr>
              <a:t>Dirk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kent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sz="3000" dirty="0"/>
              <a:t>[</a:t>
            </a:r>
            <a:r>
              <a:rPr lang="en-US" b="1" i="1" dirty="0" err="1" smtClean="0">
                <a:solidFill>
                  <a:srgbClr val="FF0000"/>
                </a:solidFill>
              </a:rPr>
              <a:t>een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sz="3000" dirty="0"/>
              <a:t>[</a:t>
            </a:r>
            <a:r>
              <a:rPr lang="en-US" i="1" dirty="0" smtClean="0">
                <a:solidFill>
                  <a:srgbClr val="FF0000"/>
                </a:solidFill>
              </a:rPr>
              <a:t>heel </a:t>
            </a:r>
            <a:r>
              <a:rPr lang="en-US" i="1" dirty="0" err="1" smtClean="0">
                <a:solidFill>
                  <a:srgbClr val="FF0000"/>
                </a:solidFill>
              </a:rPr>
              <a:t>mooi</a:t>
            </a:r>
            <a:r>
              <a:rPr lang="en-US" sz="3000" dirty="0"/>
              <a:t>]AP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meisje</a:t>
            </a:r>
            <a:r>
              <a:rPr lang="en-US" sz="3000" b="1" dirty="0"/>
              <a:t>]</a:t>
            </a:r>
            <a:r>
              <a:rPr lang="en-US" sz="3000" dirty="0"/>
              <a:t>NP.</a:t>
            </a:r>
            <a:r>
              <a:rPr lang="en-US" i="1" dirty="0" smtClean="0">
                <a:solidFill>
                  <a:srgbClr val="FF0000"/>
                </a:solidFill>
              </a:rPr>
              <a:t>		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 err="1">
                <a:solidFill>
                  <a:srgbClr val="FF0000"/>
                </a:solidFill>
              </a:rPr>
              <a:t>Z</a:t>
            </a:r>
            <a:r>
              <a:rPr lang="en-US" i="1" dirty="0" err="1" smtClean="0">
                <a:solidFill>
                  <a:srgbClr val="FF0000"/>
                </a:solidFill>
              </a:rPr>
              <a:t>ij</a:t>
            </a:r>
            <a:r>
              <a:rPr lang="en-US" i="1" dirty="0" smtClean="0">
                <a:solidFill>
                  <a:srgbClr val="FF0000"/>
                </a:solidFill>
              </a:rPr>
              <a:t> is </a:t>
            </a:r>
            <a:r>
              <a:rPr lang="en-US" sz="3000" dirty="0"/>
              <a:t>[[</a:t>
            </a:r>
            <a:r>
              <a:rPr lang="en-US" i="1" dirty="0" err="1" smtClean="0">
                <a:solidFill>
                  <a:srgbClr val="FF0000"/>
                </a:solidFill>
              </a:rPr>
              <a:t>bijzonder</a:t>
            </a:r>
            <a:r>
              <a:rPr lang="en-US" sz="3000" dirty="0" smtClean="0"/>
              <a:t>]</a:t>
            </a:r>
            <a:r>
              <a:rPr lang="en-US" sz="3000" dirty="0" err="1"/>
              <a:t>AdvP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mooi</a:t>
            </a:r>
            <a:r>
              <a:rPr lang="en-US" sz="3000" dirty="0" smtClean="0"/>
              <a:t>]AP. </a:t>
            </a:r>
            <a:r>
              <a:rPr lang="en-US" i="1" dirty="0" smtClean="0">
                <a:solidFill>
                  <a:srgbClr val="FF0000"/>
                </a:solidFill>
              </a:rPr>
              <a:t>	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 smtClean="0">
                <a:solidFill>
                  <a:srgbClr val="FF0000"/>
                </a:solidFill>
              </a:rPr>
              <a:t>Ze </a:t>
            </a:r>
            <a:r>
              <a:rPr lang="cs-CZ" i="1" dirty="0" err="1" smtClean="0">
                <a:solidFill>
                  <a:srgbClr val="FF0000"/>
                </a:solidFill>
              </a:rPr>
              <a:t>staat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[</a:t>
            </a:r>
            <a:r>
              <a:rPr lang="cs-CZ" b="1" i="1" dirty="0" smtClean="0">
                <a:solidFill>
                  <a:srgbClr val="FF0000"/>
                </a:solidFill>
              </a:rPr>
              <a:t>op de </a:t>
            </a:r>
            <a:r>
              <a:rPr lang="cs-CZ" b="1" i="1" dirty="0" err="1" smtClean="0">
                <a:solidFill>
                  <a:srgbClr val="FF0000"/>
                </a:solidFill>
              </a:rPr>
              <a:t>hoek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[</a:t>
            </a:r>
            <a:r>
              <a:rPr lang="cs-CZ" i="1" dirty="0" smtClean="0">
                <a:solidFill>
                  <a:srgbClr val="FF0000"/>
                </a:solidFill>
              </a:rPr>
              <a:t>van de </a:t>
            </a:r>
            <a:r>
              <a:rPr lang="cs-CZ" i="1" dirty="0" err="1" smtClean="0">
                <a:solidFill>
                  <a:srgbClr val="FF0000"/>
                </a:solidFill>
              </a:rPr>
              <a:t>straat</a:t>
            </a:r>
            <a:r>
              <a:rPr lang="en-US" sz="3000" dirty="0" smtClean="0"/>
              <a:t>]PP</a:t>
            </a:r>
            <a:r>
              <a:rPr lang="en-US" sz="3000" dirty="0"/>
              <a:t>] </a:t>
            </a:r>
            <a:r>
              <a:rPr lang="cs-CZ" sz="3000" dirty="0" smtClean="0"/>
              <a:t>P</a:t>
            </a:r>
            <a:r>
              <a:rPr lang="en-US" sz="3000" dirty="0" smtClean="0"/>
              <a:t>P</a:t>
            </a:r>
            <a:r>
              <a:rPr lang="cs-CZ" sz="3000" dirty="0"/>
              <a:t>.</a:t>
            </a:r>
            <a:r>
              <a:rPr lang="en-US" sz="3000" dirty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	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endParaRPr lang="cs-CZ" i="1" dirty="0">
              <a:solidFill>
                <a:srgbClr val="FF0000"/>
              </a:solidFill>
            </a:endParaRP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70C0"/>
                </a:solidFill>
              </a:rPr>
              <a:t>z</a:t>
            </a:r>
            <a:r>
              <a:rPr lang="cs-CZ" b="1" dirty="0" err="1" smtClean="0">
                <a:solidFill>
                  <a:srgbClr val="0070C0"/>
                </a:solidFill>
              </a:rPr>
              <a:t>insdeel</a:t>
            </a:r>
            <a:r>
              <a:rPr lang="cs-CZ" b="1" dirty="0" smtClean="0">
                <a:solidFill>
                  <a:srgbClr val="0070C0"/>
                </a:solidFill>
              </a:rPr>
              <a:t> x  </a:t>
            </a:r>
            <a:r>
              <a:rPr lang="cs-CZ" b="1" dirty="0" err="1" smtClean="0">
                <a:solidFill>
                  <a:srgbClr val="0070C0"/>
                </a:solidFill>
              </a:rPr>
              <a:t>zinsdeelstuk</a:t>
            </a:r>
            <a:r>
              <a:rPr lang="cs-CZ" b="1" dirty="0" smtClean="0">
                <a:solidFill>
                  <a:srgbClr val="0070C0"/>
                </a:solidFill>
              </a:rPr>
              <a:t> : </a:t>
            </a:r>
            <a:r>
              <a:rPr lang="cs-CZ" b="1" dirty="0" err="1" smtClean="0">
                <a:solidFill>
                  <a:srgbClr val="0070C0"/>
                </a:solidFill>
              </a:rPr>
              <a:t>vergelijk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1.a.  </a:t>
            </a:r>
            <a:r>
              <a:rPr lang="nl-NL" i="1" dirty="0" smtClean="0">
                <a:solidFill>
                  <a:srgbClr val="FF0000"/>
                </a:solidFill>
              </a:rPr>
              <a:t>De </a:t>
            </a:r>
            <a:r>
              <a:rPr lang="nl-NL" i="1" dirty="0">
                <a:solidFill>
                  <a:srgbClr val="FF0000"/>
                </a:solidFill>
              </a:rPr>
              <a:t>hond van de buren blaft </a:t>
            </a:r>
            <a:r>
              <a:rPr lang="nl-NL" b="1" i="1" dirty="0">
                <a:solidFill>
                  <a:srgbClr val="FF0000"/>
                </a:solidFill>
              </a:rPr>
              <a:t>erg</a:t>
            </a:r>
            <a:r>
              <a:rPr lang="nl-NL" i="1" dirty="0">
                <a:solidFill>
                  <a:srgbClr val="FF0000"/>
                </a:solidFill>
              </a:rPr>
              <a:t> hard</a:t>
            </a:r>
            <a:r>
              <a:rPr lang="nl-NL" i="1" dirty="0" smtClean="0">
                <a:solidFill>
                  <a:srgbClr val="FF0000"/>
                </a:solidFill>
              </a:rPr>
              <a:t>.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1.b.  </a:t>
            </a: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kanaal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stinkt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erg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vandaag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</a:t>
            </a:r>
            <a:r>
              <a:rPr lang="en-GB" dirty="0" smtClean="0"/>
              <a:t>a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Wild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was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een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bijzonder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mooie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film.</a:t>
            </a:r>
          </a:p>
          <a:p>
            <a:pPr marL="0" indent="0">
              <a:buNone/>
            </a:pPr>
            <a:r>
              <a:rPr lang="cs-CZ" dirty="0" smtClean="0"/>
              <a:t>2.</a:t>
            </a:r>
            <a:r>
              <a:rPr lang="en-GB" dirty="0" smtClean="0"/>
              <a:t>b</a:t>
            </a:r>
            <a:r>
              <a:rPr lang="cs-CZ" dirty="0" smtClean="0"/>
              <a:t>. </a:t>
            </a:r>
            <a:r>
              <a:rPr lang="cs-CZ" dirty="0" err="1">
                <a:solidFill>
                  <a:srgbClr val="FF0000"/>
                </a:solidFill>
              </a:rPr>
              <a:t>Wild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was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bijzondere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mooie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film.</a:t>
            </a:r>
          </a:p>
          <a:p>
            <a:pPr marL="0" indent="0"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3.a. </a:t>
            </a:r>
            <a:r>
              <a:rPr lang="cs-CZ" i="1" dirty="0" err="1" smtClean="0">
                <a:solidFill>
                  <a:srgbClr val="FF0000"/>
                </a:solidFill>
              </a:rPr>
              <a:t>Mijn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vader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houdt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van </a:t>
            </a:r>
            <a:r>
              <a:rPr lang="cs-CZ" b="1" i="1" dirty="0" err="1">
                <a:solidFill>
                  <a:srgbClr val="FF0000"/>
                </a:solidFill>
              </a:rPr>
              <a:t>onze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buren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3.b. </a:t>
            </a:r>
            <a:r>
              <a:rPr lang="cs-CZ" i="1" dirty="0">
                <a:solidFill>
                  <a:srgbClr val="FF0000"/>
                </a:solidFill>
              </a:rPr>
              <a:t>De </a:t>
            </a:r>
            <a:r>
              <a:rPr lang="cs-CZ" i="1" dirty="0" err="1">
                <a:solidFill>
                  <a:srgbClr val="FF0000"/>
                </a:solidFill>
              </a:rPr>
              <a:t>vader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van </a:t>
            </a:r>
            <a:r>
              <a:rPr lang="cs-CZ" b="1" i="1" dirty="0" err="1">
                <a:solidFill>
                  <a:srgbClr val="FF0000"/>
                </a:solidFill>
              </a:rPr>
              <a:t>onze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buren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stierf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heel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jong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64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b="1" dirty="0" smtClean="0"/>
              <a:t>FUNCTIES:  </a:t>
            </a:r>
            <a:r>
              <a:rPr lang="cs-CZ" b="1" dirty="0" smtClean="0"/>
              <a:t>ZINSDELEN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54461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sz="2700" dirty="0" smtClean="0"/>
              <a:t>h</a:t>
            </a:r>
            <a:r>
              <a:rPr lang="nl-NL" sz="2700" dirty="0" smtClean="0"/>
              <a:t>et </a:t>
            </a:r>
            <a:r>
              <a:rPr lang="cs-CZ" sz="2700" dirty="0" err="1"/>
              <a:t>predicaat</a:t>
            </a:r>
            <a:r>
              <a:rPr lang="cs-CZ" sz="2700" dirty="0"/>
              <a:t>/ </a:t>
            </a:r>
            <a:r>
              <a:rPr lang="nl-NL" sz="2700" dirty="0" smtClean="0"/>
              <a:t>gezegde  → werkwoordelijke </a:t>
            </a:r>
          </a:p>
          <a:p>
            <a:pPr marL="0" indent="0">
              <a:buNone/>
            </a:pPr>
            <a:r>
              <a:rPr lang="nl-NL" sz="2700" dirty="0"/>
              <a:t>	</a:t>
            </a:r>
            <a:r>
              <a:rPr lang="nl-NL" sz="2700" dirty="0" smtClean="0"/>
              <a:t>			</a:t>
            </a:r>
            <a:r>
              <a:rPr lang="nl-NL" sz="2700" dirty="0"/>
              <a:t> </a:t>
            </a:r>
            <a:r>
              <a:rPr lang="nl-NL" sz="2700" dirty="0" smtClean="0"/>
              <a:t> →  naamwoordelijk</a:t>
            </a:r>
            <a:endParaRPr lang="cs-CZ" sz="2700" dirty="0"/>
          </a:p>
          <a:p>
            <a:pPr marL="514350" indent="-514350">
              <a:buFont typeface="+mj-lt"/>
              <a:buAutoNum type="arabicPeriod" startAt="2"/>
            </a:pPr>
            <a:r>
              <a:rPr lang="cs-CZ" sz="2700" dirty="0" smtClean="0"/>
              <a:t>h</a:t>
            </a:r>
            <a:r>
              <a:rPr lang="nl-NL" sz="2700" dirty="0" smtClean="0"/>
              <a:t>et </a:t>
            </a:r>
            <a:r>
              <a:rPr lang="cs-CZ" sz="2700" dirty="0" err="1"/>
              <a:t>subject</a:t>
            </a:r>
            <a:r>
              <a:rPr lang="cs-CZ" sz="2700" dirty="0"/>
              <a:t> / </a:t>
            </a:r>
            <a:r>
              <a:rPr lang="nl-NL" sz="2700" dirty="0" smtClean="0"/>
              <a:t>onderwerp</a:t>
            </a:r>
            <a:endParaRPr lang="cs-CZ" sz="2700" dirty="0" smtClean="0"/>
          </a:p>
          <a:p>
            <a:pPr marL="514350" indent="-514350">
              <a:buFont typeface="+mj-lt"/>
              <a:buAutoNum type="arabicPeriod" startAt="2"/>
            </a:pPr>
            <a:endParaRPr lang="cs-CZ" sz="2700" dirty="0"/>
          </a:p>
          <a:p>
            <a:pPr marL="514350" indent="-514350">
              <a:buFont typeface="+mj-lt"/>
              <a:buAutoNum type="arabicPeriod" startAt="2"/>
            </a:pPr>
            <a:r>
              <a:rPr lang="nl-NL" sz="2700" dirty="0" smtClean="0"/>
              <a:t>Het </a:t>
            </a:r>
            <a:r>
              <a:rPr lang="cs-CZ" sz="2700" dirty="0"/>
              <a:t>direct </a:t>
            </a:r>
            <a:r>
              <a:rPr lang="cs-CZ" sz="2700" dirty="0" err="1"/>
              <a:t>object</a:t>
            </a:r>
            <a:r>
              <a:rPr lang="cs-CZ" sz="2700" dirty="0"/>
              <a:t> / </a:t>
            </a:r>
            <a:r>
              <a:rPr lang="cs-CZ" sz="2700" dirty="0" err="1"/>
              <a:t>lijdend</a:t>
            </a:r>
            <a:r>
              <a:rPr lang="cs-CZ" sz="2700" dirty="0"/>
              <a:t> </a:t>
            </a:r>
            <a:r>
              <a:rPr lang="cs-CZ" sz="2700" dirty="0" err="1" smtClean="0"/>
              <a:t>voorwerp</a:t>
            </a:r>
            <a:endParaRPr lang="cs-CZ" sz="2700" dirty="0"/>
          </a:p>
          <a:p>
            <a:pPr marL="514350" indent="-514350">
              <a:buAutoNum type="arabicPeriod" startAt="2"/>
            </a:pPr>
            <a:r>
              <a:rPr lang="nl-NL" sz="2700" dirty="0" smtClean="0"/>
              <a:t>Het </a:t>
            </a:r>
            <a:r>
              <a:rPr lang="cs-CZ" sz="2700" dirty="0" err="1"/>
              <a:t>indirect</a:t>
            </a:r>
            <a:r>
              <a:rPr lang="cs-CZ" sz="2700" dirty="0"/>
              <a:t> </a:t>
            </a:r>
            <a:r>
              <a:rPr lang="cs-CZ" sz="2700" dirty="0" err="1"/>
              <a:t>object</a:t>
            </a:r>
            <a:r>
              <a:rPr lang="cs-CZ" sz="2700" dirty="0"/>
              <a:t>/ </a:t>
            </a:r>
            <a:r>
              <a:rPr lang="nl-NL" sz="2700" dirty="0"/>
              <a:t>meewerkend </a:t>
            </a:r>
            <a:r>
              <a:rPr lang="nl-NL" sz="2700" dirty="0" smtClean="0"/>
              <a:t>voorwerp</a:t>
            </a:r>
            <a:endParaRPr lang="cs-CZ" sz="2700" dirty="0"/>
          </a:p>
          <a:p>
            <a:pPr marL="514350" indent="-514350">
              <a:buAutoNum type="arabicPeriod" startAt="2"/>
            </a:pPr>
            <a:r>
              <a:rPr lang="nl-NL" sz="2700" dirty="0" smtClean="0"/>
              <a:t>Het voorzetselvoorwerp</a:t>
            </a:r>
            <a:endParaRPr lang="cs-CZ" sz="2700" dirty="0"/>
          </a:p>
          <a:p>
            <a:pPr marL="514350" indent="-514350">
              <a:buAutoNum type="arabicPeriod" startAt="2"/>
            </a:pPr>
            <a:r>
              <a:rPr lang="nl-NL" sz="2700" dirty="0" smtClean="0"/>
              <a:t>Het </a:t>
            </a:r>
            <a:r>
              <a:rPr lang="nl-NL" sz="2700" dirty="0"/>
              <a:t>oorzakelijk voorwerp</a:t>
            </a:r>
            <a:r>
              <a:rPr lang="cs-CZ" sz="2700" dirty="0"/>
              <a:t>    (+ </a:t>
            </a:r>
            <a:r>
              <a:rPr lang="cs-CZ" sz="2700" dirty="0" err="1" smtClean="0"/>
              <a:t>nw-gezegde</a:t>
            </a:r>
            <a:r>
              <a:rPr lang="cs-CZ" sz="2700" dirty="0" smtClean="0"/>
              <a:t>)</a:t>
            </a:r>
          </a:p>
          <a:p>
            <a:pPr marL="514350" indent="-514350">
              <a:buAutoNum type="arabicPeriod" startAt="2"/>
            </a:pPr>
            <a:r>
              <a:rPr lang="nl-NL" sz="2700" dirty="0" smtClean="0"/>
              <a:t>De </a:t>
            </a:r>
            <a:r>
              <a:rPr lang="nl-NL" sz="2700" dirty="0"/>
              <a:t>bepaling van </a:t>
            </a:r>
            <a:r>
              <a:rPr lang="nl-NL" sz="2700" dirty="0" smtClean="0"/>
              <a:t>gesteldheid</a:t>
            </a:r>
            <a:endParaRPr lang="cs-CZ" sz="2700" dirty="0"/>
          </a:p>
          <a:p>
            <a:pPr marL="514350" indent="-514350">
              <a:buAutoNum type="arabicPeriod" startAt="2"/>
            </a:pPr>
            <a:r>
              <a:rPr lang="nl-NL" sz="2700" dirty="0" smtClean="0"/>
              <a:t>De </a:t>
            </a:r>
            <a:r>
              <a:rPr lang="nl-NL" sz="2700" dirty="0"/>
              <a:t>bijwoordelijke </a:t>
            </a:r>
            <a:r>
              <a:rPr lang="nl-NL" sz="2700" dirty="0" smtClean="0"/>
              <a:t>bepaling</a:t>
            </a:r>
            <a:endParaRPr lang="cs-CZ" sz="2700" dirty="0"/>
          </a:p>
          <a:p>
            <a:pPr marL="514350" indent="-514350">
              <a:buAutoNum type="arabicPeriod" startAt="2"/>
            </a:pPr>
            <a:r>
              <a:rPr lang="cs-CZ" sz="2700" dirty="0" smtClean="0"/>
              <a:t>D</a:t>
            </a:r>
            <a:r>
              <a:rPr lang="nl-NL" sz="2700" dirty="0"/>
              <a:t>e bijvoeglijke bepaling </a:t>
            </a:r>
            <a:endParaRPr lang="en-GB" sz="2700" dirty="0"/>
          </a:p>
          <a:p>
            <a:pPr marL="514350" indent="-514350">
              <a:buAutoNum type="arabicPeriod" startAt="2"/>
            </a:pPr>
            <a:r>
              <a:rPr lang="cs-CZ" sz="2700" dirty="0" smtClean="0"/>
              <a:t>D</a:t>
            </a:r>
            <a:r>
              <a:rPr lang="nl-NL" sz="2700" dirty="0"/>
              <a:t>e bijstelling</a:t>
            </a:r>
            <a:endParaRPr lang="cs-CZ" sz="2700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374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zinstructuur</a:t>
            </a:r>
            <a:r>
              <a:rPr lang="cs-CZ" b="1" dirty="0"/>
              <a:t> = hierarchie van </a:t>
            </a:r>
            <a:r>
              <a:rPr lang="cs-CZ" b="1" dirty="0" err="1"/>
              <a:t>elementen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3"/>
          <a:srcRect l="11736" t="21488" r="62313" b="55055"/>
          <a:stretch/>
        </p:blipFill>
        <p:spPr bwMode="auto">
          <a:xfrm>
            <a:off x="683568" y="1412776"/>
            <a:ext cx="7848872" cy="48245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4231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WOORDGROEPEN /</a:t>
            </a:r>
            <a:r>
              <a:rPr lang="en-US" sz="3600" b="1" dirty="0" smtClean="0"/>
              <a:t>CONSTITUENTEN/ </a:t>
            </a:r>
            <a:r>
              <a:rPr lang="cs-CZ" sz="3600" b="1" dirty="0" smtClean="0"/>
              <a:t>FRASEN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r>
              <a:rPr lang="cs-CZ" b="1" dirty="0" smtClean="0"/>
              <a:t>VP</a:t>
            </a:r>
            <a:r>
              <a:rPr lang="en-US" b="1" dirty="0" smtClean="0"/>
              <a:t>		</a:t>
            </a:r>
            <a:r>
              <a:rPr lang="en-US" b="1" dirty="0" err="1" smtClean="0"/>
              <a:t>werkwoordelijke</a:t>
            </a:r>
            <a:r>
              <a:rPr lang="en-US" b="1" dirty="0" smtClean="0"/>
              <a:t> </a:t>
            </a:r>
            <a:r>
              <a:rPr lang="en-US" b="1" dirty="0" err="1" smtClean="0"/>
              <a:t>woordgroep</a:t>
            </a:r>
            <a:endParaRPr lang="en-US" b="1" dirty="0" smtClean="0"/>
          </a:p>
          <a:p>
            <a:r>
              <a:rPr lang="en-US" b="1" dirty="0" smtClean="0"/>
              <a:t>CP</a:t>
            </a:r>
            <a:r>
              <a:rPr lang="cs-CZ" b="1" dirty="0" smtClean="0"/>
              <a:t>		</a:t>
            </a:r>
            <a:r>
              <a:rPr lang="cs-CZ" b="1" dirty="0" err="1" smtClean="0"/>
              <a:t>bijzin</a:t>
            </a:r>
            <a:r>
              <a:rPr lang="cs-CZ" b="1" dirty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complementizer-phrase</a:t>
            </a:r>
            <a:r>
              <a:rPr lang="cs-CZ" i="1" dirty="0" smtClean="0"/>
              <a:t>)</a:t>
            </a:r>
          </a:p>
          <a:p>
            <a:r>
              <a:rPr lang="cs-CZ" b="1" dirty="0" smtClean="0"/>
              <a:t>NP</a:t>
            </a:r>
            <a:r>
              <a:rPr lang="en-US" b="1" dirty="0" smtClean="0"/>
              <a:t>		</a:t>
            </a:r>
            <a:r>
              <a:rPr lang="en-US" b="1" dirty="0" err="1" smtClean="0"/>
              <a:t>naamwoordelijke</a:t>
            </a:r>
            <a:r>
              <a:rPr lang="en-US" b="1" dirty="0"/>
              <a:t> </a:t>
            </a:r>
            <a:r>
              <a:rPr lang="en-US" b="1" dirty="0" err="1" smtClean="0"/>
              <a:t>woordgroep</a:t>
            </a:r>
            <a:endParaRPr lang="en-US" b="1" dirty="0" smtClean="0"/>
          </a:p>
          <a:p>
            <a:r>
              <a:rPr lang="cs-CZ" b="1" dirty="0"/>
              <a:t>PP</a:t>
            </a:r>
            <a:r>
              <a:rPr lang="en-US" b="1" dirty="0"/>
              <a:t>		</a:t>
            </a:r>
            <a:r>
              <a:rPr lang="en-US" b="1" dirty="0" err="1" smtClean="0"/>
              <a:t>voorzetselwoordgroep</a:t>
            </a:r>
            <a:endParaRPr lang="en-US" b="1" dirty="0" smtClean="0"/>
          </a:p>
          <a:p>
            <a:endParaRPr lang="cs-CZ" b="1" dirty="0"/>
          </a:p>
          <a:p>
            <a:r>
              <a:rPr lang="cs-CZ" b="1" dirty="0" smtClean="0"/>
              <a:t>AP</a:t>
            </a:r>
            <a:r>
              <a:rPr lang="en-US" b="1" dirty="0" smtClean="0"/>
              <a:t>		</a:t>
            </a:r>
            <a:r>
              <a:rPr lang="en-US" b="1" dirty="0" err="1" smtClean="0"/>
              <a:t>bijvoeglijke</a:t>
            </a:r>
            <a:r>
              <a:rPr lang="en-US" b="1" dirty="0"/>
              <a:t> </a:t>
            </a:r>
            <a:r>
              <a:rPr lang="en-US" b="1" dirty="0" err="1"/>
              <a:t>woordgroep</a:t>
            </a:r>
            <a:endParaRPr lang="cs-CZ" b="1" dirty="0" smtClean="0"/>
          </a:p>
          <a:p>
            <a:r>
              <a:rPr lang="cs-CZ" b="1" dirty="0" err="1" smtClean="0"/>
              <a:t>AdvP</a:t>
            </a:r>
            <a:r>
              <a:rPr lang="en-US" b="1" dirty="0" smtClean="0"/>
              <a:t>	</a:t>
            </a:r>
            <a:r>
              <a:rPr lang="en-US" b="1" dirty="0" err="1" smtClean="0"/>
              <a:t>bijwoordelijke</a:t>
            </a:r>
            <a:r>
              <a:rPr lang="en-US" b="1" dirty="0" smtClean="0"/>
              <a:t> </a:t>
            </a:r>
            <a:r>
              <a:rPr lang="en-US" b="1" dirty="0" err="1" smtClean="0"/>
              <a:t>woordgroep</a:t>
            </a:r>
            <a:endParaRPr lang="en-US" b="1" dirty="0" smtClean="0"/>
          </a:p>
          <a:p>
            <a:r>
              <a:rPr lang="en-US" b="1" dirty="0" err="1" smtClean="0"/>
              <a:t>NumP</a:t>
            </a:r>
            <a:r>
              <a:rPr lang="en-US" b="1" dirty="0" smtClean="0"/>
              <a:t>	</a:t>
            </a:r>
            <a:r>
              <a:rPr lang="en-US" b="1" dirty="0" err="1" smtClean="0"/>
              <a:t>telwoordwoordgroep</a:t>
            </a:r>
            <a:endParaRPr lang="en-US" b="1" dirty="0" smtClean="0"/>
          </a:p>
          <a:p>
            <a:r>
              <a:rPr lang="en-US" b="1" dirty="0" err="1" smtClean="0"/>
              <a:t>ProP</a:t>
            </a:r>
            <a:r>
              <a:rPr lang="en-US" b="1" dirty="0" smtClean="0"/>
              <a:t>	</a:t>
            </a:r>
            <a:r>
              <a:rPr lang="en-US" b="1" dirty="0" err="1" smtClean="0"/>
              <a:t>voornaamwoordelijke</a:t>
            </a:r>
            <a:r>
              <a:rPr lang="en-US" b="1" dirty="0" smtClean="0"/>
              <a:t> </a:t>
            </a:r>
            <a:r>
              <a:rPr lang="en-US" b="1" dirty="0" err="1" smtClean="0"/>
              <a:t>woordgroep</a:t>
            </a:r>
            <a:endParaRPr lang="en-US" b="1" dirty="0" smtClean="0"/>
          </a:p>
          <a:p>
            <a:endParaRPr lang="cs-CZ" sz="1000" b="1" dirty="0" smtClean="0"/>
          </a:p>
        </p:txBody>
      </p:sp>
    </p:spTree>
    <p:extLst>
      <p:ext uri="{BB962C8B-B14F-4D97-AF65-F5344CB8AC3E}">
        <p14:creationId xmlns:p14="http://schemas.microsoft.com/office/powerpoint/2010/main" val="126665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Woordgroep</a:t>
            </a:r>
            <a:r>
              <a:rPr lang="cs-CZ" b="1" dirty="0" smtClean="0"/>
              <a:t>/ </a:t>
            </a:r>
            <a:r>
              <a:rPr lang="cs-CZ" b="1" dirty="0" err="1" smtClean="0"/>
              <a:t>constituent</a:t>
            </a:r>
            <a:r>
              <a:rPr lang="cs-CZ" b="1" dirty="0" smtClean="0"/>
              <a:t>/ </a:t>
            </a:r>
            <a:r>
              <a:rPr lang="cs-CZ" b="1" dirty="0" err="1" smtClean="0"/>
              <a:t>frase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9011344" cy="57332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b="1" dirty="0" smtClean="0"/>
              <a:t>NP </a:t>
            </a:r>
            <a:r>
              <a:rPr lang="cs-CZ" dirty="0" smtClean="0"/>
              <a:t>  = </a:t>
            </a:r>
            <a:r>
              <a:rPr lang="cs-CZ" dirty="0" err="1" smtClean="0"/>
              <a:t>naamwoordelijke</a:t>
            </a:r>
            <a:r>
              <a:rPr lang="cs-CZ" dirty="0" smtClean="0"/>
              <a:t> </a:t>
            </a:r>
            <a:r>
              <a:rPr lang="cs-CZ" dirty="0" err="1" smtClean="0"/>
              <a:t>woordgroep</a:t>
            </a:r>
            <a:r>
              <a:rPr lang="cs-CZ" dirty="0" smtClean="0"/>
              <a:t>/</a:t>
            </a:r>
            <a:r>
              <a:rPr lang="cs-CZ" dirty="0" err="1" smtClean="0"/>
              <a:t>constituent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→  </a:t>
            </a:r>
            <a:r>
              <a:rPr lang="cs-CZ" b="1" dirty="0" smtClean="0"/>
              <a:t>N </a:t>
            </a:r>
            <a:r>
              <a:rPr lang="cs-CZ" b="1" dirty="0" err="1" smtClean="0"/>
              <a:t>is</a:t>
            </a:r>
            <a:r>
              <a:rPr lang="cs-CZ" b="1" dirty="0" smtClean="0"/>
              <a:t> de </a:t>
            </a:r>
            <a:r>
              <a:rPr lang="cs-CZ" b="1" dirty="0" err="1" smtClean="0"/>
              <a:t>kern</a:t>
            </a:r>
            <a:r>
              <a:rPr lang="cs-CZ" dirty="0" smtClean="0"/>
              <a:t>/ </a:t>
            </a:r>
            <a:r>
              <a:rPr lang="cs-CZ" b="1" dirty="0" err="1" smtClean="0"/>
              <a:t>het</a:t>
            </a:r>
            <a:r>
              <a:rPr lang="cs-CZ" b="1" dirty="0" smtClean="0"/>
              <a:t> </a:t>
            </a:r>
            <a:r>
              <a:rPr lang="cs-CZ" b="1" dirty="0" err="1" smtClean="0"/>
              <a:t>hoofd</a:t>
            </a:r>
            <a:endParaRPr lang="cs-CZ" b="1" dirty="0" smtClean="0"/>
          </a:p>
          <a:p>
            <a:pPr marL="0" indent="0">
              <a:buNone/>
            </a:pPr>
            <a:endParaRPr lang="cs-CZ" sz="1300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[</a:t>
            </a:r>
            <a:r>
              <a:rPr lang="cs-CZ" b="1" i="1" u="sng" dirty="0" err="1" smtClean="0">
                <a:solidFill>
                  <a:srgbClr val="FF0000"/>
                </a:solidFill>
              </a:rPr>
              <a:t>meisjes</a:t>
            </a:r>
            <a:r>
              <a:rPr lang="en-US" dirty="0" smtClean="0"/>
              <a:t>]</a:t>
            </a:r>
            <a:r>
              <a:rPr lang="cs-CZ" sz="2600" dirty="0" smtClean="0"/>
              <a:t>N</a:t>
            </a:r>
            <a:r>
              <a:rPr lang="en-US" sz="2600" dirty="0" smtClean="0"/>
              <a:t>P</a:t>
            </a:r>
            <a:endParaRPr lang="cs-CZ" sz="2600" b="1" i="1" u="sng" dirty="0" smtClean="0">
              <a:solidFill>
                <a:srgbClr val="FF0000"/>
              </a:solidFill>
            </a:endParaRPr>
          </a:p>
          <a:p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[</a:t>
            </a:r>
            <a:r>
              <a:rPr lang="cs-CZ" b="1" i="1" dirty="0" smtClean="0">
                <a:solidFill>
                  <a:srgbClr val="FF0000"/>
                </a:solidFill>
              </a:rPr>
              <a:t>de </a:t>
            </a:r>
            <a:r>
              <a:rPr lang="cs-CZ" b="1" i="1" dirty="0" err="1" smtClean="0">
                <a:solidFill>
                  <a:srgbClr val="FF0000"/>
                </a:solidFill>
              </a:rPr>
              <a:t>twee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lieve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meisjes</a:t>
            </a:r>
            <a:r>
              <a:rPr lang="en-US" sz="2600" dirty="0"/>
              <a:t>]</a:t>
            </a:r>
            <a:r>
              <a:rPr lang="cs-CZ" sz="2600" dirty="0"/>
              <a:t>N</a:t>
            </a:r>
            <a:r>
              <a:rPr lang="en-US" sz="2600" dirty="0" smtClean="0"/>
              <a:t>P</a:t>
            </a:r>
            <a:endParaRPr lang="cs-CZ" sz="2600" b="1" i="1" u="sng" dirty="0">
              <a:solidFill>
                <a:srgbClr val="FF0000"/>
              </a:solidFill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/>
              <a:t>[</a:t>
            </a:r>
            <a:r>
              <a:rPr lang="cs-CZ" b="1" i="1" dirty="0" err="1" smtClean="0">
                <a:solidFill>
                  <a:srgbClr val="FF0000"/>
                </a:solidFill>
              </a:rPr>
              <a:t>die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lieve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meisjes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uit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mijn</a:t>
            </a:r>
            <a:r>
              <a:rPr lang="cs-CZ" b="1" i="1" dirty="0" smtClean="0">
                <a:solidFill>
                  <a:srgbClr val="FF0000"/>
                </a:solidFill>
              </a:rPr>
              <a:t> klas</a:t>
            </a:r>
            <a:r>
              <a:rPr lang="en-US" dirty="0"/>
              <a:t>]</a:t>
            </a:r>
            <a:r>
              <a:rPr lang="cs-CZ" sz="2600" dirty="0"/>
              <a:t>N</a:t>
            </a:r>
            <a:r>
              <a:rPr lang="en-US" sz="2600" dirty="0" smtClean="0"/>
              <a:t>P</a:t>
            </a:r>
            <a:endParaRPr lang="cs-CZ" sz="2600" b="1" i="1" dirty="0" smtClean="0">
              <a:solidFill>
                <a:srgbClr val="FF0000"/>
              </a:solidFill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/>
              <a:t>[</a:t>
            </a:r>
            <a:r>
              <a:rPr lang="cs-CZ" b="1" i="1" u="sng" dirty="0" err="1" smtClean="0">
                <a:solidFill>
                  <a:srgbClr val="FF0000"/>
                </a:solidFill>
              </a:rPr>
              <a:t>Meisjes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die</a:t>
            </a:r>
            <a:r>
              <a:rPr lang="cs-CZ" b="1" i="1" dirty="0" smtClean="0">
                <a:solidFill>
                  <a:srgbClr val="FF0000"/>
                </a:solidFill>
              </a:rPr>
              <a:t> in Utrecht </a:t>
            </a:r>
            <a:r>
              <a:rPr lang="cs-CZ" b="1" i="1" dirty="0" err="1" smtClean="0">
                <a:solidFill>
                  <a:srgbClr val="FF0000"/>
                </a:solidFill>
              </a:rPr>
              <a:t>wonen</a:t>
            </a:r>
            <a:r>
              <a:rPr lang="en-US" sz="2600" dirty="0"/>
              <a:t>]</a:t>
            </a:r>
            <a:r>
              <a:rPr lang="cs-CZ" sz="2600" dirty="0"/>
              <a:t>N</a:t>
            </a:r>
            <a:r>
              <a:rPr lang="en-US" sz="2600" dirty="0" smtClean="0"/>
              <a:t>P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zijn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hip.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/>
              <a:t>[</a:t>
            </a:r>
            <a:r>
              <a:rPr lang="cs-CZ" b="1" i="1" dirty="0" err="1" smtClean="0">
                <a:solidFill>
                  <a:srgbClr val="FF0000"/>
                </a:solidFill>
              </a:rPr>
              <a:t>die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smtClean="0">
                <a:solidFill>
                  <a:srgbClr val="FF0000"/>
                </a:solidFill>
              </a:rPr>
              <a:t>rode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daar</a:t>
            </a:r>
            <a:r>
              <a:rPr lang="en-US" sz="2600" dirty="0"/>
              <a:t>]</a:t>
            </a:r>
            <a:r>
              <a:rPr lang="cs-CZ" sz="2600" dirty="0"/>
              <a:t>N</a:t>
            </a:r>
            <a:r>
              <a:rPr lang="en-US" sz="2600" dirty="0" smtClean="0"/>
              <a:t>P</a:t>
            </a:r>
            <a:endParaRPr lang="en-US" sz="2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A</a:t>
            </a:r>
            <a:r>
              <a:rPr lang="cs-CZ" b="1" dirty="0" smtClean="0"/>
              <a:t>P </a:t>
            </a:r>
            <a:r>
              <a:rPr lang="cs-CZ" dirty="0" smtClean="0"/>
              <a:t>  </a:t>
            </a:r>
            <a:r>
              <a:rPr lang="cs-CZ" dirty="0"/>
              <a:t>= </a:t>
            </a:r>
            <a:r>
              <a:rPr lang="en-US" dirty="0" err="1"/>
              <a:t>adjectivische</a:t>
            </a:r>
            <a:r>
              <a:rPr lang="en-US" dirty="0"/>
              <a:t> </a:t>
            </a:r>
            <a:r>
              <a:rPr lang="cs-CZ" dirty="0" err="1" smtClean="0"/>
              <a:t>woordgroep</a:t>
            </a:r>
            <a:r>
              <a:rPr lang="cs-CZ" dirty="0" smtClean="0"/>
              <a:t>/</a:t>
            </a:r>
            <a:r>
              <a:rPr lang="cs-CZ" dirty="0" err="1" smtClean="0"/>
              <a:t>constituent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→  </a:t>
            </a:r>
            <a:r>
              <a:rPr lang="en-US" b="1" dirty="0" smtClean="0"/>
              <a:t>A</a:t>
            </a:r>
            <a:r>
              <a:rPr lang="cs-CZ" b="1" dirty="0" smtClean="0"/>
              <a:t> </a:t>
            </a:r>
            <a:r>
              <a:rPr lang="cs-CZ" b="1" dirty="0" err="1"/>
              <a:t>is</a:t>
            </a:r>
            <a:r>
              <a:rPr lang="cs-CZ" b="1" dirty="0"/>
              <a:t> de </a:t>
            </a:r>
            <a:r>
              <a:rPr lang="cs-CZ" b="1" dirty="0" err="1" smtClean="0"/>
              <a:t>kern</a:t>
            </a:r>
            <a:endParaRPr lang="cs-CZ" b="1" dirty="0" smtClean="0"/>
          </a:p>
          <a:p>
            <a:pPr marL="0" indent="0">
              <a:buNone/>
            </a:pPr>
            <a:endParaRPr lang="cs-CZ" sz="1400" dirty="0"/>
          </a:p>
          <a:p>
            <a:r>
              <a:rPr lang="en-US" b="1" i="1" dirty="0" smtClean="0">
                <a:solidFill>
                  <a:srgbClr val="FF0000"/>
                </a:solidFill>
              </a:rPr>
              <a:t>Het was </a:t>
            </a:r>
            <a:r>
              <a:rPr lang="en-US" dirty="0"/>
              <a:t>[</a:t>
            </a:r>
            <a:r>
              <a:rPr lang="en-US" b="1" i="1" u="sng" dirty="0" err="1" smtClean="0">
                <a:solidFill>
                  <a:srgbClr val="FF0000"/>
                </a:solidFill>
              </a:rPr>
              <a:t>leuk</a:t>
            </a:r>
            <a:r>
              <a:rPr lang="en-US" u="sng" dirty="0"/>
              <a:t>]</a:t>
            </a:r>
            <a:r>
              <a:rPr lang="en-US" sz="2600" dirty="0" smtClean="0"/>
              <a:t>AP</a:t>
            </a:r>
            <a:endParaRPr lang="cs-CZ" sz="2600" dirty="0"/>
          </a:p>
          <a:p>
            <a:r>
              <a:rPr lang="cs-CZ" b="1" i="1" dirty="0">
                <a:solidFill>
                  <a:srgbClr val="FF0000"/>
                </a:solidFill>
              </a:rPr>
              <a:t>e</a:t>
            </a:r>
            <a:r>
              <a:rPr lang="en-US" b="1" i="1" dirty="0" smtClean="0">
                <a:solidFill>
                  <a:srgbClr val="FF0000"/>
                </a:solidFill>
              </a:rPr>
              <a:t>e</a:t>
            </a:r>
            <a:r>
              <a:rPr lang="cs-CZ" b="1" i="1" dirty="0" smtClean="0">
                <a:solidFill>
                  <a:srgbClr val="FF0000"/>
                </a:solidFill>
              </a:rPr>
              <a:t>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[</a:t>
            </a:r>
            <a:r>
              <a:rPr lang="en-US" b="1" i="1" dirty="0">
                <a:solidFill>
                  <a:srgbClr val="FF0000"/>
                </a:solidFill>
              </a:rPr>
              <a:t>heel</a:t>
            </a:r>
            <a:r>
              <a:rPr lang="en-US" b="1" i="1" u="sng" dirty="0">
                <a:solidFill>
                  <a:srgbClr val="FF0000"/>
                </a:solidFill>
              </a:rPr>
              <a:t> </a:t>
            </a:r>
            <a:r>
              <a:rPr lang="en-US" b="1" i="1" u="sng" dirty="0" err="1" smtClean="0">
                <a:solidFill>
                  <a:srgbClr val="FF0000"/>
                </a:solidFill>
              </a:rPr>
              <a:t>mooi</a:t>
            </a:r>
            <a:r>
              <a:rPr lang="cs-CZ" b="1" i="1" u="sng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]</a:t>
            </a:r>
            <a:r>
              <a:rPr lang="en-US" sz="2600" dirty="0" smtClean="0"/>
              <a:t>AP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film 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en-US" b="1" i="1" dirty="0" smtClean="0">
                <a:solidFill>
                  <a:srgbClr val="FF0000"/>
                </a:solidFill>
              </a:rPr>
              <a:t>…was </a:t>
            </a:r>
            <a:r>
              <a:rPr lang="en-US" dirty="0"/>
              <a:t>[</a:t>
            </a:r>
            <a:r>
              <a:rPr lang="nl-NL" sz="3100" b="1" i="1" dirty="0">
                <a:solidFill>
                  <a:srgbClr val="FF0000"/>
                </a:solidFill>
              </a:rPr>
              <a:t>zo </a:t>
            </a:r>
            <a:r>
              <a:rPr lang="nl-NL" sz="3100" b="1" i="1" u="sng" dirty="0">
                <a:solidFill>
                  <a:srgbClr val="FF0000"/>
                </a:solidFill>
              </a:rPr>
              <a:t>prachtig</a:t>
            </a:r>
            <a:r>
              <a:rPr lang="nl-NL" sz="3100" b="1" i="1" dirty="0">
                <a:solidFill>
                  <a:srgbClr val="FF0000"/>
                </a:solidFill>
              </a:rPr>
              <a:t> dat ik er mijn ogen niet van kon afwenden</a:t>
            </a:r>
            <a:r>
              <a:rPr lang="nl-NL" sz="3100" b="1" i="1" u="sng" dirty="0">
                <a:solidFill>
                  <a:srgbClr val="FF0000"/>
                </a:solidFill>
              </a:rPr>
              <a:t>.</a:t>
            </a:r>
            <a:r>
              <a:rPr lang="nl-NL" sz="2600" dirty="0"/>
              <a:t>]</a:t>
            </a:r>
            <a:r>
              <a:rPr lang="nl-NL" sz="2600" dirty="0" smtClean="0"/>
              <a:t>AP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20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56984" cy="720081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cs-CZ" b="1" u="sng" dirty="0" err="1"/>
              <a:t>Syntactische</a:t>
            </a:r>
            <a:r>
              <a:rPr lang="cs-CZ" b="1" u="sng" dirty="0"/>
              <a:t> </a:t>
            </a:r>
            <a:r>
              <a:rPr lang="cs-CZ" b="1" u="sng" dirty="0" err="1"/>
              <a:t>tests</a:t>
            </a:r>
            <a:r>
              <a:rPr lang="cs-CZ" b="1" u="sng" dirty="0"/>
              <a:t> </a:t>
            </a:r>
            <a:r>
              <a:rPr lang="cs-CZ" b="1" u="sng" dirty="0" err="1" smtClean="0"/>
              <a:t>voor</a:t>
            </a:r>
            <a:r>
              <a:rPr lang="en-GB" b="1" u="sng" dirty="0" smtClean="0"/>
              <a:t> </a:t>
            </a:r>
            <a:r>
              <a:rPr lang="cs-CZ" b="1" u="sng" dirty="0" err="1" smtClean="0"/>
              <a:t>constituentschap</a:t>
            </a:r>
            <a:endParaRPr lang="cs-CZ" b="1" u="sng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44824"/>
            <a:ext cx="8964488" cy="5013176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3600" b="1" dirty="0" err="1" smtClean="0"/>
              <a:t>vervang</a:t>
            </a:r>
            <a:r>
              <a:rPr lang="cs-CZ" sz="3600" b="1" dirty="0" err="1" smtClean="0"/>
              <a:t>ing</a:t>
            </a:r>
            <a:r>
              <a:rPr lang="cs-CZ" sz="3600" b="1" dirty="0" smtClean="0"/>
              <a:t> </a:t>
            </a:r>
            <a:endParaRPr lang="en-GB" sz="3600" b="1" dirty="0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GB" sz="3600" b="1" dirty="0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GB" sz="3600" b="1" dirty="0" err="1" smtClean="0"/>
              <a:t>verplaatsing</a:t>
            </a:r>
            <a:endParaRPr lang="en-GB" sz="3600" b="1" dirty="0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GB" sz="3600" b="1" dirty="0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GB" sz="3600" b="1" dirty="0" err="1" smtClean="0"/>
              <a:t>vraag</a:t>
            </a:r>
            <a:r>
              <a:rPr lang="en-GB" sz="3600" b="1" dirty="0" smtClean="0"/>
              <a:t>-test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36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30006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56984" cy="720081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b="1" u="sng" dirty="0" err="1"/>
              <a:t>vervang</a:t>
            </a:r>
            <a:r>
              <a:rPr lang="cs-CZ" b="1" u="sng" dirty="0" err="1"/>
              <a:t>ing</a:t>
            </a:r>
            <a:r>
              <a:rPr lang="cs-CZ" b="1" u="sng" dirty="0"/>
              <a:t> </a:t>
            </a:r>
            <a:endParaRPr lang="en-GB" b="1" u="sng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1"/>
            <a:ext cx="8964488" cy="59492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600" i="1" dirty="0" err="1"/>
              <a:t>Ik</a:t>
            </a:r>
            <a:r>
              <a:rPr lang="en-US" sz="3600" i="1" dirty="0"/>
              <a:t> </a:t>
            </a:r>
            <a:r>
              <a:rPr lang="cs-CZ" sz="3600" i="1" dirty="0"/>
              <a:t>z</a:t>
            </a:r>
            <a:r>
              <a:rPr lang="en-US" sz="3600" i="1" dirty="0" err="1"/>
              <a:t>ie</a:t>
            </a:r>
            <a:r>
              <a:rPr lang="en-US" sz="3600" i="1" dirty="0"/>
              <a:t> </a:t>
            </a:r>
            <a:r>
              <a:rPr lang="en-US" sz="3600" i="1" dirty="0" smtClean="0"/>
              <a:t>de </a:t>
            </a:r>
            <a:r>
              <a:rPr lang="en-US" sz="3600" i="1" dirty="0"/>
              <a:t>man </a:t>
            </a:r>
            <a:r>
              <a:rPr lang="cs-CZ" sz="3600" i="1" dirty="0" err="1"/>
              <a:t>die</a:t>
            </a:r>
            <a:r>
              <a:rPr lang="cs-CZ" sz="3600" i="1" dirty="0"/>
              <a:t> </a:t>
            </a:r>
            <a:r>
              <a:rPr lang="cs-CZ" sz="3600" i="1" dirty="0" err="1"/>
              <a:t>naast</a:t>
            </a:r>
            <a:r>
              <a:rPr lang="cs-CZ" sz="3600" i="1" dirty="0"/>
              <a:t> </a:t>
            </a:r>
            <a:r>
              <a:rPr lang="cs-CZ" sz="3600" i="1" dirty="0" err="1"/>
              <a:t>ons</a:t>
            </a:r>
            <a:r>
              <a:rPr lang="cs-CZ" sz="3600" i="1" dirty="0"/>
              <a:t> </a:t>
            </a:r>
            <a:r>
              <a:rPr lang="cs-CZ" sz="3600" i="1" dirty="0" err="1" smtClean="0"/>
              <a:t>woont</a:t>
            </a:r>
            <a:r>
              <a:rPr lang="en-GB" sz="3600" i="1" dirty="0" smtClean="0"/>
              <a:t> a</a:t>
            </a:r>
            <a:r>
              <a:rPr lang="cs-CZ" sz="3600" i="1" dirty="0" err="1" smtClean="0"/>
              <a:t>an</a:t>
            </a:r>
            <a:r>
              <a:rPr lang="cs-CZ" sz="3600" i="1" dirty="0" smtClean="0"/>
              <a:t> </a:t>
            </a:r>
            <a:r>
              <a:rPr lang="cs-CZ" sz="3600" i="1" dirty="0"/>
              <a:t>de </a:t>
            </a:r>
            <a:r>
              <a:rPr lang="cs-CZ" sz="3600" i="1" dirty="0" err="1"/>
              <a:t>andere</a:t>
            </a:r>
            <a:r>
              <a:rPr lang="cs-CZ" sz="3600" i="1" dirty="0"/>
              <a:t> kant van de </a:t>
            </a:r>
            <a:r>
              <a:rPr lang="cs-CZ" sz="3600" i="1" dirty="0" err="1" smtClean="0"/>
              <a:t>straat</a:t>
            </a:r>
            <a:r>
              <a:rPr lang="en-US" sz="3600" i="1" dirty="0" smtClean="0"/>
              <a:t>. </a:t>
            </a:r>
            <a:endParaRPr lang="en-GB" sz="3600" i="1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3600" b="1" u="sng" dirty="0" smtClean="0"/>
          </a:p>
          <a:p>
            <a:pPr>
              <a:lnSpc>
                <a:spcPct val="90000"/>
              </a:lnSpc>
              <a:defRPr/>
            </a:pPr>
            <a:r>
              <a:rPr lang="en-US" sz="3600" i="1" dirty="0" err="1" smtClean="0">
                <a:solidFill>
                  <a:srgbClr val="FF0000"/>
                </a:solidFill>
              </a:rPr>
              <a:t>Ik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cs-CZ" sz="3600" b="1" i="1" dirty="0" err="1">
                <a:solidFill>
                  <a:srgbClr val="FF0000"/>
                </a:solidFill>
              </a:rPr>
              <a:t>z</a:t>
            </a:r>
            <a:r>
              <a:rPr lang="en-US" sz="3600" b="1" i="1" dirty="0" err="1">
                <a:solidFill>
                  <a:srgbClr val="FF0000"/>
                </a:solidFill>
              </a:rPr>
              <a:t>ie</a:t>
            </a:r>
            <a:r>
              <a:rPr lang="en-US" sz="3600" b="1" i="1" dirty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	</a:t>
            </a:r>
            <a:r>
              <a:rPr lang="en-US" sz="3600" dirty="0" smtClean="0"/>
              <a:t>[</a:t>
            </a:r>
            <a:r>
              <a:rPr lang="en-US" sz="3600" i="1" dirty="0">
                <a:solidFill>
                  <a:srgbClr val="00B050"/>
                </a:solidFill>
              </a:rPr>
              <a:t>de man </a:t>
            </a:r>
            <a:r>
              <a:rPr lang="cs-CZ" sz="3600" i="1" dirty="0" err="1">
                <a:solidFill>
                  <a:srgbClr val="00B050"/>
                </a:solidFill>
              </a:rPr>
              <a:t>die</a:t>
            </a:r>
            <a:r>
              <a:rPr lang="cs-CZ" sz="3600" i="1" dirty="0">
                <a:solidFill>
                  <a:srgbClr val="00B050"/>
                </a:solidFill>
              </a:rPr>
              <a:t> </a:t>
            </a:r>
            <a:r>
              <a:rPr lang="cs-CZ" sz="3600" i="1" dirty="0" err="1">
                <a:solidFill>
                  <a:srgbClr val="00B050"/>
                </a:solidFill>
              </a:rPr>
              <a:t>naast</a:t>
            </a:r>
            <a:r>
              <a:rPr lang="cs-CZ" sz="3600" i="1" dirty="0">
                <a:solidFill>
                  <a:srgbClr val="00B050"/>
                </a:solidFill>
              </a:rPr>
              <a:t> </a:t>
            </a:r>
            <a:r>
              <a:rPr lang="cs-CZ" sz="3600" i="1" dirty="0" err="1">
                <a:solidFill>
                  <a:srgbClr val="00B050"/>
                </a:solidFill>
              </a:rPr>
              <a:t>ons</a:t>
            </a:r>
            <a:r>
              <a:rPr lang="cs-CZ" sz="3600" i="1" dirty="0">
                <a:solidFill>
                  <a:srgbClr val="00B050"/>
                </a:solidFill>
              </a:rPr>
              <a:t> </a:t>
            </a:r>
            <a:r>
              <a:rPr lang="cs-CZ" sz="3600" i="1" dirty="0" err="1">
                <a:solidFill>
                  <a:srgbClr val="00B050"/>
                </a:solidFill>
              </a:rPr>
              <a:t>woont</a:t>
            </a:r>
            <a:r>
              <a:rPr lang="en-US" sz="3600" dirty="0" smtClean="0"/>
              <a:t>]</a:t>
            </a:r>
            <a:r>
              <a:rPr lang="cs-CZ" sz="3600" dirty="0" smtClean="0"/>
              <a:t> </a:t>
            </a:r>
            <a:endParaRPr lang="en-GB" sz="3600" dirty="0" smtClean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GB" sz="3600" dirty="0"/>
              <a:t>	</a:t>
            </a:r>
            <a:r>
              <a:rPr lang="en-GB" sz="3600" dirty="0" smtClean="0"/>
              <a:t>	</a:t>
            </a:r>
            <a:r>
              <a:rPr lang="en-US" sz="3600" dirty="0" smtClean="0"/>
              <a:t>[</a:t>
            </a:r>
            <a:r>
              <a:rPr lang="cs-CZ" sz="3600" i="1" dirty="0" err="1">
                <a:solidFill>
                  <a:srgbClr val="0070C0"/>
                </a:solidFill>
              </a:rPr>
              <a:t>aan</a:t>
            </a:r>
            <a:r>
              <a:rPr lang="cs-CZ" sz="3600" dirty="0" smtClean="0">
                <a:solidFill>
                  <a:srgbClr val="0070C0"/>
                </a:solidFill>
              </a:rPr>
              <a:t> d</a:t>
            </a:r>
            <a:r>
              <a:rPr lang="cs-CZ" sz="3600" i="1" dirty="0">
                <a:solidFill>
                  <a:srgbClr val="0070C0"/>
                </a:solidFill>
              </a:rPr>
              <a:t>e </a:t>
            </a:r>
            <a:r>
              <a:rPr lang="cs-CZ" sz="3600" i="1" dirty="0" err="1">
                <a:solidFill>
                  <a:srgbClr val="0070C0"/>
                </a:solidFill>
              </a:rPr>
              <a:t>andere</a:t>
            </a:r>
            <a:r>
              <a:rPr lang="cs-CZ" sz="3600" i="1" dirty="0">
                <a:solidFill>
                  <a:srgbClr val="0070C0"/>
                </a:solidFill>
              </a:rPr>
              <a:t> kant van de </a:t>
            </a:r>
            <a:r>
              <a:rPr lang="cs-CZ" sz="3600" i="1" dirty="0" err="1">
                <a:solidFill>
                  <a:srgbClr val="0070C0"/>
                </a:solidFill>
              </a:rPr>
              <a:t>straat</a:t>
            </a:r>
            <a:r>
              <a:rPr lang="en-US" sz="3600" dirty="0"/>
              <a:t>]</a:t>
            </a:r>
            <a:r>
              <a:rPr lang="cs-CZ" sz="3600" dirty="0" smtClean="0"/>
              <a:t>. </a:t>
            </a:r>
            <a:endParaRPr lang="en-GB" sz="36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3600" dirty="0"/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600" i="1" dirty="0" err="1">
                <a:solidFill>
                  <a:srgbClr val="FF0000"/>
                </a:solidFill>
              </a:rPr>
              <a:t>Ik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b="1" i="1" dirty="0" err="1">
                <a:solidFill>
                  <a:srgbClr val="FF0000"/>
                </a:solidFill>
              </a:rPr>
              <a:t>zie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>[</a:t>
            </a:r>
            <a:r>
              <a:rPr lang="cs-CZ" sz="3600" i="1" dirty="0">
                <a:solidFill>
                  <a:srgbClr val="00B050"/>
                </a:solidFill>
              </a:rPr>
              <a:t>hem</a:t>
            </a:r>
            <a:r>
              <a:rPr lang="en-US" sz="3600" dirty="0" smtClean="0"/>
              <a:t>]</a:t>
            </a:r>
            <a:r>
              <a:rPr lang="cs-CZ" sz="3600" dirty="0" smtClean="0"/>
              <a:t> </a:t>
            </a:r>
            <a:r>
              <a:rPr lang="en-US" sz="3600" dirty="0" smtClean="0"/>
              <a:t>[</a:t>
            </a:r>
            <a:r>
              <a:rPr lang="cs-CZ" sz="3600" i="1" dirty="0" err="1">
                <a:solidFill>
                  <a:srgbClr val="0070C0"/>
                </a:solidFill>
              </a:rPr>
              <a:t>daar</a:t>
            </a:r>
            <a:r>
              <a:rPr lang="en-US" sz="3600" dirty="0" smtClean="0"/>
              <a:t>]</a:t>
            </a:r>
            <a:r>
              <a:rPr lang="cs-CZ" sz="3600" dirty="0" smtClean="0"/>
              <a:t>.</a:t>
            </a:r>
            <a:endParaRPr lang="en-GB" sz="36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3600" dirty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600" dirty="0" smtClean="0"/>
              <a:t>* </a:t>
            </a:r>
            <a:r>
              <a:rPr lang="cs-CZ" sz="3600" i="1" dirty="0" err="1">
                <a:solidFill>
                  <a:srgbClr val="FF0000"/>
                </a:solidFill>
              </a:rPr>
              <a:t>Ik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dirty="0" err="1">
                <a:solidFill>
                  <a:srgbClr val="FF0000"/>
                </a:solidFill>
              </a:rPr>
              <a:t>zie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dirty="0">
                <a:solidFill>
                  <a:srgbClr val="00B050"/>
                </a:solidFill>
              </a:rPr>
              <a:t>hem </a:t>
            </a:r>
            <a:r>
              <a:rPr lang="cs-CZ" sz="3600" i="1" dirty="0" err="1">
                <a:solidFill>
                  <a:srgbClr val="00B050"/>
                </a:solidFill>
              </a:rPr>
              <a:t>die</a:t>
            </a:r>
            <a:r>
              <a:rPr lang="cs-CZ" sz="3600" i="1" dirty="0">
                <a:solidFill>
                  <a:srgbClr val="00B050"/>
                </a:solidFill>
              </a:rPr>
              <a:t> </a:t>
            </a:r>
            <a:r>
              <a:rPr lang="cs-CZ" sz="3600" i="1" dirty="0" err="1">
                <a:solidFill>
                  <a:srgbClr val="00B050"/>
                </a:solidFill>
              </a:rPr>
              <a:t>naast</a:t>
            </a:r>
            <a:r>
              <a:rPr lang="cs-CZ" sz="3600" i="1" dirty="0">
                <a:solidFill>
                  <a:srgbClr val="00B050"/>
                </a:solidFill>
              </a:rPr>
              <a:t> </a:t>
            </a:r>
            <a:r>
              <a:rPr lang="cs-CZ" sz="3600" i="1" dirty="0" err="1">
                <a:solidFill>
                  <a:srgbClr val="00B050"/>
                </a:solidFill>
              </a:rPr>
              <a:t>ons</a:t>
            </a:r>
            <a:r>
              <a:rPr lang="cs-CZ" sz="3600" i="1" dirty="0">
                <a:solidFill>
                  <a:srgbClr val="00B050"/>
                </a:solidFill>
              </a:rPr>
              <a:t> </a:t>
            </a:r>
            <a:r>
              <a:rPr lang="cs-CZ" sz="3600" i="1" dirty="0" err="1">
                <a:solidFill>
                  <a:srgbClr val="00B050"/>
                </a:solidFill>
              </a:rPr>
              <a:t>woont</a:t>
            </a:r>
            <a:r>
              <a:rPr lang="cs-CZ" sz="3600" i="1" dirty="0">
                <a:solidFill>
                  <a:srgbClr val="00B050"/>
                </a:solidFill>
              </a:rPr>
              <a:t> </a:t>
            </a:r>
            <a:r>
              <a:rPr lang="cs-CZ" sz="3600" dirty="0" smtClean="0"/>
              <a:t>… . 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600" dirty="0"/>
              <a:t>* </a:t>
            </a:r>
            <a:r>
              <a:rPr lang="en-US" sz="3600" i="1" dirty="0" err="1">
                <a:solidFill>
                  <a:srgbClr val="FF0000"/>
                </a:solidFill>
              </a:rPr>
              <a:t>Ik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cs-CZ" sz="3600" i="1" dirty="0">
                <a:solidFill>
                  <a:srgbClr val="FF0000"/>
                </a:solidFill>
              </a:rPr>
              <a:t>z</a:t>
            </a:r>
            <a:r>
              <a:rPr lang="en-US" sz="3600" i="1" dirty="0" err="1">
                <a:solidFill>
                  <a:srgbClr val="FF0000"/>
                </a:solidFill>
              </a:rPr>
              <a:t>ie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GB" sz="3600" i="1" dirty="0" smtClean="0">
                <a:solidFill>
                  <a:srgbClr val="00B050"/>
                </a:solidFill>
              </a:rPr>
              <a:t>hem</a:t>
            </a:r>
            <a:r>
              <a:rPr lang="en-GB" sz="3600" i="1" dirty="0" smtClean="0">
                <a:solidFill>
                  <a:srgbClr val="FF0000"/>
                </a:solidFill>
              </a:rPr>
              <a:t> </a:t>
            </a:r>
            <a:r>
              <a:rPr lang="cs-CZ" sz="3600" i="1" dirty="0" err="1" smtClean="0">
                <a:solidFill>
                  <a:srgbClr val="0070C0"/>
                </a:solidFill>
              </a:rPr>
              <a:t>daar</a:t>
            </a:r>
            <a:r>
              <a:rPr lang="cs-CZ" sz="3600" i="1" dirty="0" smtClean="0">
                <a:solidFill>
                  <a:srgbClr val="0070C0"/>
                </a:solidFill>
              </a:rPr>
              <a:t> </a:t>
            </a:r>
            <a:r>
              <a:rPr lang="cs-CZ" sz="3600" i="1" dirty="0">
                <a:solidFill>
                  <a:srgbClr val="0070C0"/>
                </a:solidFill>
              </a:rPr>
              <a:t>van de </a:t>
            </a:r>
            <a:r>
              <a:rPr lang="cs-CZ" sz="3600" i="1" dirty="0" err="1" smtClean="0">
                <a:solidFill>
                  <a:srgbClr val="0070C0"/>
                </a:solidFill>
              </a:rPr>
              <a:t>straat</a:t>
            </a:r>
            <a:r>
              <a:rPr lang="en-GB" sz="3600" i="1" dirty="0" smtClean="0">
                <a:solidFill>
                  <a:srgbClr val="0070C0"/>
                </a:solidFill>
              </a:rPr>
              <a:t>.</a:t>
            </a:r>
            <a:endParaRPr lang="cs-CZ" sz="3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39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80526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/>
              <a:t>[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/>
              <a:t>zeer</a:t>
            </a:r>
            <a:r>
              <a:rPr lang="en-US" b="1" dirty="0"/>
              <a:t> </a:t>
            </a:r>
            <a:r>
              <a:rPr lang="en-US" b="1" dirty="0" err="1"/>
              <a:t>vriendelijke</a:t>
            </a:r>
            <a:r>
              <a:rPr lang="en-US" b="1" dirty="0"/>
              <a:t> </a:t>
            </a:r>
            <a:r>
              <a:rPr lang="en-US" b="1" dirty="0" err="1"/>
              <a:t>medewerker</a:t>
            </a:r>
            <a:r>
              <a:rPr lang="en-US" b="1" dirty="0"/>
              <a:t> </a:t>
            </a:r>
            <a:endParaRPr lang="en-US" b="1" dirty="0" smtClean="0"/>
          </a:p>
          <a:p>
            <a:pPr marL="0" lvl="0" indent="0">
              <a:buNone/>
            </a:pPr>
            <a:r>
              <a:rPr lang="en-US" b="1" dirty="0" smtClean="0"/>
              <a:t>  van </a:t>
            </a:r>
            <a:r>
              <a:rPr lang="en-US" b="1" dirty="0"/>
              <a:t>de </a:t>
            </a:r>
            <a:r>
              <a:rPr lang="en-US" b="1" dirty="0" err="1"/>
              <a:t>brandweer</a:t>
            </a:r>
            <a:r>
              <a:rPr lang="en-US" b="1" dirty="0"/>
              <a:t> ]</a:t>
            </a:r>
            <a:r>
              <a:rPr lang="cs-CZ" b="1" dirty="0"/>
              <a:t> </a:t>
            </a:r>
            <a:r>
              <a:rPr lang="en-GB" b="1" dirty="0" smtClean="0"/>
              <a:t>				</a:t>
            </a:r>
            <a:r>
              <a:rPr lang="en-GB" b="1" i="1" dirty="0">
                <a:solidFill>
                  <a:srgbClr val="FF0000"/>
                </a:solidFill>
              </a:rPr>
              <a:t>HIJ</a:t>
            </a:r>
            <a:endParaRPr lang="en-US" b="1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1100" dirty="0" smtClean="0"/>
          </a:p>
          <a:p>
            <a:pPr marL="0" lvl="0" indent="0"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heeft</a:t>
            </a:r>
            <a:r>
              <a:rPr lang="en-US" dirty="0" smtClean="0"/>
              <a:t> </a:t>
            </a:r>
            <a:endParaRPr lang="en-US" dirty="0" smtClean="0"/>
          </a:p>
          <a:p>
            <a:pPr marL="0" lv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b="1" dirty="0" smtClean="0"/>
              <a:t>[ </a:t>
            </a:r>
            <a:r>
              <a:rPr lang="en-US" b="1" dirty="0" err="1" smtClean="0"/>
              <a:t>gisteren</a:t>
            </a:r>
            <a:r>
              <a:rPr lang="en-US" b="1" dirty="0" smtClean="0"/>
              <a:t> </a:t>
            </a:r>
            <a:r>
              <a:rPr lang="en-US" b="1" dirty="0"/>
              <a:t>in </a:t>
            </a:r>
            <a:r>
              <a:rPr lang="en-US" b="1" dirty="0" err="1"/>
              <a:t>zijn</a:t>
            </a:r>
            <a:r>
              <a:rPr lang="en-US" b="1" dirty="0"/>
              <a:t> </a:t>
            </a:r>
            <a:r>
              <a:rPr lang="en-US" b="1" dirty="0" err="1"/>
              <a:t>vrije</a:t>
            </a:r>
            <a:r>
              <a:rPr lang="en-US" b="1" dirty="0"/>
              <a:t> </a:t>
            </a:r>
            <a:r>
              <a:rPr lang="en-US" b="1" dirty="0" err="1"/>
              <a:t>tijd</a:t>
            </a:r>
            <a:r>
              <a:rPr lang="en-US" b="1" dirty="0"/>
              <a:t> ]</a:t>
            </a:r>
            <a:r>
              <a:rPr lang="cs-CZ" b="1" dirty="0"/>
              <a:t> </a:t>
            </a:r>
            <a:r>
              <a:rPr lang="en-GB" b="1" dirty="0" smtClean="0"/>
              <a:t> </a:t>
            </a:r>
            <a:r>
              <a:rPr lang="en-GB" b="1" dirty="0" smtClean="0"/>
              <a:t>			</a:t>
            </a:r>
            <a:r>
              <a:rPr lang="en-GB" b="1" i="1" dirty="0" smtClean="0">
                <a:solidFill>
                  <a:srgbClr val="FF0000"/>
                </a:solidFill>
              </a:rPr>
              <a:t>TOEN</a:t>
            </a:r>
            <a:endParaRPr lang="en-GB" b="1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[ </a:t>
            </a:r>
            <a:r>
              <a:rPr lang="en-US" b="1" dirty="0" smtClean="0"/>
              <a:t>in </a:t>
            </a:r>
            <a:r>
              <a:rPr lang="en-US" b="1" dirty="0" err="1"/>
              <a:t>zijn</a:t>
            </a:r>
            <a:r>
              <a:rPr lang="en-US" b="1" dirty="0"/>
              <a:t> </a:t>
            </a:r>
            <a:r>
              <a:rPr lang="en-US" b="1" dirty="0" err="1"/>
              <a:t>brandweerauto</a:t>
            </a:r>
            <a:r>
              <a:rPr lang="en-US" b="1" dirty="0"/>
              <a:t> met </a:t>
            </a:r>
            <a:r>
              <a:rPr lang="cs-CZ" b="1" dirty="0" err="1"/>
              <a:t>luid</a:t>
            </a:r>
            <a:r>
              <a:rPr lang="cs-CZ" b="1" dirty="0"/>
              <a:t> </a:t>
            </a:r>
            <a:r>
              <a:rPr lang="cs-CZ" b="1" dirty="0" err="1" smtClean="0"/>
              <a:t>claxon</a:t>
            </a:r>
            <a:r>
              <a:rPr lang="en-US" b="1" dirty="0" smtClean="0"/>
              <a:t> ]</a:t>
            </a:r>
            <a:r>
              <a:rPr lang="cs-CZ" b="1" dirty="0" smtClean="0"/>
              <a:t> </a:t>
            </a:r>
            <a:r>
              <a:rPr lang="en-GB" b="1" i="1" dirty="0" smtClean="0">
                <a:solidFill>
                  <a:srgbClr val="FF0000"/>
                </a:solidFill>
              </a:rPr>
              <a:t>ERIN</a:t>
            </a:r>
            <a:endParaRPr lang="en-GB" b="1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[ </a:t>
            </a:r>
            <a:r>
              <a:rPr lang="en-US" b="1" dirty="0" smtClean="0"/>
              <a:t>met </a:t>
            </a:r>
            <a:r>
              <a:rPr lang="en-US" b="1" dirty="0"/>
              <a:t>de </a:t>
            </a:r>
            <a:r>
              <a:rPr lang="en-US" b="1" dirty="0" err="1"/>
              <a:t>jongste</a:t>
            </a:r>
            <a:r>
              <a:rPr lang="en-US" b="1" dirty="0"/>
              <a:t> </a:t>
            </a:r>
            <a:r>
              <a:rPr lang="en-US" b="1" dirty="0" err="1"/>
              <a:t>kinderen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 err="1" smtClean="0"/>
              <a:t>uit</a:t>
            </a:r>
            <a:r>
              <a:rPr lang="en-US" b="1" dirty="0" smtClean="0"/>
              <a:t> </a:t>
            </a:r>
            <a:r>
              <a:rPr lang="en-US" b="1" dirty="0"/>
              <a:t>de </a:t>
            </a:r>
            <a:r>
              <a:rPr lang="en-US" b="1" dirty="0" err="1" smtClean="0"/>
              <a:t>Utrechtse</a:t>
            </a:r>
            <a:r>
              <a:rPr lang="en-US" b="1" dirty="0" smtClean="0"/>
              <a:t> </a:t>
            </a:r>
            <a:r>
              <a:rPr lang="en-US" b="1" dirty="0" err="1" smtClean="0"/>
              <a:t>peuterschooltje</a:t>
            </a:r>
            <a:r>
              <a:rPr lang="en-US" b="1" dirty="0" smtClean="0"/>
              <a:t> </a:t>
            </a:r>
            <a:r>
              <a:rPr lang="en-US" b="1" dirty="0"/>
              <a:t>]</a:t>
            </a:r>
            <a:r>
              <a:rPr lang="cs-CZ" b="1" dirty="0"/>
              <a:t> </a:t>
            </a:r>
            <a:r>
              <a:rPr lang="en-GB" b="1" dirty="0" smtClean="0"/>
              <a:t> </a:t>
            </a:r>
            <a:r>
              <a:rPr lang="en-GB" b="1" dirty="0" smtClean="0"/>
              <a:t>	</a:t>
            </a:r>
            <a:r>
              <a:rPr lang="en-GB" b="1" i="1" dirty="0">
                <a:solidFill>
                  <a:srgbClr val="FF0000"/>
                </a:solidFill>
              </a:rPr>
              <a:t>MET HEN</a:t>
            </a:r>
          </a:p>
          <a:p>
            <a:pPr marL="0" indent="0">
              <a:buNone/>
            </a:pPr>
            <a:r>
              <a:rPr lang="en-GB" b="1" dirty="0" smtClean="0"/>
              <a:t>									</a:t>
            </a:r>
            <a:endParaRPr lang="en-GB" sz="1100" b="1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i="1" dirty="0" err="1">
                <a:solidFill>
                  <a:srgbClr val="0070C0"/>
                </a:solidFill>
              </a:rPr>
              <a:t>gereden</a:t>
            </a:r>
            <a:r>
              <a:rPr lang="en-US" dirty="0"/>
              <a:t>. </a:t>
            </a:r>
            <a:endParaRPr lang="en-GB" dirty="0"/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vervanging</a:t>
            </a:r>
            <a:r>
              <a:rPr lang="en-GB" b="1" u="sng" dirty="0" smtClean="0"/>
              <a:t>-test</a:t>
            </a:r>
            <a:r>
              <a:rPr lang="en-GB" b="1" u="sng" dirty="0"/>
              <a:t/>
            </a:r>
            <a:br>
              <a:rPr lang="en-GB" b="1" u="sng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2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58924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000" i="1" dirty="0"/>
              <a:t>Die </a:t>
            </a:r>
            <a:r>
              <a:rPr lang="cs-CZ" sz="3000" i="1" dirty="0" err="1"/>
              <a:t>twee</a:t>
            </a:r>
            <a:r>
              <a:rPr lang="cs-CZ" sz="3000" i="1" dirty="0"/>
              <a:t> </a:t>
            </a:r>
            <a:r>
              <a:rPr lang="cs-CZ" sz="3000" i="1" dirty="0" err="1"/>
              <a:t>lieve</a:t>
            </a:r>
            <a:r>
              <a:rPr lang="cs-CZ" sz="3000" i="1" dirty="0"/>
              <a:t> </a:t>
            </a:r>
            <a:r>
              <a:rPr lang="cs-CZ" sz="3000" i="1" dirty="0" err="1"/>
              <a:t>Nederlandse</a:t>
            </a:r>
            <a:r>
              <a:rPr lang="cs-CZ" sz="3000" i="1" dirty="0"/>
              <a:t> </a:t>
            </a:r>
            <a:r>
              <a:rPr lang="cs-CZ" sz="3000" i="1" dirty="0" err="1"/>
              <a:t>dames</a:t>
            </a:r>
            <a:r>
              <a:rPr lang="cs-CZ" sz="3000" i="1" dirty="0"/>
              <a:t> </a:t>
            </a:r>
            <a:r>
              <a:rPr lang="cs-CZ" sz="3000" i="1" dirty="0" err="1"/>
              <a:t>die</a:t>
            </a:r>
            <a:r>
              <a:rPr lang="cs-CZ" sz="3000" i="1" dirty="0"/>
              <a:t> in </a:t>
            </a:r>
            <a:r>
              <a:rPr lang="cs-CZ" sz="3000" i="1" dirty="0" err="1"/>
              <a:t>mijn</a:t>
            </a:r>
            <a:r>
              <a:rPr lang="cs-CZ" sz="3000" i="1" dirty="0"/>
              <a:t> </a:t>
            </a:r>
            <a:r>
              <a:rPr lang="cs-CZ" sz="3000" i="1" dirty="0" err="1"/>
              <a:t>huis</a:t>
            </a:r>
            <a:r>
              <a:rPr lang="cs-CZ" sz="3000" i="1" dirty="0"/>
              <a:t> </a:t>
            </a:r>
            <a:r>
              <a:rPr lang="cs-CZ" sz="3000" i="1" dirty="0" err="1"/>
              <a:t>wonen</a:t>
            </a:r>
            <a:r>
              <a:rPr lang="cs-CZ" sz="3000" i="1" dirty="0"/>
              <a:t> </a:t>
            </a:r>
            <a:r>
              <a:rPr lang="cs-CZ" sz="3000" i="1" dirty="0" err="1"/>
              <a:t>hebben</a:t>
            </a:r>
            <a:r>
              <a:rPr lang="cs-CZ" sz="3000" i="1" dirty="0"/>
              <a:t> </a:t>
            </a:r>
            <a:r>
              <a:rPr lang="cs-CZ" sz="3000" i="1" dirty="0" err="1"/>
              <a:t>hun</a:t>
            </a:r>
            <a:r>
              <a:rPr lang="cs-CZ" sz="3000" i="1" dirty="0"/>
              <a:t> </a:t>
            </a:r>
            <a:r>
              <a:rPr lang="cs-CZ" sz="3000" i="1" dirty="0" err="1"/>
              <a:t>oude</a:t>
            </a:r>
            <a:r>
              <a:rPr lang="cs-CZ" sz="3000" i="1" dirty="0"/>
              <a:t> </a:t>
            </a:r>
            <a:r>
              <a:rPr lang="cs-CZ" sz="3000" i="1" dirty="0" err="1"/>
              <a:t>hond</a:t>
            </a:r>
            <a:r>
              <a:rPr lang="cs-CZ" sz="3000" i="1" dirty="0"/>
              <a:t> </a:t>
            </a:r>
            <a:r>
              <a:rPr lang="cs-CZ" sz="3000" i="1" dirty="0" err="1"/>
              <a:t>die</a:t>
            </a:r>
            <a:r>
              <a:rPr lang="cs-CZ" sz="3000" i="1" dirty="0"/>
              <a:t> </a:t>
            </a:r>
            <a:r>
              <a:rPr lang="cs-CZ" sz="3000" i="1" dirty="0" err="1"/>
              <a:t>verloren</a:t>
            </a:r>
            <a:r>
              <a:rPr lang="cs-CZ" sz="3000" i="1" dirty="0"/>
              <a:t> </a:t>
            </a:r>
            <a:r>
              <a:rPr lang="cs-CZ" sz="3000" i="1" dirty="0" err="1"/>
              <a:t>raakte</a:t>
            </a:r>
            <a:r>
              <a:rPr lang="cs-CZ" sz="3000" i="1" dirty="0"/>
              <a:t>, de hele </a:t>
            </a:r>
            <a:r>
              <a:rPr lang="cs-CZ" sz="3000" i="1" dirty="0" err="1"/>
              <a:t>namiddag</a:t>
            </a:r>
            <a:r>
              <a:rPr lang="cs-CZ" sz="3000" i="1" dirty="0"/>
              <a:t> </a:t>
            </a:r>
            <a:r>
              <a:rPr lang="cs-CZ" sz="3000" i="1" dirty="0" err="1"/>
              <a:t>gezocht</a:t>
            </a:r>
            <a:r>
              <a:rPr lang="cs-CZ" sz="3000" i="1" dirty="0"/>
              <a:t>. </a:t>
            </a:r>
            <a:endParaRPr lang="en-GB" sz="3000" i="1" dirty="0"/>
          </a:p>
          <a:p>
            <a:pPr marL="0" indent="0">
              <a:buNone/>
            </a:pPr>
            <a:endParaRPr lang="en-GB" sz="3000" dirty="0" smtClean="0"/>
          </a:p>
          <a:p>
            <a:pPr marL="0" lvl="0" indent="0">
              <a:buNone/>
            </a:pPr>
            <a:r>
              <a:rPr lang="cs-CZ" sz="3000" dirty="0" smtClean="0"/>
              <a:t>→</a:t>
            </a:r>
            <a:r>
              <a:rPr lang="en-GB" sz="3000" dirty="0" smtClean="0"/>
              <a:t>   	</a:t>
            </a:r>
            <a:r>
              <a:rPr lang="cs-CZ" sz="3000" dirty="0" smtClean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cs-CZ" sz="3000" dirty="0" err="1">
                <a:solidFill>
                  <a:schemeClr val="accent6">
                    <a:lumMod val="75000"/>
                  </a:schemeClr>
                </a:solidFill>
              </a:rPr>
              <a:t>twee</a:t>
            </a:r>
            <a:r>
              <a:rPr lang="cs-CZ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000" dirty="0" err="1">
                <a:solidFill>
                  <a:schemeClr val="accent6">
                    <a:lumMod val="75000"/>
                  </a:schemeClr>
                </a:solidFill>
              </a:rPr>
              <a:t>lieve</a:t>
            </a:r>
            <a:r>
              <a:rPr lang="cs-CZ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000" dirty="0" err="1">
                <a:solidFill>
                  <a:schemeClr val="accent6">
                    <a:lumMod val="75000"/>
                  </a:schemeClr>
                </a:solidFill>
              </a:rPr>
              <a:t>Nederlandse</a:t>
            </a:r>
            <a:r>
              <a:rPr lang="cs-CZ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000" dirty="0" err="1">
                <a:solidFill>
                  <a:schemeClr val="accent6">
                    <a:lumMod val="75000"/>
                  </a:schemeClr>
                </a:solidFill>
              </a:rPr>
              <a:t>dames</a:t>
            </a:r>
            <a:r>
              <a:rPr lang="cs-CZ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000" dirty="0" err="1">
                <a:solidFill>
                  <a:schemeClr val="accent6">
                    <a:lumMod val="75000"/>
                  </a:schemeClr>
                </a:solidFill>
              </a:rPr>
              <a:t>die</a:t>
            </a:r>
            <a:r>
              <a:rPr lang="cs-CZ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GB" sz="3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n-GB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000" dirty="0" smtClean="0">
                <a:solidFill>
                  <a:schemeClr val="accent6">
                    <a:lumMod val="75000"/>
                  </a:schemeClr>
                </a:solidFill>
              </a:rPr>
              <a:t>          </a:t>
            </a:r>
            <a:r>
              <a:rPr lang="cs-CZ" sz="3000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cs-CZ" sz="3000" dirty="0" err="1" smtClean="0">
                <a:solidFill>
                  <a:schemeClr val="accent6">
                    <a:lumMod val="75000"/>
                  </a:schemeClr>
                </a:solidFill>
              </a:rPr>
              <a:t>mijn</a:t>
            </a:r>
            <a:r>
              <a:rPr lang="cs-CZ" sz="3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000" dirty="0" err="1" smtClean="0">
                <a:solidFill>
                  <a:schemeClr val="accent6">
                    <a:lumMod val="75000"/>
                  </a:schemeClr>
                </a:solidFill>
              </a:rPr>
              <a:t>huis</a:t>
            </a:r>
            <a:r>
              <a:rPr lang="cs-CZ" sz="3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000" dirty="0" err="1">
                <a:solidFill>
                  <a:schemeClr val="accent6">
                    <a:lumMod val="75000"/>
                  </a:schemeClr>
                </a:solidFill>
              </a:rPr>
              <a:t>wonen</a:t>
            </a:r>
            <a:r>
              <a:rPr lang="cs-CZ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000" b="1" i="1" dirty="0" err="1">
                <a:solidFill>
                  <a:srgbClr val="0070C0"/>
                </a:solidFill>
              </a:rPr>
              <a:t>hebben</a:t>
            </a:r>
            <a:r>
              <a:rPr lang="cs-CZ" sz="3000" dirty="0"/>
              <a:t> </a:t>
            </a:r>
            <a:r>
              <a:rPr lang="cs-CZ" sz="3000" dirty="0" err="1">
                <a:solidFill>
                  <a:srgbClr val="00B050"/>
                </a:solidFill>
              </a:rPr>
              <a:t>hun</a:t>
            </a:r>
            <a:r>
              <a:rPr lang="cs-CZ" sz="3000" dirty="0">
                <a:solidFill>
                  <a:srgbClr val="00B050"/>
                </a:solidFill>
              </a:rPr>
              <a:t> </a:t>
            </a:r>
            <a:r>
              <a:rPr lang="cs-CZ" sz="3000" dirty="0" err="1">
                <a:solidFill>
                  <a:srgbClr val="00B050"/>
                </a:solidFill>
              </a:rPr>
              <a:t>oude</a:t>
            </a:r>
            <a:r>
              <a:rPr lang="cs-CZ" sz="3000" dirty="0">
                <a:solidFill>
                  <a:srgbClr val="00B050"/>
                </a:solidFill>
              </a:rPr>
              <a:t> </a:t>
            </a:r>
            <a:r>
              <a:rPr lang="cs-CZ" sz="3000" dirty="0" err="1">
                <a:solidFill>
                  <a:srgbClr val="00B050"/>
                </a:solidFill>
              </a:rPr>
              <a:t>hond</a:t>
            </a:r>
            <a:r>
              <a:rPr lang="cs-CZ" sz="3000" dirty="0">
                <a:solidFill>
                  <a:srgbClr val="00B050"/>
                </a:solidFill>
              </a:rPr>
              <a:t> </a:t>
            </a:r>
            <a:r>
              <a:rPr lang="en-GB" sz="3000" dirty="0" smtClean="0">
                <a:solidFill>
                  <a:srgbClr val="00B050"/>
                </a:solidFill>
              </a:rPr>
              <a:t>	</a:t>
            </a:r>
            <a:r>
              <a:rPr lang="cs-CZ" sz="3000" dirty="0" err="1" smtClean="0">
                <a:solidFill>
                  <a:srgbClr val="00B050"/>
                </a:solidFill>
              </a:rPr>
              <a:t>die</a:t>
            </a:r>
            <a:r>
              <a:rPr lang="cs-CZ" sz="3000" dirty="0" smtClean="0">
                <a:solidFill>
                  <a:srgbClr val="00B050"/>
                </a:solidFill>
              </a:rPr>
              <a:t> </a:t>
            </a:r>
            <a:r>
              <a:rPr lang="cs-CZ" sz="3000" dirty="0" err="1">
                <a:solidFill>
                  <a:srgbClr val="00B050"/>
                </a:solidFill>
              </a:rPr>
              <a:t>verloren</a:t>
            </a:r>
            <a:r>
              <a:rPr lang="cs-CZ" sz="3000" dirty="0">
                <a:solidFill>
                  <a:srgbClr val="00B050"/>
                </a:solidFill>
              </a:rPr>
              <a:t> </a:t>
            </a:r>
            <a:r>
              <a:rPr lang="cs-CZ" sz="3000" dirty="0" err="1">
                <a:solidFill>
                  <a:srgbClr val="00B050"/>
                </a:solidFill>
              </a:rPr>
              <a:t>raakte</a:t>
            </a:r>
            <a:r>
              <a:rPr lang="cs-CZ" sz="3000" dirty="0"/>
              <a:t>, </a:t>
            </a:r>
            <a:r>
              <a:rPr lang="cs-CZ" sz="3000" dirty="0">
                <a:solidFill>
                  <a:schemeClr val="accent4">
                    <a:lumMod val="75000"/>
                  </a:schemeClr>
                </a:solidFill>
              </a:rPr>
              <a:t>de hele </a:t>
            </a:r>
            <a:r>
              <a:rPr lang="cs-CZ" sz="3000" dirty="0" err="1">
                <a:solidFill>
                  <a:schemeClr val="accent4">
                    <a:lumMod val="75000"/>
                  </a:schemeClr>
                </a:solidFill>
              </a:rPr>
              <a:t>namiddag</a:t>
            </a:r>
            <a:r>
              <a:rPr lang="cs-CZ" sz="3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3000" b="1" i="1" dirty="0" err="1">
                <a:solidFill>
                  <a:srgbClr val="0070C0"/>
                </a:solidFill>
              </a:rPr>
              <a:t>gezocht</a:t>
            </a:r>
            <a:r>
              <a:rPr lang="cs-CZ" sz="3000" dirty="0"/>
              <a:t>. </a:t>
            </a:r>
            <a:endParaRPr lang="en-GB" sz="3000" dirty="0"/>
          </a:p>
          <a:p>
            <a:pPr marL="0" indent="0">
              <a:buNone/>
            </a:pPr>
            <a:endParaRPr lang="en-GB" sz="3000" dirty="0"/>
          </a:p>
          <a:p>
            <a:pPr marL="0" lvl="0" indent="0">
              <a:buNone/>
            </a:pPr>
            <a:r>
              <a:rPr lang="cs-CZ" sz="3000" dirty="0"/>
              <a:t>→ </a:t>
            </a:r>
            <a:r>
              <a:rPr lang="en-GB" sz="3000" dirty="0" smtClean="0"/>
              <a:t>      </a:t>
            </a:r>
            <a:r>
              <a:rPr lang="en-GB" sz="3000" dirty="0" err="1" smtClean="0">
                <a:solidFill>
                  <a:schemeClr val="accent6">
                    <a:lumMod val="75000"/>
                  </a:schemeClr>
                </a:solidFill>
              </a:rPr>
              <a:t>Ze</a:t>
            </a:r>
            <a:r>
              <a:rPr lang="en-GB" sz="3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000" b="1" i="1" dirty="0" err="1" smtClean="0">
                <a:solidFill>
                  <a:srgbClr val="0070C0"/>
                </a:solidFill>
              </a:rPr>
              <a:t>hebben</a:t>
            </a:r>
            <a:r>
              <a:rPr lang="cs-CZ" sz="3000" dirty="0" smtClean="0"/>
              <a:t> </a:t>
            </a:r>
            <a:r>
              <a:rPr lang="en-GB" sz="3000" dirty="0" smtClean="0">
                <a:solidFill>
                  <a:srgbClr val="00B050"/>
                </a:solidFill>
              </a:rPr>
              <a:t>hem </a:t>
            </a:r>
            <a:r>
              <a:rPr lang="en-GB" sz="3000" dirty="0" err="1">
                <a:solidFill>
                  <a:schemeClr val="accent4">
                    <a:lumMod val="75000"/>
                  </a:schemeClr>
                </a:solidFill>
              </a:rPr>
              <a:t>toen</a:t>
            </a:r>
            <a:r>
              <a:rPr lang="cs-CZ" sz="3000" dirty="0" smtClean="0"/>
              <a:t> </a:t>
            </a:r>
            <a:r>
              <a:rPr lang="cs-CZ" sz="3000" b="1" i="1" dirty="0" err="1" smtClean="0">
                <a:solidFill>
                  <a:srgbClr val="0070C0"/>
                </a:solidFill>
              </a:rPr>
              <a:t>gezocht</a:t>
            </a:r>
            <a:r>
              <a:rPr lang="cs-CZ" sz="3000" dirty="0"/>
              <a:t>. </a:t>
            </a:r>
            <a:endParaRPr lang="en-GB" sz="30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 smtClean="0"/>
              <a:t>vervanging</a:t>
            </a:r>
            <a:r>
              <a:rPr lang="en-GB" b="1" u="sng" dirty="0" smtClean="0"/>
              <a:t>-test</a:t>
            </a:r>
            <a:r>
              <a:rPr lang="en-GB" b="1" u="sng" dirty="0"/>
              <a:t/>
            </a:r>
            <a:br>
              <a:rPr lang="en-GB" b="1" u="sng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29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56984" cy="720081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cs-CZ" dirty="0"/>
              <a:t>2. </a:t>
            </a:r>
            <a:r>
              <a:rPr lang="cs-CZ" b="1" u="sng" dirty="0" err="1" smtClean="0"/>
              <a:t>verplaatsing</a:t>
            </a:r>
            <a:r>
              <a:rPr lang="en-GB" b="1" u="sng" dirty="0" smtClean="0"/>
              <a:t/>
            </a:r>
            <a:br>
              <a:rPr lang="en-GB" b="1" u="sng" dirty="0" smtClean="0"/>
            </a:br>
            <a:r>
              <a:rPr lang="cs-CZ" u="sng" dirty="0" smtClean="0"/>
              <a:t> </a:t>
            </a:r>
            <a:endParaRPr lang="en-GB" u="sng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92696"/>
            <a:ext cx="8964488" cy="6165304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1200" u="sng" dirty="0" smtClean="0"/>
          </a:p>
          <a:p>
            <a:pPr>
              <a:lnSpc>
                <a:spcPct val="90000"/>
              </a:lnSpc>
              <a:defRPr/>
            </a:pPr>
            <a:r>
              <a:rPr lang="en-US" i="1" dirty="0" err="1"/>
              <a:t>Ik</a:t>
            </a:r>
            <a:r>
              <a:rPr lang="en-US" i="1" dirty="0"/>
              <a:t> </a:t>
            </a:r>
            <a:r>
              <a:rPr lang="cs-CZ" i="1" dirty="0"/>
              <a:t>z</a:t>
            </a:r>
            <a:r>
              <a:rPr lang="en-US" i="1" dirty="0" err="1"/>
              <a:t>ie</a:t>
            </a:r>
            <a:r>
              <a:rPr lang="en-US" i="1" dirty="0"/>
              <a:t> de man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naast</a:t>
            </a:r>
            <a:r>
              <a:rPr lang="cs-CZ" i="1" dirty="0"/>
              <a:t> </a:t>
            </a:r>
            <a:r>
              <a:rPr lang="cs-CZ" i="1" dirty="0" err="1"/>
              <a:t>ons</a:t>
            </a:r>
            <a:r>
              <a:rPr lang="cs-CZ" i="1" dirty="0"/>
              <a:t> </a:t>
            </a:r>
            <a:r>
              <a:rPr lang="cs-CZ" i="1" dirty="0" err="1"/>
              <a:t>woont</a:t>
            </a:r>
            <a:r>
              <a:rPr lang="en-GB" i="1" dirty="0"/>
              <a:t> a</a:t>
            </a:r>
            <a:r>
              <a:rPr lang="cs-CZ" i="1" dirty="0" err="1"/>
              <a:t>an</a:t>
            </a:r>
            <a:r>
              <a:rPr lang="cs-CZ" i="1" dirty="0"/>
              <a:t> de </a:t>
            </a:r>
            <a:r>
              <a:rPr lang="cs-CZ" i="1" dirty="0" err="1"/>
              <a:t>andere</a:t>
            </a:r>
            <a:r>
              <a:rPr lang="cs-CZ" i="1" dirty="0"/>
              <a:t> kant van de </a:t>
            </a:r>
            <a:r>
              <a:rPr lang="cs-CZ" i="1" dirty="0" err="1"/>
              <a:t>straat</a:t>
            </a:r>
            <a:r>
              <a:rPr lang="en-US" i="1" dirty="0"/>
              <a:t>. </a:t>
            </a:r>
            <a:endParaRPr lang="en-US" i="1" dirty="0" smtClean="0"/>
          </a:p>
          <a:p>
            <a:pPr>
              <a:lnSpc>
                <a:spcPct val="90000"/>
              </a:lnSpc>
              <a:defRPr/>
            </a:pPr>
            <a:endParaRPr lang="en-GB" i="1" dirty="0"/>
          </a:p>
          <a:p>
            <a:pPr>
              <a:lnSpc>
                <a:spcPct val="90000"/>
              </a:lnSpc>
              <a:defRPr/>
            </a:pPr>
            <a:r>
              <a:rPr lang="en-US" i="1" dirty="0" smtClean="0"/>
              <a:t>[</a:t>
            </a:r>
            <a:r>
              <a:rPr lang="cs-CZ" i="1" dirty="0">
                <a:solidFill>
                  <a:srgbClr val="00B050"/>
                </a:solidFill>
              </a:rPr>
              <a:t>D</a:t>
            </a:r>
            <a:r>
              <a:rPr lang="en-US" i="1" dirty="0">
                <a:solidFill>
                  <a:srgbClr val="00B050"/>
                </a:solidFill>
              </a:rPr>
              <a:t>e man </a:t>
            </a:r>
            <a:r>
              <a:rPr lang="cs-CZ" i="1" dirty="0" err="1">
                <a:solidFill>
                  <a:srgbClr val="00B050"/>
                </a:solidFill>
              </a:rPr>
              <a:t>die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naast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ons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woont</a:t>
            </a:r>
            <a:r>
              <a:rPr lang="en-US" i="1" dirty="0" smtClean="0"/>
              <a:t>]</a:t>
            </a:r>
            <a:r>
              <a:rPr lang="cs-CZ" i="1" dirty="0" smtClean="0"/>
              <a:t> </a:t>
            </a:r>
            <a:r>
              <a:rPr lang="cs-CZ" b="1" i="1" dirty="0">
                <a:solidFill>
                  <a:srgbClr val="FF0000"/>
                </a:solidFill>
              </a:rPr>
              <a:t>z</a:t>
            </a:r>
            <a:r>
              <a:rPr lang="en-US" b="1" i="1" dirty="0" err="1">
                <a:solidFill>
                  <a:srgbClr val="FF0000"/>
                </a:solidFill>
              </a:rPr>
              <a:t>ie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aan</a:t>
            </a:r>
            <a:r>
              <a:rPr lang="cs-CZ" i="1" dirty="0">
                <a:solidFill>
                  <a:srgbClr val="FF0000"/>
                </a:solidFill>
              </a:rPr>
              <a:t> de </a:t>
            </a:r>
            <a:r>
              <a:rPr lang="cs-CZ" i="1" dirty="0" err="1">
                <a:solidFill>
                  <a:srgbClr val="FF0000"/>
                </a:solidFill>
              </a:rPr>
              <a:t>andere</a:t>
            </a:r>
            <a:r>
              <a:rPr lang="cs-CZ" i="1" dirty="0">
                <a:solidFill>
                  <a:srgbClr val="FF0000"/>
                </a:solidFill>
              </a:rPr>
              <a:t> kant van de </a:t>
            </a:r>
            <a:r>
              <a:rPr lang="cs-CZ" i="1" dirty="0" err="1">
                <a:solidFill>
                  <a:srgbClr val="FF0000"/>
                </a:solidFill>
              </a:rPr>
              <a:t>straat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  <a:endParaRPr lang="en-GB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1400" i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i="1" dirty="0" smtClean="0"/>
              <a:t>[</a:t>
            </a:r>
            <a:r>
              <a:rPr lang="en-US" i="1" dirty="0">
                <a:solidFill>
                  <a:srgbClr val="0070C0"/>
                </a:solidFill>
              </a:rPr>
              <a:t>A</a:t>
            </a:r>
            <a:r>
              <a:rPr lang="cs-CZ" i="1" dirty="0" err="1">
                <a:solidFill>
                  <a:srgbClr val="0070C0"/>
                </a:solidFill>
              </a:rPr>
              <a:t>an</a:t>
            </a:r>
            <a:r>
              <a:rPr lang="cs-CZ" i="1" dirty="0">
                <a:solidFill>
                  <a:srgbClr val="0070C0"/>
                </a:solidFill>
              </a:rPr>
              <a:t> de </a:t>
            </a:r>
            <a:r>
              <a:rPr lang="cs-CZ" i="1" dirty="0" err="1">
                <a:solidFill>
                  <a:srgbClr val="0070C0"/>
                </a:solidFill>
              </a:rPr>
              <a:t>andere</a:t>
            </a:r>
            <a:r>
              <a:rPr lang="cs-CZ" i="1" dirty="0">
                <a:solidFill>
                  <a:srgbClr val="0070C0"/>
                </a:solidFill>
              </a:rPr>
              <a:t> kant van de </a:t>
            </a:r>
            <a:r>
              <a:rPr lang="cs-CZ" i="1" dirty="0" err="1">
                <a:solidFill>
                  <a:srgbClr val="0070C0"/>
                </a:solidFill>
              </a:rPr>
              <a:t>straat</a:t>
            </a:r>
            <a:r>
              <a:rPr lang="en-US" i="1" dirty="0" smtClean="0"/>
              <a:t>] </a:t>
            </a:r>
            <a:r>
              <a:rPr lang="cs-CZ" b="1" i="1" dirty="0" err="1">
                <a:solidFill>
                  <a:srgbClr val="FF0000"/>
                </a:solidFill>
              </a:rPr>
              <a:t>zie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d</a:t>
            </a:r>
            <a:r>
              <a:rPr lang="en-US" i="1" dirty="0">
                <a:solidFill>
                  <a:srgbClr val="FF0000"/>
                </a:solidFill>
              </a:rPr>
              <a:t>e man </a:t>
            </a:r>
            <a:r>
              <a:rPr lang="cs-CZ" i="1" dirty="0" err="1">
                <a:solidFill>
                  <a:srgbClr val="FF0000"/>
                </a:solidFill>
              </a:rPr>
              <a:t>die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naast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ons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woont</a:t>
            </a:r>
            <a:r>
              <a:rPr lang="cs-CZ" i="1" dirty="0" smtClean="0"/>
              <a:t>.</a:t>
            </a:r>
            <a:endParaRPr lang="en-GB" i="1" dirty="0" smtClean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GB" i="1" dirty="0" smtClean="0"/>
              <a:t>x</a:t>
            </a:r>
            <a:endParaRPr lang="en-GB" i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dirty="0" smtClean="0"/>
              <a:t>* </a:t>
            </a:r>
            <a:r>
              <a:rPr lang="en-GB" dirty="0" smtClean="0"/>
              <a:t>	</a:t>
            </a:r>
            <a:r>
              <a:rPr lang="cs-CZ" i="1" dirty="0" smtClean="0">
                <a:solidFill>
                  <a:srgbClr val="00B050"/>
                </a:solidFill>
              </a:rPr>
              <a:t>D</a:t>
            </a:r>
            <a:r>
              <a:rPr lang="en-US" i="1" dirty="0">
                <a:solidFill>
                  <a:srgbClr val="00B050"/>
                </a:solidFill>
              </a:rPr>
              <a:t>e man </a:t>
            </a:r>
            <a:r>
              <a:rPr lang="cs-CZ" i="1" dirty="0" err="1" smtClean="0">
                <a:solidFill>
                  <a:srgbClr val="FF0000"/>
                </a:solidFill>
              </a:rPr>
              <a:t>zie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ik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0070C0"/>
                </a:solidFill>
              </a:rPr>
              <a:t>aan</a:t>
            </a:r>
            <a:r>
              <a:rPr lang="cs-CZ" i="1" dirty="0">
                <a:solidFill>
                  <a:srgbClr val="0070C0"/>
                </a:solidFill>
              </a:rPr>
              <a:t> de </a:t>
            </a:r>
            <a:r>
              <a:rPr lang="cs-CZ" i="1" dirty="0" err="1">
                <a:solidFill>
                  <a:srgbClr val="0070C0"/>
                </a:solidFill>
              </a:rPr>
              <a:t>andere</a:t>
            </a:r>
            <a:r>
              <a:rPr lang="cs-CZ" i="1" dirty="0">
                <a:solidFill>
                  <a:srgbClr val="0070C0"/>
                </a:solidFill>
              </a:rPr>
              <a:t> kant van de </a:t>
            </a:r>
            <a:r>
              <a:rPr lang="cs-CZ" i="1" dirty="0" err="1" smtClean="0">
                <a:solidFill>
                  <a:srgbClr val="0070C0"/>
                </a:solidFill>
              </a:rPr>
              <a:t>straat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en-GB" i="1" dirty="0" smtClean="0">
                <a:solidFill>
                  <a:srgbClr val="0070C0"/>
                </a:solidFill>
              </a:rPr>
              <a:t>    </a:t>
            </a:r>
            <a:r>
              <a:rPr lang="en-GB" i="1" dirty="0" smtClean="0">
                <a:solidFill>
                  <a:srgbClr val="00B050"/>
                </a:solidFill>
              </a:rPr>
              <a:t>	</a:t>
            </a:r>
            <a:r>
              <a:rPr lang="cs-CZ" i="1" dirty="0" err="1" smtClean="0">
                <a:solidFill>
                  <a:srgbClr val="00B050"/>
                </a:solidFill>
              </a:rPr>
              <a:t>die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i="1" dirty="0" err="1" smtClean="0">
                <a:solidFill>
                  <a:srgbClr val="00B050"/>
                </a:solidFill>
              </a:rPr>
              <a:t>naast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ons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woont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dirty="0"/>
              <a:t>… .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dirty="0" smtClean="0"/>
              <a:t>* </a:t>
            </a:r>
            <a:r>
              <a:rPr lang="en-GB" dirty="0" smtClean="0"/>
              <a:t>	</a:t>
            </a:r>
            <a:r>
              <a:rPr lang="en-US" i="1" dirty="0">
                <a:solidFill>
                  <a:srgbClr val="0070C0"/>
                </a:solidFill>
              </a:rPr>
              <a:t> A</a:t>
            </a:r>
            <a:r>
              <a:rPr lang="cs-CZ" i="1" dirty="0" err="1">
                <a:solidFill>
                  <a:srgbClr val="0070C0"/>
                </a:solidFill>
              </a:rPr>
              <a:t>an</a:t>
            </a:r>
            <a:r>
              <a:rPr lang="cs-CZ" i="1" dirty="0">
                <a:solidFill>
                  <a:srgbClr val="0070C0"/>
                </a:solidFill>
              </a:rPr>
              <a:t> de </a:t>
            </a:r>
            <a:r>
              <a:rPr lang="cs-CZ" i="1" dirty="0" err="1">
                <a:solidFill>
                  <a:srgbClr val="0070C0"/>
                </a:solidFill>
              </a:rPr>
              <a:t>andere</a:t>
            </a:r>
            <a:r>
              <a:rPr lang="cs-CZ" i="1" dirty="0">
                <a:solidFill>
                  <a:srgbClr val="0070C0"/>
                </a:solidFill>
              </a:rPr>
              <a:t> kant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z</a:t>
            </a:r>
            <a:r>
              <a:rPr lang="en-US" i="1" dirty="0" err="1">
                <a:solidFill>
                  <a:srgbClr val="FF0000"/>
                </a:solidFill>
              </a:rPr>
              <a:t>ie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ik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00B050"/>
                </a:solidFill>
              </a:rPr>
              <a:t>hem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0070C0"/>
                </a:solidFill>
              </a:rPr>
              <a:t>van </a:t>
            </a:r>
            <a:r>
              <a:rPr lang="cs-CZ" i="1" dirty="0">
                <a:solidFill>
                  <a:srgbClr val="0070C0"/>
                </a:solidFill>
              </a:rPr>
              <a:t>de </a:t>
            </a:r>
            <a:r>
              <a:rPr lang="cs-CZ" i="1" dirty="0" err="1">
                <a:solidFill>
                  <a:srgbClr val="0070C0"/>
                </a:solidFill>
              </a:rPr>
              <a:t>straat</a:t>
            </a:r>
            <a:r>
              <a:rPr lang="en-GB" i="1" dirty="0">
                <a:solidFill>
                  <a:srgbClr val="0070C0"/>
                </a:solidFill>
              </a:rPr>
              <a:t>.</a:t>
            </a:r>
            <a:endParaRPr lang="cs-CZ" i="1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cs-CZ" i="1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14337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5636</TotalTime>
  <Words>825</Words>
  <Application>Microsoft Office PowerPoint</Application>
  <PresentationFormat>Předvádění na obrazovce (4:3)</PresentationFormat>
  <Paragraphs>234</Paragraphs>
  <Slides>19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systému Office</vt:lpstr>
      <vt:lpstr>Syntaxis I: Inleiding 2</vt:lpstr>
      <vt:lpstr>zinstructuur = hierarchie van elementen </vt:lpstr>
      <vt:lpstr>WOORDGROEPEN /CONSTITUENTEN/ FRASEN</vt:lpstr>
      <vt:lpstr>Woordgroep/ constituent/ frase</vt:lpstr>
      <vt:lpstr>Syntactische tests voor constituentschap</vt:lpstr>
      <vt:lpstr>vervanging </vt:lpstr>
      <vt:lpstr>vervanging-test </vt:lpstr>
      <vt:lpstr>vervanging-test </vt:lpstr>
      <vt:lpstr>2. verplaatsing  </vt:lpstr>
      <vt:lpstr>verplaatsing-test </vt:lpstr>
      <vt:lpstr>3. vraag-test  (isolleren, echo-vraag)</vt:lpstr>
      <vt:lpstr>constituentschap →  de vraag-test </vt:lpstr>
      <vt:lpstr>boomdiagrammen</vt:lpstr>
      <vt:lpstr>vraag-test </vt:lpstr>
      <vt:lpstr>VRAAG-test </vt:lpstr>
      <vt:lpstr>ZINSDEEL / VĚTNÝ ČLEN</vt:lpstr>
      <vt:lpstr>zinsdeel  x  zinsdeelstuk</vt:lpstr>
      <vt:lpstr>zinsdeel x  zinsdeelstuk : vergelijk</vt:lpstr>
      <vt:lpstr>FUNCTIES:  ZINSDELEN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Syntaxis I: Inleiding</dc:title>
  <dc:creator>Iva</dc:creator>
  <cp:lastModifiedBy>ivare</cp:lastModifiedBy>
  <cp:revision>177</cp:revision>
  <dcterms:created xsi:type="dcterms:W3CDTF">2017-01-16T10:41:38Z</dcterms:created>
  <dcterms:modified xsi:type="dcterms:W3CDTF">2021-03-03T18:43:29Z</dcterms:modified>
</cp:coreProperties>
</file>