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EB5A8-E065-4110-8191-53CFAFC8A409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53E78-9054-4088-A983-DCBB58800B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047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7A3FD1-516C-4386-80E5-C111D533B8F0}" type="slidenum">
              <a:rPr lang="cs-CZ"/>
              <a:pPr/>
              <a:t>1</a:t>
            </a:fld>
            <a:endParaRPr lang="cs-CZ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598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15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1912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960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/>
        </p:nvSpPr>
        <p:spPr bwMode="auto">
          <a:xfrm>
            <a:off x="0" y="0"/>
            <a:ext cx="12192000" cy="1143000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993300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rgbClr val="993300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rgbClr val="993300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rgbClr val="993300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rgbClr val="993300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993300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993300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993300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993300"/>
                </a:solidFill>
                <a:latin typeface="Arial" panose="020B0604020202020204" pitchFamily="34" charset="0"/>
              </a:defRPr>
            </a:lvl9pPr>
          </a:lstStyle>
          <a:p>
            <a:endParaRPr lang="cs-CZ" sz="4000"/>
          </a:p>
        </p:txBody>
      </p:sp>
      <p:sp>
        <p:nvSpPr>
          <p:cNvPr id="63491" name="Rectangle 3"/>
          <p:cNvSpPr>
            <a:spLocks noGrp="1" noChangeArrowheads="1"/>
          </p:cNvSpPr>
          <p:nvPr/>
        </p:nvSpPr>
        <p:spPr bwMode="auto">
          <a:xfrm>
            <a:off x="0" y="1295400"/>
            <a:ext cx="12192000" cy="5562600"/>
          </a:xfrm>
          <a:prstGeom prst="rect">
            <a:avLst/>
          </a:prstGeom>
        </p:spPr>
        <p:txBody>
          <a:bodyPr/>
          <a:lstStyle>
            <a:lvl1pPr algn="ctr">
              <a:spcBef>
                <a:spcPct val="20000"/>
              </a:spcBef>
              <a:buClr>
                <a:srgbClr val="FF9900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buClr>
                <a:srgbClr val="993300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endParaRPr lang="cs-CZ" sz="3200"/>
          </a:p>
        </p:txBody>
      </p:sp>
    </p:spTree>
    <p:extLst>
      <p:ext uri="{BB962C8B-B14F-4D97-AF65-F5344CB8AC3E}">
        <p14:creationId xmlns:p14="http://schemas.microsoft.com/office/powerpoint/2010/main" val="326664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656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003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8998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1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532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2217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503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512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8F159-3EC3-4FBC-BEFD-E2A1ED484AD1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F0A73-BCB1-4CE7-BA36-A6D84713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18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kp.cz/o-knihovne/odborne-cinnosti/zpracovani-fondu/katalogizacni-politika/minimalni-zaznam-rda-marc21-pro-textove-serialove-zdroje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528638" y="1263316"/>
            <a:ext cx="7772400" cy="1143000"/>
          </a:xfrm>
          <a:prstGeom prst="rect">
            <a:avLst/>
          </a:prstGeom>
        </p:spPr>
        <p:txBody>
          <a:bodyPr anchor="ctr"/>
          <a:lstStyle/>
          <a:p>
            <a:r>
              <a:rPr lang="cs-CZ" dirty="0"/>
              <a:t>Pokračující zdroje</a:t>
            </a:r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3566612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2"/>
          <p:cNvSpPr>
            <a:spLocks noChangeArrowheads="1"/>
          </p:cNvSpPr>
          <p:nvPr/>
        </p:nvSpPr>
        <p:spPr bwMode="auto">
          <a:xfrm>
            <a:off x="528638" y="4721225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Praha Adaptabilita 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  <p:extLst>
      <p:ext uri="{BB962C8B-B14F-4D97-AF65-F5344CB8AC3E}">
        <p14:creationId xmlns:p14="http://schemas.microsoft.com/office/powerpoint/2010/main" val="327845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MARC 21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cs-CZ"/>
              <a:t>Leader - pozice 07</a:t>
            </a:r>
          </a:p>
          <a:p>
            <a:pPr lvl="1">
              <a:lnSpc>
                <a:spcPct val="90000"/>
              </a:lnSpc>
            </a:pPr>
            <a:r>
              <a:rPr lang="cs-CZ"/>
              <a:t>„s“ – seriál</a:t>
            </a:r>
          </a:p>
          <a:p>
            <a:pPr>
              <a:lnSpc>
                <a:spcPct val="90000"/>
              </a:lnSpc>
            </a:pPr>
            <a:r>
              <a:rPr lang="cs-CZ"/>
              <a:t>008/6-14 – c19869999, d19992000</a:t>
            </a:r>
          </a:p>
          <a:p>
            <a:pPr>
              <a:lnSpc>
                <a:spcPct val="90000"/>
              </a:lnSpc>
            </a:pPr>
            <a:r>
              <a:rPr lang="cs-CZ"/>
              <a:t>008/18 – periodicita - kód</a:t>
            </a:r>
          </a:p>
          <a:p>
            <a:pPr>
              <a:lnSpc>
                <a:spcPct val="90000"/>
              </a:lnSpc>
            </a:pPr>
            <a:r>
              <a:rPr lang="cs-CZ"/>
              <a:t>008/19 – pravidelnost vycházení</a:t>
            </a:r>
          </a:p>
          <a:p>
            <a:pPr>
              <a:lnSpc>
                <a:spcPct val="90000"/>
              </a:lnSpc>
            </a:pPr>
            <a:r>
              <a:rPr lang="cs-CZ"/>
              <a:t>008/34 – způsob tvorby záznamu – hodnota „0“ – zřetězení záznamů</a:t>
            </a:r>
          </a:p>
          <a:p>
            <a:pPr>
              <a:lnSpc>
                <a:spcPct val="90000"/>
              </a:lnSpc>
            </a:pPr>
            <a:r>
              <a:rPr lang="cs-CZ"/>
              <a:t>022 – ISSN</a:t>
            </a:r>
          </a:p>
          <a:p>
            <a:pPr>
              <a:lnSpc>
                <a:spcPct val="90000"/>
              </a:lnSpc>
            </a:pPr>
            <a:r>
              <a:rPr lang="cs-CZ"/>
              <a:t>310 – periodicita slovy</a:t>
            </a:r>
          </a:p>
          <a:p>
            <a:pPr>
              <a:lnSpc>
                <a:spcPct val="90000"/>
              </a:lnSpc>
            </a:pPr>
            <a:r>
              <a:rPr lang="cs-CZ"/>
              <a:t>362 – údaje o číslování</a:t>
            </a:r>
          </a:p>
          <a:p>
            <a:pPr>
              <a:lnSpc>
                <a:spcPct val="90000"/>
              </a:lnSpc>
            </a:pPr>
            <a:r>
              <a:rPr lang="cs-CZ"/>
              <a:t>780 – předchozí název</a:t>
            </a:r>
          </a:p>
          <a:p>
            <a:pPr>
              <a:lnSpc>
                <a:spcPct val="90000"/>
              </a:lnSpc>
            </a:pPr>
            <a:r>
              <a:rPr lang="cs-CZ"/>
              <a:t>785 – následující název</a:t>
            </a:r>
          </a:p>
        </p:txBody>
      </p:sp>
    </p:spTree>
    <p:extLst>
      <p:ext uri="{BB962C8B-B14F-4D97-AF65-F5344CB8AC3E}">
        <p14:creationId xmlns:p14="http://schemas.microsoft.com/office/powerpoint/2010/main" val="274814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Integrační zdroj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záznam neustále aktualizován podle nových údajů (název, nakladatel, odpovědnost a další)</a:t>
            </a:r>
          </a:p>
          <a:p>
            <a:r>
              <a:rPr lang="cs-CZ"/>
              <a:t>=&gt; jeden záznam</a:t>
            </a:r>
          </a:p>
        </p:txBody>
      </p:sp>
    </p:spTree>
    <p:extLst>
      <p:ext uri="{BB962C8B-B14F-4D97-AF65-F5344CB8AC3E}">
        <p14:creationId xmlns:p14="http://schemas.microsoft.com/office/powerpoint/2010/main" val="1074131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MARC 21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/>
              <a:t>Leader - pozice 07</a:t>
            </a:r>
          </a:p>
          <a:p>
            <a:pPr lvl="1"/>
            <a:r>
              <a:rPr lang="cs-CZ"/>
              <a:t>„i“ – integrační zdroj</a:t>
            </a:r>
          </a:p>
          <a:p>
            <a:r>
              <a:rPr lang="cs-CZ"/>
              <a:t>020 - ISBN</a:t>
            </a:r>
          </a:p>
          <a:p>
            <a:r>
              <a:rPr lang="cs-CZ"/>
              <a:t>022 – ISSN</a:t>
            </a:r>
          </a:p>
          <a:p>
            <a:r>
              <a:rPr lang="cs-CZ"/>
              <a:t>008/18 - periodicita</a:t>
            </a:r>
          </a:p>
          <a:p>
            <a:r>
              <a:rPr lang="cs-CZ"/>
              <a:t>008/34 – způsob tvorby záznamu – hodnota „2“ – podle nejnovějšího vydání</a:t>
            </a:r>
          </a:p>
          <a:p>
            <a:r>
              <a:rPr lang="cs-CZ"/>
              <a:t>247 – všechny původní názvy</a:t>
            </a:r>
          </a:p>
          <a:p>
            <a:r>
              <a:rPr lang="cs-CZ"/>
              <a:t>možnost měnění hodnoty 1. indikátoru nakladatele - původní, nový (260)</a:t>
            </a:r>
          </a:p>
          <a:p>
            <a:r>
              <a:rPr lang="cs-CZ"/>
              <a:t>310 – periodicita slovy</a:t>
            </a:r>
          </a:p>
        </p:txBody>
      </p:sp>
    </p:spTree>
    <p:extLst>
      <p:ext uri="{BB962C8B-B14F-4D97-AF65-F5344CB8AC3E}">
        <p14:creationId xmlns:p14="http://schemas.microsoft.com/office/powerpoint/2010/main" val="1144700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032"/>
            <a:ext cx="9144000" cy="6858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LDR   -----na</a:t>
            </a:r>
            <a:r>
              <a:rPr lang="cs-CZ" sz="1600" dirty="0">
                <a:solidFill>
                  <a:srgbClr val="FF3300"/>
                </a:solidFill>
              </a:rPr>
              <a:t>s</a:t>
            </a:r>
            <a:r>
              <a:rPr lang="cs-CZ" sz="1600" dirty="0"/>
              <a:t>-a22------i-4500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001   cppep103547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003   CZ-</a:t>
            </a:r>
            <a:r>
              <a:rPr lang="cs-CZ" sz="1600" dirty="0" err="1"/>
              <a:t>PrNK</a:t>
            </a:r>
            <a:r>
              <a:rPr lang="cs-CZ" sz="1600" dirty="0"/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005   20041129091922.0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008   911001d</a:t>
            </a:r>
            <a:r>
              <a:rPr lang="cs-CZ" sz="1600" dirty="0">
                <a:solidFill>
                  <a:srgbClr val="FF3300"/>
                </a:solidFill>
              </a:rPr>
              <a:t>19902004</a:t>
            </a:r>
            <a:r>
              <a:rPr lang="cs-CZ" sz="1600" dirty="0"/>
              <a:t>xr-</a:t>
            </a:r>
            <a:r>
              <a:rPr lang="cs-CZ" sz="1600" dirty="0">
                <a:solidFill>
                  <a:srgbClr val="FF3300"/>
                </a:solidFill>
              </a:rPr>
              <a:t>br</a:t>
            </a:r>
            <a:r>
              <a:rPr lang="cs-CZ" sz="1600" dirty="0"/>
              <a:t>-p------u-----</a:t>
            </a:r>
            <a:r>
              <a:rPr lang="cs-CZ" sz="1600" dirty="0">
                <a:solidFill>
                  <a:srgbClr val="FF3300"/>
                </a:solidFill>
              </a:rPr>
              <a:t>0</a:t>
            </a:r>
            <a:r>
              <a:rPr lang="cs-CZ" sz="1600" dirty="0"/>
              <a:t>cze—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022</a:t>
            </a:r>
            <a:r>
              <a:rPr lang="cs-CZ" sz="1600" dirty="0"/>
              <a:t>      |a 0862-7487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040      |a ABA001 |b </a:t>
            </a:r>
            <a:r>
              <a:rPr lang="cs-CZ" sz="1600" dirty="0" err="1"/>
              <a:t>cze</a:t>
            </a:r>
            <a:r>
              <a:rPr lang="cs-CZ" sz="1600" dirty="0"/>
              <a:t> |d ABA001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210 1   |a </a:t>
            </a:r>
            <a:r>
              <a:rPr lang="cs-CZ" sz="1600" dirty="0" err="1">
                <a:solidFill>
                  <a:srgbClr val="FF3300"/>
                </a:solidFill>
              </a:rPr>
              <a:t>Nár</a:t>
            </a:r>
            <a:r>
              <a:rPr lang="cs-CZ" sz="1600" dirty="0">
                <a:solidFill>
                  <a:srgbClr val="FF3300"/>
                </a:solidFill>
              </a:rPr>
              <a:t>. knih.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222 0   |a Národní knihovna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245 00 |a Národní knihovna : |b knihovnická revue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264    1|a Praha : |b Národní knihovna ČR, |c 1990-2004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300      |a  15 svazků ; |c 30 cm + |e Příloha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310      |a 4x ročně |b 2001-2004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336 -338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321      |a 6x ročně |b 1990-2000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362 0   |a Roč. 1, č. 1 (1990)-roč. 15 (2004)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500      |a Podnázev dříve: Časopis pro otázky knihovnické teorie a praxe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500      |a Vydavatel a nakladatel do r. 1995: Národní knihovna v Praze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500      |a Formát do 29.9.1995: 148/210 mm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500      |a Rozsah a rozměry pro registraci: 50+4 s., 210/297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500      |a Od r. 1997 příloha: Články v zahraničních odborných časopisech. Výběrová bibliografie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520      |a Knihovnický časopis obsahující odborné články, statě zásadního významu a další informace s aktuální knihovnicko-informační problematikou. Dále obsahuje anotované záznamy článků ze zahraniční časopisecké produkce z </a:t>
            </a:r>
            <a:r>
              <a:rPr lang="cs-CZ" sz="1600" dirty="0" err="1"/>
              <a:t>oblastiknihovnictví</a:t>
            </a:r>
            <a:r>
              <a:rPr lang="cs-CZ" sz="1600" dirty="0"/>
              <a:t> a informačních věd.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/>
              <a:t>710 2  |a Národní knihovna České republiky |7 kn20010709069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780 02 |</a:t>
            </a:r>
            <a:r>
              <a:rPr lang="cs-CZ" sz="1600" dirty="0" err="1">
                <a:solidFill>
                  <a:srgbClr val="FF3300"/>
                </a:solidFill>
              </a:rPr>
              <a:t>tZpravodaj</a:t>
            </a:r>
            <a:r>
              <a:rPr lang="cs-CZ" sz="1600" dirty="0">
                <a:solidFill>
                  <a:srgbClr val="FF3300"/>
                </a:solidFill>
              </a:rPr>
              <a:t> Státní knihovny ČSR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600" dirty="0">
                <a:solidFill>
                  <a:srgbClr val="FF3300"/>
                </a:solidFill>
              </a:rPr>
              <a:t>785 00 |</a:t>
            </a:r>
            <a:r>
              <a:rPr lang="cs-CZ" sz="1600" dirty="0" err="1">
                <a:solidFill>
                  <a:srgbClr val="FF3300"/>
                </a:solidFill>
              </a:rPr>
              <a:t>tKnihovna</a:t>
            </a:r>
            <a:r>
              <a:rPr lang="cs-CZ" sz="1600" dirty="0">
                <a:solidFill>
                  <a:srgbClr val="FF3300"/>
                </a:solidFill>
              </a:rPr>
              <a:t> |x 1801-3252</a:t>
            </a:r>
          </a:p>
        </p:txBody>
      </p:sp>
    </p:spTree>
    <p:extLst>
      <p:ext uri="{BB962C8B-B14F-4D97-AF65-F5344CB8AC3E}">
        <p14:creationId xmlns:p14="http://schemas.microsoft.com/office/powerpoint/2010/main" val="1797790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032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001   cps20000982171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003   CZ-</a:t>
            </a:r>
            <a:r>
              <a:rPr lang="cs-CZ" sz="2400" dirty="0" err="1"/>
              <a:t>PrNK</a:t>
            </a:r>
            <a:endParaRPr lang="cs-CZ" sz="2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005   20040123155433.0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008   001207</a:t>
            </a:r>
            <a:r>
              <a:rPr lang="cs-CZ" sz="2400" dirty="0">
                <a:solidFill>
                  <a:srgbClr val="FF3300"/>
                </a:solidFill>
              </a:rPr>
              <a:t>c20009999</a:t>
            </a:r>
            <a:r>
              <a:rPr lang="cs-CZ" sz="2400" dirty="0"/>
              <a:t>xr-</a:t>
            </a:r>
            <a:r>
              <a:rPr lang="cs-CZ" sz="2400" dirty="0">
                <a:solidFill>
                  <a:srgbClr val="FF3300"/>
                </a:solidFill>
              </a:rPr>
              <a:t>er</a:t>
            </a:r>
            <a:r>
              <a:rPr lang="cs-CZ" sz="2400" dirty="0"/>
              <a:t>-pe-----------</a:t>
            </a:r>
            <a:r>
              <a:rPr lang="cs-CZ" sz="2400" dirty="0">
                <a:solidFill>
                  <a:srgbClr val="FF3300"/>
                </a:solidFill>
              </a:rPr>
              <a:t>0</a:t>
            </a:r>
            <a:r>
              <a:rPr lang="cs-CZ" sz="2400" dirty="0"/>
              <a:t>cze—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022	a 1213-1911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040	a ABA001 |b </a:t>
            </a:r>
            <a:r>
              <a:rPr lang="cs-CZ" sz="2400" dirty="0" err="1"/>
              <a:t>cze</a:t>
            </a:r>
            <a:r>
              <a:rPr lang="cs-CZ" sz="2400" dirty="0"/>
              <a:t> |d ABA001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210 1	a Nový prost.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222 0	a Nový prostor</a:t>
            </a:r>
            <a:r>
              <a:rPr lang="cs-CZ" sz="2400" dirty="0"/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245 00|a Nový prostor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246 33|a NP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264   1	a Praha : |b Nový prostor, |c 2000-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300   	a    sv. ; |c 29 cm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310   	a 1x za 2 týdny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336-338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362 0  |a Č. 20 (2000) –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710 2  |a Nový prostor (občanské sdružení)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780 00|t Patron </a:t>
            </a:r>
          </a:p>
        </p:txBody>
      </p:sp>
    </p:spTree>
    <p:extLst>
      <p:ext uri="{BB962C8B-B14F-4D97-AF65-F5344CB8AC3E}">
        <p14:creationId xmlns:p14="http://schemas.microsoft.com/office/powerpoint/2010/main" val="1170300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001   cps19990782879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003   CZ-</a:t>
            </a:r>
            <a:r>
              <a:rPr lang="cs-CZ" sz="2400" dirty="0" err="1"/>
              <a:t>PrNK</a:t>
            </a:r>
            <a:endParaRPr lang="cs-CZ" sz="2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005   19991222000000.0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008   991222</a:t>
            </a:r>
            <a:r>
              <a:rPr lang="cs-CZ" sz="2400" dirty="0">
                <a:solidFill>
                  <a:srgbClr val="FF3300"/>
                </a:solidFill>
              </a:rPr>
              <a:t>d19992000</a:t>
            </a:r>
            <a:r>
              <a:rPr lang="cs-CZ" sz="2400" dirty="0"/>
              <a:t>xr-</a:t>
            </a:r>
            <a:r>
              <a:rPr lang="cs-CZ" sz="2400" dirty="0">
                <a:solidFill>
                  <a:srgbClr val="FF3300"/>
                </a:solidFill>
              </a:rPr>
              <a:t>er</a:t>
            </a:r>
            <a:r>
              <a:rPr lang="cs-CZ" sz="2400" dirty="0"/>
              <a:t>-pe-----------</a:t>
            </a:r>
            <a:r>
              <a:rPr lang="cs-CZ" sz="2400" dirty="0">
                <a:solidFill>
                  <a:srgbClr val="FF3300"/>
                </a:solidFill>
              </a:rPr>
              <a:t>0</a:t>
            </a:r>
            <a:r>
              <a:rPr lang="cs-CZ" sz="2400" dirty="0"/>
              <a:t>cze—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022   	|a 1212-8880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040   	|a ABA001 |b </a:t>
            </a:r>
            <a:r>
              <a:rPr lang="cs-CZ" sz="2400" dirty="0" err="1"/>
              <a:t>cze</a:t>
            </a:r>
            <a:r>
              <a:rPr lang="cs-CZ" sz="2400" dirty="0"/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210 1	|a Patron |b Praha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222 0  |a Patron |b Praha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24500 |a Patron : |b bez hranic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24633 |a Patron - bez hranic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264   1|a Praha : |b Nový prostor, |c 1999-2000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300     |a 2 svazky ; |c 29 cm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310     |a 1x za 2 týdny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336-338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3620   |a Roč. 0, č. 0 (prosinec 1999)-č. 19 (2000)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/>
              <a:t>7102   |a Nový prostor (občanské sdružení)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2400" dirty="0">
                <a:solidFill>
                  <a:srgbClr val="FF3300"/>
                </a:solidFill>
              </a:rPr>
              <a:t>78500 |t Nový prostor</a:t>
            </a:r>
            <a:r>
              <a:rPr lang="cs-CZ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2151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LDR  -----na</a:t>
            </a:r>
            <a:r>
              <a:rPr lang="cs-CZ" sz="1800" dirty="0">
                <a:solidFill>
                  <a:srgbClr val="FF3300"/>
                </a:solidFill>
              </a:rPr>
              <a:t>i</a:t>
            </a:r>
            <a:r>
              <a:rPr lang="cs-CZ" sz="1800" dirty="0"/>
              <a:t>-a22------i-4500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001   cpk20040089171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003   CZ-</a:t>
            </a:r>
            <a:r>
              <a:rPr lang="cs-CZ" sz="1800" dirty="0" err="1"/>
              <a:t>PrNK</a:t>
            </a:r>
            <a:endParaRPr lang="cs-CZ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005   20041216103421.0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007   </a:t>
            </a:r>
            <a:r>
              <a:rPr lang="cs-CZ" sz="1800" dirty="0" err="1"/>
              <a:t>td</a:t>
            </a:r>
            <a:endParaRPr lang="cs-CZ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008   950124</a:t>
            </a:r>
            <a:r>
              <a:rPr lang="cs-CZ" sz="1800" dirty="0">
                <a:solidFill>
                  <a:srgbClr val="FF3300"/>
                </a:solidFill>
              </a:rPr>
              <a:t>d19942006xr</a:t>
            </a:r>
            <a:r>
              <a:rPr lang="cs-CZ" sz="1800" dirty="0"/>
              <a:t>--</a:t>
            </a:r>
            <a:r>
              <a:rPr lang="cs-CZ" sz="1800" dirty="0">
                <a:solidFill>
                  <a:srgbClr val="FF3300"/>
                </a:solidFill>
              </a:rPr>
              <a:t>x</a:t>
            </a:r>
            <a:r>
              <a:rPr lang="cs-CZ" sz="1800" dirty="0"/>
              <a:t>-l-------0---b</a:t>
            </a:r>
            <a:r>
              <a:rPr lang="cs-CZ" sz="1800" dirty="0">
                <a:solidFill>
                  <a:srgbClr val="FF3300"/>
                </a:solidFill>
              </a:rPr>
              <a:t>2</a:t>
            </a:r>
            <a:r>
              <a:rPr lang="cs-CZ" sz="1800" dirty="0"/>
              <a:t>cze—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020     |a 80-7050-187-1 (pořadač) |z 80-7050-278-9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040     |a ABA001 |b </a:t>
            </a:r>
            <a:r>
              <a:rPr lang="cs-CZ" sz="1800" dirty="0" err="1"/>
              <a:t>cze</a:t>
            </a:r>
            <a:endParaRPr lang="cs-CZ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0411   |a </a:t>
            </a:r>
            <a:r>
              <a:rPr lang="cs-CZ" sz="1800" dirty="0" err="1"/>
              <a:t>cze</a:t>
            </a:r>
            <a:r>
              <a:rPr lang="cs-CZ" sz="1800" dirty="0"/>
              <a:t> |h </a:t>
            </a:r>
            <a:r>
              <a:rPr lang="cs-CZ" sz="1800" dirty="0" err="1"/>
              <a:t>eng</a:t>
            </a:r>
            <a:endParaRPr lang="cs-CZ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245 00|a </a:t>
            </a:r>
            <a:r>
              <a:rPr lang="cs-CZ" sz="1800" dirty="0" err="1"/>
              <a:t>Anglo</a:t>
            </a:r>
            <a:r>
              <a:rPr lang="cs-CZ" sz="1800" dirty="0"/>
              <a:t>-americká katalogizační pravidla : |b druhé vydání, revize 1988 / |c </a:t>
            </a:r>
            <a:r>
              <a:rPr lang="cs-CZ" sz="1800" dirty="0" err="1"/>
              <a:t>American</a:t>
            </a:r>
            <a:r>
              <a:rPr lang="cs-CZ" sz="1800" dirty="0"/>
              <a:t> </a:t>
            </a:r>
            <a:r>
              <a:rPr lang="cs-CZ" sz="1800" dirty="0" err="1"/>
              <a:t>Library</a:t>
            </a:r>
            <a:r>
              <a:rPr lang="cs-CZ" sz="1800" dirty="0"/>
              <a:t> </a:t>
            </a:r>
            <a:r>
              <a:rPr lang="cs-CZ" sz="1800" dirty="0" err="1"/>
              <a:t>Association</a:t>
            </a:r>
            <a:r>
              <a:rPr lang="cs-CZ" sz="1800" dirty="0"/>
              <a:t> ; překlad Národní knihovna České republiky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250   |a 1. české vydání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264  1|a Praha : |b Národní knihovna České republiky, |c 1994-2006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>
                <a:solidFill>
                  <a:srgbClr val="FF3300"/>
                </a:solidFill>
              </a:rPr>
              <a:t>300   |a 1 svazek (na volných listech) ; |c 33 cm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>
                <a:solidFill>
                  <a:srgbClr val="FF3300"/>
                </a:solidFill>
              </a:rPr>
              <a:t>310   |a Aktualizováno nepravidelně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500   |a 1000 výtisků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500   |a V tiráži r. vyd. 1994-1995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500   |a Popsáno podle: základní dílo vyd. 1994 včetně dodatků 2005, vyd. 2006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7102   |a </a:t>
            </a:r>
            <a:r>
              <a:rPr lang="cs-CZ" sz="1800" dirty="0" err="1"/>
              <a:t>American</a:t>
            </a:r>
            <a:r>
              <a:rPr lang="cs-CZ" sz="1800" dirty="0"/>
              <a:t> </a:t>
            </a:r>
            <a:r>
              <a:rPr lang="cs-CZ" sz="1800" dirty="0" err="1"/>
              <a:t>Library</a:t>
            </a:r>
            <a:r>
              <a:rPr lang="cs-CZ" sz="1800" dirty="0"/>
              <a:t> </a:t>
            </a:r>
            <a:r>
              <a:rPr lang="cs-CZ" sz="1800" dirty="0" err="1"/>
              <a:t>Association</a:t>
            </a:r>
            <a:r>
              <a:rPr lang="cs-CZ" sz="1800" dirty="0"/>
              <a:t> |7 ko2002160123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7102   |a Národní knihovna České republiky |7 kn20010709069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sz="1800" dirty="0"/>
              <a:t>7650   |t </a:t>
            </a:r>
            <a:r>
              <a:rPr lang="cs-CZ" sz="1800" dirty="0" err="1"/>
              <a:t>Anglo-American</a:t>
            </a:r>
            <a:r>
              <a:rPr lang="cs-CZ" sz="1800" dirty="0"/>
              <a:t> </a:t>
            </a:r>
            <a:r>
              <a:rPr lang="cs-CZ" sz="1800" dirty="0" err="1"/>
              <a:t>cataloguing</a:t>
            </a:r>
            <a:r>
              <a:rPr lang="cs-CZ" sz="1800" dirty="0"/>
              <a:t> </a:t>
            </a:r>
            <a:r>
              <a:rPr lang="cs-CZ" sz="1800" dirty="0" err="1"/>
              <a:t>rules</a:t>
            </a:r>
            <a:r>
              <a:rPr lang="cs-CZ" sz="1800" dirty="0"/>
              <a:t>, second </a:t>
            </a:r>
            <a:r>
              <a:rPr lang="cs-CZ" sz="1800" dirty="0" err="1"/>
              <a:t>edition</a:t>
            </a:r>
            <a:r>
              <a:rPr lang="cs-CZ" sz="1800" dirty="0"/>
              <a:t>, 1988 </a:t>
            </a:r>
            <a:r>
              <a:rPr lang="cs-CZ" sz="1800" dirty="0" err="1"/>
              <a:t>revision</a:t>
            </a:r>
            <a:r>
              <a:rPr lang="cs-CZ" sz="1800" dirty="0"/>
              <a:t> |9 Česky </a:t>
            </a:r>
          </a:p>
        </p:txBody>
      </p:sp>
    </p:spTree>
    <p:extLst>
      <p:ext uri="{BB962C8B-B14F-4D97-AF65-F5344CB8AC3E}">
        <p14:creationId xmlns:p14="http://schemas.microsoft.com/office/powerpoint/2010/main" val="1591067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Literatura ke studiu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minimální záznam pro tištěné seriály:</a:t>
            </a:r>
          </a:p>
          <a:p>
            <a:r>
              <a:rPr lang="cs-CZ" dirty="0">
                <a:hlinkClick r:id="rId2"/>
              </a:rPr>
              <a:t>http://www.nkp.cz/o-knihovne/odborne-cinnosti/zpracovani-fondu/katalogizacni-politika/minimalni-zaznam-rda-marc21-pro-textove-serialove-zdroje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5907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209800" y="2286000"/>
            <a:ext cx="77724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/>
              <a:t>Analytické části</a:t>
            </a:r>
          </a:p>
        </p:txBody>
      </p:sp>
    </p:spTree>
    <p:extLst>
      <p:ext uri="{BB962C8B-B14F-4D97-AF65-F5344CB8AC3E}">
        <p14:creationId xmlns:p14="http://schemas.microsoft.com/office/powerpoint/2010/main" val="20970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/>
              <a:t>Druhy analytických částí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-4011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/>
              <a:t>1 svazek vícesvazkového díla - popis zdola x popis shora</a:t>
            </a:r>
          </a:p>
          <a:p>
            <a:r>
              <a:rPr lang="cs-CZ"/>
              <a:t>články v seriálech, monografiích</a:t>
            </a:r>
          </a:p>
        </p:txBody>
      </p:sp>
    </p:spTree>
    <p:extLst>
      <p:ext uri="{BB962C8B-B14F-4D97-AF65-F5344CB8AC3E}">
        <p14:creationId xmlns:p14="http://schemas.microsoft.com/office/powerpoint/2010/main" val="335127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45695" y="264695"/>
            <a:ext cx="9144000" cy="838200"/>
          </a:xfrm>
        </p:spPr>
        <p:txBody>
          <a:bodyPr/>
          <a:lstStyle/>
          <a:p>
            <a:r>
              <a:rPr lang="cs-CZ" dirty="0"/>
              <a:t>Atributy: forma vycházení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168" y="1564105"/>
            <a:ext cx="10066421" cy="5113422"/>
          </a:xfrm>
        </p:spPr>
        <p:txBody>
          <a:bodyPr/>
          <a:lstStyle/>
          <a:p>
            <a:r>
              <a:rPr lang="cs-CZ" sz="2600" i="1" dirty="0">
                <a:solidFill>
                  <a:srgbClr val="FF3300"/>
                </a:solidFill>
              </a:rPr>
              <a:t>seriál - postupně vydávaný zdroj </a:t>
            </a:r>
            <a:r>
              <a:rPr lang="cs-CZ" sz="2600" dirty="0"/>
              <a:t>- pokračující zdroj, postupně vydávaný po jednotlivých částech, obvykle číslovaných, bez předem stanovené doby ukončení. Seriály zahrnují deníky, časopisy, elektronické časopisy, seznamy (adresáře) na pokračování, výroční zprávy, noviny a monografické edice</a:t>
            </a:r>
          </a:p>
          <a:p>
            <a:r>
              <a:rPr lang="cs-CZ" sz="2600" i="1" dirty="0">
                <a:solidFill>
                  <a:srgbClr val="FF3300"/>
                </a:solidFill>
              </a:rPr>
              <a:t>monografie - ukončený zdroj</a:t>
            </a:r>
            <a:r>
              <a:rPr lang="cs-CZ" sz="2600" dirty="0"/>
              <a:t> - zdroj, který se skládá z jedné části nebo z konečného počtu existujících nebo očekávaných částí</a:t>
            </a:r>
          </a:p>
          <a:p>
            <a:r>
              <a:rPr lang="cs-CZ" sz="2600" i="1" dirty="0">
                <a:solidFill>
                  <a:srgbClr val="FF3300"/>
                </a:solidFill>
              </a:rPr>
              <a:t>integrační zdroj</a:t>
            </a:r>
            <a:r>
              <a:rPr lang="cs-CZ" sz="2600" i="1" dirty="0"/>
              <a:t> - </a:t>
            </a:r>
            <a:r>
              <a:rPr lang="cs-CZ" sz="2600" dirty="0"/>
              <a:t>zdroj, který je doplňován nebo pozměňován aktualizacemi. Tyto aktualizace nestojí samostatně a jsou integrovány do jednoho celku. Integrační zdroje mohou být konečné nebo na pokračování. Příkladem jsou aktualizace na volných listech a aktualizace webových stránek.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524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084" y="0"/>
            <a:ext cx="91440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/>
              <a:t>Popis shora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LDR   	-----cam-a22------i-4500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FMT   	BK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001   	cpk19970119987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003   	CZ-</a:t>
            </a:r>
            <a:r>
              <a:rPr lang="cs-CZ" sz="1800" dirty="0" err="1"/>
              <a:t>PrSKC</a:t>
            </a:r>
            <a:endParaRPr lang="cs-CZ" sz="1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005   	19971023000000.0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007   	tu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008   	971023m19801982cs-abcfe-e----000-0dcze--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040   	|a ABA001 |b </a:t>
            </a:r>
            <a:r>
              <a:rPr lang="cs-CZ" sz="1800" dirty="0" err="1"/>
              <a:t>cze</a:t>
            </a:r>
            <a:r>
              <a:rPr lang="cs-CZ" sz="1800" dirty="0"/>
              <a:t> |c ABA001 |d ABA001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>
                <a:solidFill>
                  <a:srgbClr val="FF3300"/>
                </a:solidFill>
              </a:rPr>
              <a:t>24500   	|a Ilustrovaný encyklopedický slovník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250   	|a 1. vydání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AutoNum type="arabicPlain" startAt="264"/>
            </a:pPr>
            <a:r>
              <a:rPr lang="cs-CZ" sz="1800" dirty="0"/>
              <a:t>1	|a Praha : |b Academia, |c 1980-1982</a:t>
            </a:r>
            <a:endParaRPr lang="en-GB" sz="1800" dirty="0"/>
          </a:p>
          <a:p>
            <a:pPr marL="0" indent="0">
              <a:lnSpc>
                <a:spcPct val="80000"/>
              </a:lnSpc>
              <a:buNone/>
            </a:pPr>
            <a:r>
              <a:rPr lang="en-GB" sz="1800" dirty="0">
                <a:solidFill>
                  <a:srgbClr val="FF3300"/>
                </a:solidFill>
              </a:rPr>
              <a:t>300	</a:t>
            </a:r>
            <a:r>
              <a:rPr lang="cs-CZ" sz="1800" dirty="0"/>
              <a:t> |</a:t>
            </a:r>
            <a:r>
              <a:rPr lang="en-GB" sz="1800" dirty="0"/>
              <a:t>a 3 </a:t>
            </a:r>
            <a:r>
              <a:rPr lang="en-GB" sz="1800" dirty="0" err="1"/>
              <a:t>sva</a:t>
            </a:r>
            <a:r>
              <a:rPr lang="cs-CZ" sz="1800" dirty="0" err="1"/>
              <a:t>zky</a:t>
            </a:r>
            <a:endParaRPr lang="en-GB" sz="1800" dirty="0">
              <a:solidFill>
                <a:srgbClr val="FF33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sz="1800" dirty="0">
                <a:solidFill>
                  <a:srgbClr val="FF3300"/>
                </a:solidFill>
              </a:rPr>
              <a:t>336-338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500   	|a 170000 výtisků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/>
              <a:t>500   	|a Zpracoval kolektiv autorů Encyklopedického institutu ČSAV pod 		vedením hlavní redakce Československé encyklopedie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>
                <a:solidFill>
                  <a:srgbClr val="FF3300"/>
                </a:solidFill>
              </a:rPr>
              <a:t>505 0#   	|a Díl 1:A-I. 1980. 970 stran, 16 stran obrazových příloh -- Díl 2:J-Pri. 1981. 957 stran -- Díl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1800" dirty="0">
                <a:solidFill>
                  <a:srgbClr val="FF3300"/>
                </a:solidFill>
              </a:rPr>
              <a:t>		3:Pro-Ž.1982.975 stran</a:t>
            </a:r>
          </a:p>
        </p:txBody>
      </p:sp>
    </p:spTree>
    <p:extLst>
      <p:ext uri="{BB962C8B-B14F-4D97-AF65-F5344CB8AC3E}">
        <p14:creationId xmlns:p14="http://schemas.microsoft.com/office/powerpoint/2010/main" val="3309440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/>
              <a:t>Popis zdola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0053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LDR   	-----nam-a22------a-4500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001   	cpk20031178862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003   	CZ-</a:t>
            </a:r>
            <a:r>
              <a:rPr lang="cs-CZ" sz="2000" dirty="0" err="1"/>
              <a:t>PrSKC</a:t>
            </a:r>
            <a:endParaRPr lang="cs-CZ" sz="20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005   	20060331095756.0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007   	ta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008   	030127s2002----</a:t>
            </a:r>
            <a:r>
              <a:rPr lang="cs-CZ" sz="2000" dirty="0" err="1"/>
              <a:t>xr</a:t>
            </a:r>
            <a:r>
              <a:rPr lang="cs-CZ" sz="2000" dirty="0"/>
              <a:t>-</a:t>
            </a:r>
            <a:r>
              <a:rPr lang="cs-CZ" sz="2000" dirty="0" err="1"/>
              <a:t>abc</a:t>
            </a:r>
            <a:r>
              <a:rPr lang="cs-CZ" sz="2000" dirty="0"/>
              <a:t>-e------001-0ccze--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020   	|a 80-238-8971-0 (váz.) : |c Kč 399,00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040   	|a ABA001 |b </a:t>
            </a:r>
            <a:r>
              <a:rPr lang="cs-CZ" sz="2000" dirty="0" err="1"/>
              <a:t>cze</a:t>
            </a:r>
            <a:endParaRPr lang="cs-CZ" sz="20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1001   	|a Hora-Hořejš, Petr, |d 1938- |7 jn19981001477 |4 aut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AutoNum type="arabicPlain" startAt="24510"/>
            </a:pPr>
            <a:r>
              <a:rPr lang="cs-CZ" sz="2000" dirty="0">
                <a:solidFill>
                  <a:srgbClr val="FF3300"/>
                </a:solidFill>
              </a:rPr>
              <a:t>|a Toulky českou minulostí. |n Devátý díl, |p Velké příběhy Habsburků na sklonku                  jejich vlády] / |c Petr Hora-Hořejš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24630   |a Velké příběhy Habsburků na sklonku jejich vlády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250   	|a 1. vydání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264   1	|a Praha : |b Via Facti, |c 2002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AutoNum type="arabicPlain" startAt="300"/>
            </a:pPr>
            <a:r>
              <a:rPr lang="cs-CZ" sz="2000" dirty="0"/>
              <a:t>        |a 223 stran : |b ilustrace, mapy, portréty ; |c 30 cm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2000" dirty="0"/>
              <a:t>336-338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500   	|a Na obálce též logo nakl. Baronet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500   	|a Název části z přebalu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sz="2000" dirty="0"/>
              <a:t>504   	|a Obsahuje bibliografii a rejstříky</a:t>
            </a:r>
          </a:p>
        </p:txBody>
      </p:sp>
    </p:spTree>
    <p:extLst>
      <p:ext uri="{BB962C8B-B14F-4D97-AF65-F5344CB8AC3E}">
        <p14:creationId xmlns:p14="http://schemas.microsoft.com/office/powerpoint/2010/main" val="972272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084" y="0"/>
            <a:ext cx="91440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/>
              <a:t>Specifika popis článků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01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/>
              <a:t>zejména personální odpovědnost</a:t>
            </a:r>
          </a:p>
          <a:p>
            <a:r>
              <a:rPr lang="cs-CZ"/>
              <a:t>velmi podobný popis, jako u monografií</a:t>
            </a:r>
          </a:p>
          <a:p>
            <a:r>
              <a:rPr lang="cs-CZ"/>
              <a:t>ALE - propojovací pole na mateřský dokument!!!</a:t>
            </a:r>
          </a:p>
          <a:p>
            <a:endParaRPr lang="cs-CZ"/>
          </a:p>
          <a:p>
            <a:r>
              <a:rPr lang="cs-CZ"/>
              <a:t>afiliace - v bbg. záznamu se neuvádí</a:t>
            </a:r>
          </a:p>
        </p:txBody>
      </p:sp>
    </p:spTree>
    <p:extLst>
      <p:ext uri="{BB962C8B-B14F-4D97-AF65-F5344CB8AC3E}">
        <p14:creationId xmlns:p14="http://schemas.microsoft.com/office/powerpoint/2010/main" val="7694699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684297"/>
            <a:ext cx="10275971" cy="56938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sz="2600" dirty="0"/>
              <a:t>LDR   	-----na</a:t>
            </a:r>
            <a:r>
              <a:rPr lang="cs-CZ" sz="2600" dirty="0">
                <a:solidFill>
                  <a:srgbClr val="FF0000"/>
                </a:solidFill>
              </a:rPr>
              <a:t>a</a:t>
            </a:r>
            <a:r>
              <a:rPr lang="cs-CZ" sz="2600" dirty="0"/>
              <a:t>-a22------i-4500</a:t>
            </a:r>
          </a:p>
          <a:p>
            <a:r>
              <a:rPr lang="cs-CZ" sz="2600" dirty="0"/>
              <a:t>001   	anc2002-000751</a:t>
            </a:r>
          </a:p>
          <a:p>
            <a:r>
              <a:rPr lang="cs-CZ" sz="2600" dirty="0"/>
              <a:t>003   	CZ-</a:t>
            </a:r>
            <a:r>
              <a:rPr lang="cs-CZ" sz="2600" dirty="0" err="1"/>
              <a:t>PrNK</a:t>
            </a:r>
            <a:endParaRPr lang="cs-CZ" sz="2600" dirty="0"/>
          </a:p>
          <a:p>
            <a:r>
              <a:rPr lang="cs-CZ" sz="2600" dirty="0"/>
              <a:t>005   	20040520100446.0</a:t>
            </a:r>
          </a:p>
          <a:p>
            <a:r>
              <a:rPr lang="cs-CZ" sz="2600" dirty="0"/>
              <a:t>007   	ta</a:t>
            </a:r>
          </a:p>
          <a:p>
            <a:r>
              <a:rPr lang="cs-CZ" sz="2600" dirty="0"/>
              <a:t>008   	020510s2002----</a:t>
            </a:r>
            <a:r>
              <a:rPr lang="cs-CZ" sz="2600" dirty="0" err="1"/>
              <a:t>xr</a:t>
            </a:r>
            <a:r>
              <a:rPr lang="cs-CZ" sz="2600" dirty="0"/>
              <a:t>-----------u000-0-cze--</a:t>
            </a:r>
          </a:p>
          <a:p>
            <a:r>
              <a:rPr lang="cs-CZ" sz="2600" dirty="0"/>
              <a:t>040   	|a ABA003 |b </a:t>
            </a:r>
            <a:r>
              <a:rPr lang="cs-CZ" sz="2600" dirty="0" err="1"/>
              <a:t>cze</a:t>
            </a:r>
            <a:r>
              <a:rPr lang="cs-CZ" sz="2600" dirty="0"/>
              <a:t> |9 2</a:t>
            </a:r>
          </a:p>
          <a:p>
            <a:r>
              <a:rPr lang="cs-CZ" sz="2600" dirty="0"/>
              <a:t>1001	|a Papík, Richard, |d 1962- |7 jn99240000834 |4 aut</a:t>
            </a:r>
          </a:p>
          <a:p>
            <a:r>
              <a:rPr lang="cs-CZ" sz="2600" dirty="0"/>
              <a:t>24510|a Vyhledávání informací. |n Část 3, |p Dialogové 	služby světových databázových center / |c Richard Papík</a:t>
            </a:r>
          </a:p>
          <a:p>
            <a:r>
              <a:rPr lang="cs-CZ" sz="2600" dirty="0"/>
              <a:t>24630|a Dialogové služby světových databázových center</a:t>
            </a:r>
          </a:p>
          <a:p>
            <a:r>
              <a:rPr lang="cs-CZ" sz="2600" dirty="0"/>
              <a:t>336-338</a:t>
            </a:r>
          </a:p>
          <a:p>
            <a:r>
              <a:rPr lang="cs-CZ" sz="2600" dirty="0">
                <a:solidFill>
                  <a:srgbClr val="FF3300"/>
                </a:solidFill>
              </a:rPr>
              <a:t>7730	|</a:t>
            </a:r>
            <a:r>
              <a:rPr lang="cs-CZ" sz="2600" dirty="0" err="1">
                <a:solidFill>
                  <a:srgbClr val="FF3300"/>
                </a:solidFill>
              </a:rPr>
              <a:t>tNárodní</a:t>
            </a:r>
            <a:r>
              <a:rPr lang="cs-CZ" sz="2600" dirty="0">
                <a:solidFill>
                  <a:srgbClr val="FF3300"/>
                </a:solidFill>
              </a:rPr>
              <a:t> knihovna |g Ročník 13, číslo 1 (2002), strana 20-	30 |x 0862-7487</a:t>
            </a:r>
          </a:p>
        </p:txBody>
      </p:sp>
    </p:spTree>
    <p:extLst>
      <p:ext uri="{BB962C8B-B14F-4D97-AF65-F5344CB8AC3E}">
        <p14:creationId xmlns:p14="http://schemas.microsoft.com/office/powerpoint/2010/main" val="304691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753600" cy="67864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sz="2900" dirty="0"/>
              <a:t>LDR   	-----naa-a22------i-4500</a:t>
            </a:r>
          </a:p>
          <a:p>
            <a:r>
              <a:rPr lang="cs-CZ" sz="2900" dirty="0"/>
              <a:t>001   	spoj-anal000282/1994</a:t>
            </a:r>
          </a:p>
          <a:p>
            <a:r>
              <a:rPr lang="cs-CZ" sz="2900" dirty="0"/>
              <a:t>003   	CZ-</a:t>
            </a:r>
            <a:r>
              <a:rPr lang="cs-CZ" sz="2900" dirty="0" err="1"/>
              <a:t>PrNK</a:t>
            </a:r>
            <a:endParaRPr lang="cs-CZ" sz="2900" dirty="0"/>
          </a:p>
          <a:p>
            <a:r>
              <a:rPr lang="cs-CZ" sz="2900" dirty="0"/>
              <a:t>005   	20030905000000.0</a:t>
            </a:r>
          </a:p>
          <a:p>
            <a:r>
              <a:rPr lang="cs-CZ" sz="2900" dirty="0"/>
              <a:t>007   	ta</a:t>
            </a:r>
          </a:p>
          <a:p>
            <a:r>
              <a:rPr lang="cs-CZ" sz="2900" dirty="0"/>
              <a:t>008   	940228s1993----</a:t>
            </a:r>
            <a:r>
              <a:rPr lang="cs-CZ" sz="2900" dirty="0" err="1"/>
              <a:t>xr</a:t>
            </a:r>
            <a:r>
              <a:rPr lang="cs-CZ" sz="2900" dirty="0"/>
              <a:t>-----------u000-0-cze--</a:t>
            </a:r>
          </a:p>
          <a:p>
            <a:r>
              <a:rPr lang="cs-CZ" sz="2900" dirty="0"/>
              <a:t>040   	|a ABA003 |b </a:t>
            </a:r>
            <a:r>
              <a:rPr lang="cs-CZ" sz="2900" dirty="0" err="1"/>
              <a:t>cze</a:t>
            </a:r>
            <a:r>
              <a:rPr lang="cs-CZ" sz="2900" dirty="0"/>
              <a:t> |d ABA003 |e ISBD |9 2</a:t>
            </a:r>
          </a:p>
          <a:p>
            <a:r>
              <a:rPr lang="cs-CZ" sz="2900" dirty="0"/>
              <a:t>1001	|a </a:t>
            </a:r>
            <a:r>
              <a:rPr lang="cs-CZ" sz="2900" dirty="0" err="1"/>
              <a:t>Ramajzlová</a:t>
            </a:r>
            <a:r>
              <a:rPr lang="cs-CZ" sz="2900" dirty="0"/>
              <a:t>, Barbora, |d 1949- |7 ntka173855 |4 	aut</a:t>
            </a:r>
          </a:p>
          <a:p>
            <a:r>
              <a:rPr lang="cs-CZ" sz="2900" dirty="0"/>
              <a:t>24510|a Automatizace knihoven a její vliv na některé 	právní 	úpravy provozu knihoven / |c Barbora </a:t>
            </a:r>
            <a:r>
              <a:rPr lang="cs-CZ" sz="2900" dirty="0" err="1"/>
              <a:t>Ramajzlová</a:t>
            </a:r>
            <a:endParaRPr lang="cs-CZ" sz="2900" dirty="0"/>
          </a:p>
          <a:p>
            <a:r>
              <a:rPr lang="cs-CZ" sz="2900" dirty="0"/>
              <a:t>336-338</a:t>
            </a:r>
          </a:p>
          <a:p>
            <a:r>
              <a:rPr lang="cs-CZ" sz="2900" dirty="0"/>
              <a:t>7730  |t Automatizace knihovnických systémů 1993, |g 	strana 57-68. |d Praha : Svaz knihovníků a 	</a:t>
            </a:r>
            <a:r>
              <a:rPr lang="cs-CZ" sz="2900"/>
              <a:t>informačních 	pracovníků</a:t>
            </a:r>
            <a:r>
              <a:rPr lang="cs-CZ" sz="2900" dirty="0"/>
              <a:t>, 1993 |z 80-900-919-9-7</a:t>
            </a:r>
          </a:p>
        </p:txBody>
      </p:sp>
    </p:spTree>
    <p:extLst>
      <p:ext uri="{BB962C8B-B14F-4D97-AF65-F5344CB8AC3E}">
        <p14:creationId xmlns:p14="http://schemas.microsoft.com/office/powerpoint/2010/main" val="132227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Příklady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seriály: časopisy, ročenky, číslované edice</a:t>
            </a:r>
          </a:p>
          <a:p>
            <a:r>
              <a:rPr lang="cs-CZ" dirty="0"/>
              <a:t>monografie: běžné knihy, zvukové záznamy, vícedílné publikace atp.</a:t>
            </a:r>
          </a:p>
          <a:p>
            <a:r>
              <a:rPr lang="cs-CZ" dirty="0"/>
              <a:t>integrační zdroje: vydání na volných listech, databáze, webovská sídla</a:t>
            </a:r>
          </a:p>
        </p:txBody>
      </p:sp>
    </p:spTree>
    <p:extLst>
      <p:ext uri="{BB962C8B-B14F-4D97-AF65-F5344CB8AC3E}">
        <p14:creationId xmlns:p14="http://schemas.microsoft.com/office/powerpoint/2010/main" val="396533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popisu pokračujících zdrojů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dirty="0"/>
              <a:t>seriály (postupně vydávané zdroje) :</a:t>
            </a:r>
          </a:p>
          <a:p>
            <a:r>
              <a:rPr lang="cs-CZ" dirty="0"/>
              <a:t>velké x malé změny</a:t>
            </a:r>
          </a:p>
          <a:p>
            <a:r>
              <a:rPr lang="cs-CZ" dirty="0"/>
              <a:t>množství propojovacích polí =&gt; více záznamů „jednoho titulu“</a:t>
            </a:r>
          </a:p>
          <a:p>
            <a:r>
              <a:rPr lang="cs-CZ" dirty="0"/>
              <a:t>zejména korporativní odpovědnost, personální jen výjimečně</a:t>
            </a:r>
          </a:p>
          <a:p>
            <a:endParaRPr lang="cs-CZ" dirty="0"/>
          </a:p>
          <a:p>
            <a:pPr>
              <a:buFont typeface="Wingdings" panose="05000000000000000000" pitchFamily="2" charset="2"/>
              <a:buNone/>
            </a:pPr>
            <a:r>
              <a:rPr lang="cs-CZ" dirty="0"/>
              <a:t>integrační zdroje:</a:t>
            </a:r>
          </a:p>
          <a:p>
            <a:r>
              <a:rPr lang="cs-CZ" dirty="0"/>
              <a:t>i personální odpovědnost, vždy jeden záznam</a:t>
            </a:r>
          </a:p>
        </p:txBody>
      </p:sp>
    </p:spTree>
    <p:extLst>
      <p:ext uri="{BB962C8B-B14F-4D97-AF65-F5344CB8AC3E}">
        <p14:creationId xmlns:p14="http://schemas.microsoft.com/office/powerpoint/2010/main" val="3105398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Seriálovost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/>
              <a:t>vlastnost</a:t>
            </a:r>
          </a:p>
          <a:p>
            <a:pPr>
              <a:lnSpc>
                <a:spcPct val="90000"/>
              </a:lnSpc>
            </a:pPr>
            <a:r>
              <a:rPr lang="cs-CZ"/>
              <a:t>fakt, že určité typy informačních zdrojů jsou vydávány neustále, bez ohledu na to, zda mají nebo nemají být ukončeny</a:t>
            </a:r>
          </a:p>
          <a:p>
            <a:pPr>
              <a:lnSpc>
                <a:spcPct val="90000"/>
              </a:lnSpc>
            </a:pPr>
            <a:r>
              <a:rPr lang="cs-CZ"/>
              <a:t>bbg. data se mohou v čase měnit</a:t>
            </a:r>
          </a:p>
          <a:p>
            <a:pPr>
              <a:lnSpc>
                <a:spcPct val="90000"/>
              </a:lnSpc>
            </a:pPr>
            <a:r>
              <a:rPr lang="cs-CZ"/>
              <a:t>seriálovost důležitá pro vhodnou katalogizaci, ale i akvizici</a:t>
            </a:r>
          </a:p>
        </p:txBody>
      </p:sp>
    </p:spTree>
    <p:extLst>
      <p:ext uri="{BB962C8B-B14F-4D97-AF65-F5344CB8AC3E}">
        <p14:creationId xmlns:p14="http://schemas.microsoft.com/office/powerpoint/2010/main" val="218903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Způsoby  zpracování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různá katalogizační pravidla - AACR2R, ISBD(S), ISSN =&gt; došlo k harmonizaci; nyní RDA</a:t>
            </a:r>
          </a:p>
          <a:p>
            <a:r>
              <a:rPr lang="cs-CZ" b="1" dirty="0"/>
              <a:t>postupně pokračující záznamy</a:t>
            </a:r>
            <a:r>
              <a:rPr lang="cs-CZ" dirty="0"/>
              <a:t> - seriály</a:t>
            </a:r>
          </a:p>
          <a:p>
            <a:r>
              <a:rPr lang="cs-CZ" b="1" dirty="0"/>
              <a:t>záznam podle posledního vydání</a:t>
            </a:r>
            <a:r>
              <a:rPr lang="cs-CZ" dirty="0"/>
              <a:t> – integrační zdroje</a:t>
            </a:r>
          </a:p>
        </p:txBody>
      </p:sp>
    </p:spTree>
    <p:extLst>
      <p:ext uri="{BB962C8B-B14F-4D97-AF65-F5344CB8AC3E}">
        <p14:creationId xmlns:p14="http://schemas.microsoft.com/office/powerpoint/2010/main" val="4181606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Prameny informací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seriály:</a:t>
            </a:r>
          </a:p>
          <a:p>
            <a:r>
              <a:rPr lang="cs-CZ"/>
              <a:t>první sešit nebo část pro názvové údaje, údaje o odpovědnosti, nakladatelské údaje a další</a:t>
            </a:r>
          </a:p>
          <a:p>
            <a:r>
              <a:rPr lang="cs-CZ"/>
              <a:t>rok vydávání se uzavírá podle posledního čísla</a:t>
            </a:r>
          </a:p>
          <a:p>
            <a:endParaRPr lang="cs-CZ"/>
          </a:p>
          <a:p>
            <a:r>
              <a:rPr lang="cs-CZ"/>
              <a:t>integrační zdroje:</a:t>
            </a:r>
          </a:p>
          <a:p>
            <a:r>
              <a:rPr lang="cs-CZ"/>
              <a:t>vždy podle typu dokumentu</a:t>
            </a:r>
          </a:p>
        </p:txBody>
      </p:sp>
    </p:spTree>
    <p:extLst>
      <p:ext uri="{BB962C8B-B14F-4D97-AF65-F5344CB8AC3E}">
        <p14:creationId xmlns:p14="http://schemas.microsoft.com/office/powerpoint/2010/main" val="702165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Jazyk popisu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stejný jako u monografií</a:t>
            </a:r>
          </a:p>
        </p:txBody>
      </p:sp>
    </p:spTree>
    <p:extLst>
      <p:ext uri="{BB962C8B-B14F-4D97-AF65-F5344CB8AC3E}">
        <p14:creationId xmlns:p14="http://schemas.microsoft.com/office/powerpoint/2010/main" val="1136896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Seriály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velké x malé změny</a:t>
            </a:r>
          </a:p>
          <a:p>
            <a:r>
              <a:rPr lang="cs-CZ"/>
              <a:t>velká změna (název, odpovědnost) =&gt; nový záznam; nutné propojit v oblasti propojovacích polí</a:t>
            </a:r>
          </a:p>
          <a:p>
            <a:r>
              <a:rPr lang="cs-CZ"/>
              <a:t>malá změna (podnázev, nový nakladatel, periodicita) =&gt; poznámka</a:t>
            </a:r>
          </a:p>
          <a:p>
            <a:r>
              <a:rPr lang="cs-CZ"/>
              <a:t>ISSN</a:t>
            </a:r>
          </a:p>
          <a:p>
            <a:r>
              <a:rPr lang="cs-CZ"/>
              <a:t>údaje o číslování: Roč. 1, č. 1, 1990-</a:t>
            </a:r>
          </a:p>
          <a:p>
            <a:r>
              <a:rPr lang="cs-CZ"/>
              <a:t>periodicita</a:t>
            </a:r>
          </a:p>
          <a:p>
            <a:r>
              <a:rPr lang="cs-CZ"/>
              <a:t>otevřené datum vydání: 1990-</a:t>
            </a:r>
          </a:p>
        </p:txBody>
      </p:sp>
    </p:spTree>
    <p:extLst>
      <p:ext uri="{BB962C8B-B14F-4D97-AF65-F5344CB8AC3E}">
        <p14:creationId xmlns:p14="http://schemas.microsoft.com/office/powerpoint/2010/main" val="84820020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1828</Words>
  <Application>Microsoft Office PowerPoint</Application>
  <PresentationFormat>Širokoúhlá obrazovka</PresentationFormat>
  <Paragraphs>227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Motiv Office</vt:lpstr>
      <vt:lpstr>Pokračující zdroje</vt:lpstr>
      <vt:lpstr>Atributy: forma vycházení</vt:lpstr>
      <vt:lpstr>Příklady</vt:lpstr>
      <vt:lpstr>Specifika popisu pokračujících zdrojů</vt:lpstr>
      <vt:lpstr>Seriálovost</vt:lpstr>
      <vt:lpstr>Způsoby  zpracování</vt:lpstr>
      <vt:lpstr>Prameny informací</vt:lpstr>
      <vt:lpstr>Jazyk popisu</vt:lpstr>
      <vt:lpstr>Seriály</vt:lpstr>
      <vt:lpstr>MARC 21</vt:lpstr>
      <vt:lpstr>Integrační zdroj</vt:lpstr>
      <vt:lpstr>MARC 21</vt:lpstr>
      <vt:lpstr>Prezentace aplikace PowerPoint</vt:lpstr>
      <vt:lpstr>Prezentace aplikace PowerPoint</vt:lpstr>
      <vt:lpstr>Prezentace aplikace PowerPoint</vt:lpstr>
      <vt:lpstr>Prezentace aplikace PowerPoint</vt:lpstr>
      <vt:lpstr>Literatura ke studiu</vt:lpstr>
      <vt:lpstr>Analytické části</vt:lpstr>
      <vt:lpstr>Druhy analytických částí</vt:lpstr>
      <vt:lpstr>Popis shora</vt:lpstr>
      <vt:lpstr>Popis zdola</vt:lpstr>
      <vt:lpstr>Specifika popis článků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Pokračující zdroje</dc:title>
  <dc:creator>Barbora Drobíková</dc:creator>
  <cp:lastModifiedBy>Barbora Drobíková</cp:lastModifiedBy>
  <cp:revision>25</cp:revision>
  <dcterms:created xsi:type="dcterms:W3CDTF">2014-04-06T19:49:03Z</dcterms:created>
  <dcterms:modified xsi:type="dcterms:W3CDTF">2021-05-05T17:57:45Z</dcterms:modified>
</cp:coreProperties>
</file>