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67" r:id="rId5"/>
    <p:sldId id="258" r:id="rId6"/>
    <p:sldId id="260" r:id="rId7"/>
    <p:sldId id="262" r:id="rId8"/>
    <p:sldId id="263" r:id="rId9"/>
    <p:sldId id="271" r:id="rId10"/>
    <p:sldId id="268" r:id="rId11"/>
    <p:sldId id="264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73146-DE1C-4445-8745-EBE02515B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73D1FC-8CEF-43B9-8EA0-6F26BD047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15F9A-75D0-4B24-8A30-717810F3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DD56B5-3AFB-4BA9-927B-7AE3B704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F7D5F1-1556-4CFA-8BB5-8187A9A8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08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18598-F509-4241-BCA0-BA4CD9AC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A92D3E-8B83-40C9-85A2-441F3E26D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599D5E-8C91-4439-BE36-8966C2E8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5995C0-D018-4C71-836E-78AE6A49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4A3911-6495-4E73-A7A0-D0D8084D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8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F57368-702F-4A5F-92DE-69559B462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08767D-F48E-4740-9C73-6983185DA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66CC0-CA1A-42E2-8444-A0ABA16C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23893F-B115-4F58-B293-870BFA90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46E27-AA95-42AE-B79D-1BAD637A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7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DF17C-65C2-46C8-B885-FF9055CA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AF926-EFF1-4E80-95ED-A1BFACD00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69BC16-1CA8-4869-8337-074F6DD1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7A089-18A2-44AC-AF44-95C11F3C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C36A9B-CD15-41F8-A265-9390912E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67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C36F4-A256-47FE-9B55-89B39993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674AE5-A088-414B-8B8B-6D66F45F7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64121-B0B4-481C-B23E-255DB701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2DF230-5D12-4C80-9F19-12ECC756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4584CF-8AB1-44ED-81CB-6F93EA79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44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9F574-B401-4F9C-A4C0-642B2F15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8D773-F9B8-401F-A847-F15F4CE24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714384-3599-429E-99A4-755ED87DD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55222-1B57-47CC-BDBA-3238A459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9A3E03-A04C-4B10-9698-2E023E19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67760-DBE4-45B1-8059-6E3A13A3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2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9EBB5-1F38-4B85-B91F-AFB3E608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D0867-13D8-489D-B7C8-4028D08FB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51575E-51A3-4511-9F0E-1D70A0FC0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60450A-1919-4A34-A860-DBF15CDBC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12F9AF-14DE-40DF-9019-71A9880A3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7347E8-F6C5-4205-9811-07757872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6C26B0B-1ABA-467F-B628-5FFB5F28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A0AE33-66AA-4E54-B98D-79C4E271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22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3796A-2E08-4679-8996-CA9AD09F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AF8250-4BE9-4ED6-A04F-6A49A229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626604-E87D-4F26-AF18-13EE1C8F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9C9432-0864-4230-B689-26688698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4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560B68-8107-406F-B267-573F5F54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D9914E-1738-47C7-A5FB-AFBA2128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57DEA7-EDFB-4322-8EB9-3A096309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79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962C9-8B2F-4D85-AE5A-12BCAA19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20782-79BE-4639-9FBE-C9F2C493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77F2F5-8163-4F45-AF4F-3E5BEC984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5E5000-C51A-496C-BF1E-FEA4845A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803232-30E8-4B47-87CF-379DFAD7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072AF5-140F-40EA-8D8B-3838B4FC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20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BADF1-4E40-4407-9E16-493CE71C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C9946E-B4AC-49C1-933C-FA756C72F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C7AEAF-4C0B-4326-8EE2-34B56CE26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5F5A45-C613-4916-A8A4-7C8F16DC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130893-127C-4284-A42B-403A3059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F568E1-78A7-486F-B5A5-570183B1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4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3C315D-A48D-4B01-8D06-C1117BA2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EE344-C9B3-453C-9D51-838C8FB3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9E94B-6E9F-4E49-9604-2134B5109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0FAE-6C7A-4453-9EB1-5663FB9BCAD2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89FFB-A125-49A3-8EE3-0571FF52D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002D3-A2CC-4604-9F6F-FEF3FC27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46F0-26E7-4D0C-9FF9-17C9AEB2AD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8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DAC6-EC92-4EB9-95FD-23B57D0BA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/>
              <a:t>Transsibiřská magistrála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46A5C2-6B41-4446-9B52-0A9D02BBD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Kristýna Bartáková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visející obrázek">
            <a:extLst>
              <a:ext uri="{FF2B5EF4-FFF2-40B4-BE49-F238E27FC236}">
                <a16:creationId xmlns:a16="http://schemas.microsoft.com/office/drawing/2014/main" id="{E7056683-DA85-49E3-BC3C-A98E57DA1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6" r="12727" b="8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37E349-400C-44E4-B8BF-156EE1CA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ECDAA-05BB-43E9-B79D-866999C1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7" y="1638682"/>
            <a:ext cx="4184545" cy="3524445"/>
          </a:xfrm>
        </p:spPr>
        <p:txBody>
          <a:bodyPr anchor="t">
            <a:normAutofit lnSpcReduction="10000"/>
          </a:bodyPr>
          <a:lstStyle/>
          <a:p>
            <a:r>
              <a:rPr lang="cs-CZ" sz="1800" dirty="0"/>
              <a:t>velmi důležitá nejen pro přepravu cestujících, ale především pro přepravu surovin</a:t>
            </a:r>
          </a:p>
          <a:p>
            <a:r>
              <a:rPr lang="cs-CZ" sz="1800" dirty="0"/>
              <a:t>bohatství přírodních zdrojů - exportní i importní potenciál</a:t>
            </a:r>
          </a:p>
          <a:p>
            <a:r>
              <a:rPr lang="cs-CZ" sz="1800" dirty="0"/>
              <a:t>více než 65% ruského uhlí a více než 80% průmyslové výroby i základních přírodních zdrojů, včetně nafty, plynu či barevných kovů</a:t>
            </a:r>
          </a:p>
          <a:p>
            <a:r>
              <a:rPr lang="cs-CZ" sz="1800" dirty="0"/>
              <a:t>díky stavbě trati vznikalo mnoho měst</a:t>
            </a:r>
          </a:p>
          <a:p>
            <a:r>
              <a:rPr lang="cs-CZ" sz="1800" dirty="0"/>
              <a:t>některá časem zanikla, z některých dokonce i velkoměsta (Novosibirsk)</a:t>
            </a:r>
          </a:p>
        </p:txBody>
      </p:sp>
    </p:spTree>
    <p:extLst>
      <p:ext uri="{BB962C8B-B14F-4D97-AF65-F5344CB8AC3E}">
        <p14:creationId xmlns:p14="http://schemas.microsoft.com/office/powerpoint/2010/main" val="105081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25B78C-680B-45C0-A173-D3F0410A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61" y="962026"/>
            <a:ext cx="9192122" cy="1026411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ED296-F8AC-49F7-8113-A932714AD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644518"/>
            <a:ext cx="11069955" cy="3937255"/>
          </a:xfrm>
        </p:spPr>
        <p:txBody>
          <a:bodyPr>
            <a:normAutofit/>
          </a:bodyPr>
          <a:lstStyle/>
          <a:p>
            <a:pPr lvl="0" fontAlgn="base"/>
            <a:r>
              <a:rPr lang="cs-CZ" sz="2200" dirty="0"/>
              <a:t>nejvyšší bod na trati - </a:t>
            </a:r>
            <a:r>
              <a:rPr lang="cs-CZ" sz="2200" dirty="0" err="1"/>
              <a:t>Jablonový</a:t>
            </a:r>
            <a:r>
              <a:rPr lang="cs-CZ" sz="2200" dirty="0"/>
              <a:t> průsmyk  (1019 m. n. m.).</a:t>
            </a:r>
          </a:p>
          <a:p>
            <a:pPr lvl="0" fontAlgn="base"/>
            <a:r>
              <a:rPr lang="cs-CZ" sz="2200" dirty="0"/>
              <a:t>nejdelší most (Amur) - 2568 m</a:t>
            </a:r>
          </a:p>
          <a:p>
            <a:pPr lvl="0" fontAlgn="base"/>
            <a:r>
              <a:rPr lang="cs-CZ" sz="2200" dirty="0"/>
              <a:t>nejdelší tunel (</a:t>
            </a:r>
            <a:r>
              <a:rPr lang="cs-CZ" sz="2200" dirty="0" err="1"/>
              <a:t>Severemujský</a:t>
            </a:r>
            <a:r>
              <a:rPr lang="cs-CZ" sz="2200" dirty="0"/>
              <a:t>) -15,7 km</a:t>
            </a:r>
          </a:p>
          <a:p>
            <a:pPr lvl="0" fontAlgn="base"/>
            <a:r>
              <a:rPr lang="cs-CZ" sz="2200" dirty="0"/>
              <a:t>původně trať jednokolejná, </a:t>
            </a:r>
            <a:r>
              <a:rPr lang="cs-CZ" sz="2200" dirty="0" err="1"/>
              <a:t>zdvoukolejnění</a:t>
            </a:r>
            <a:r>
              <a:rPr lang="cs-CZ" sz="2200" dirty="0"/>
              <a:t> celé trati až v padesátých letech</a:t>
            </a:r>
          </a:p>
          <a:p>
            <a:pPr lvl="0" fontAlgn="base"/>
            <a:r>
              <a:rPr lang="cs-CZ" sz="2200" dirty="0"/>
              <a:t>největší nádraží - Novosibirsku</a:t>
            </a:r>
          </a:p>
          <a:p>
            <a:pPr lvl="0" fontAlgn="base"/>
            <a:r>
              <a:rPr lang="cs-CZ" sz="2200" dirty="0"/>
              <a:t>dříve cesta trvala 16 dní</a:t>
            </a:r>
          </a:p>
          <a:p>
            <a:pPr lvl="0" fontAlgn="base"/>
            <a:r>
              <a:rPr lang="cs-CZ" sz="2200" dirty="0"/>
              <a:t>p</a:t>
            </a:r>
            <a:r>
              <a:rPr lang="cs-CZ" sz="2200"/>
              <a:t>o </a:t>
            </a:r>
            <a:r>
              <a:rPr lang="cs-CZ" sz="2200" dirty="0"/>
              <a:t>Transsibiřské magistrále se převáží více než polovina zboží </a:t>
            </a:r>
            <a:r>
              <a:rPr lang="cs-CZ" sz="2200"/>
              <a:t>zahraničního obchodu</a:t>
            </a:r>
            <a:endParaRPr lang="cs-CZ" sz="2200" dirty="0"/>
          </a:p>
          <a:p>
            <a:pPr lvl="0" fontAlgn="base"/>
            <a:r>
              <a:rPr lang="cs-CZ" sz="2200" dirty="0"/>
              <a:t>památník stavitelů Transsibiřské magistrály - nádraží ve </a:t>
            </a:r>
            <a:r>
              <a:rPr lang="cs-CZ" sz="2200" dirty="0" err="1"/>
              <a:t>Sljudjance</a:t>
            </a:r>
            <a:r>
              <a:rPr lang="cs-CZ" sz="2200" dirty="0"/>
              <a:t> (celé z mramoru, postaveno v r. 1904)</a:t>
            </a:r>
            <a:endParaRPr lang="cs-CZ" sz="1600" dirty="0"/>
          </a:p>
          <a:p>
            <a:pPr lvl="0" fontAlgn="base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01180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27E1BD-21CC-4222-B4ED-F9EAB503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BE743-944B-4223-B07E-8FAD0A36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lvl="0"/>
            <a:r>
              <a:rPr lang="cs-CZ" sz="1300" dirty="0" err="1"/>
              <a:t>Brachtl</a:t>
            </a:r>
            <a:r>
              <a:rPr lang="cs-CZ" sz="1300" dirty="0"/>
              <a:t>, František. 2010. “Velké Ruské Železniční Magistrály”. </a:t>
            </a:r>
            <a:r>
              <a:rPr lang="cs-CZ" sz="1300" i="1" dirty="0"/>
              <a:t>Doprava </a:t>
            </a:r>
            <a:r>
              <a:rPr lang="cs-CZ" sz="1300" dirty="0"/>
              <a:t>52 (5).</a:t>
            </a:r>
          </a:p>
          <a:p>
            <a:pPr lvl="0"/>
            <a:r>
              <a:rPr lang="cs-CZ" sz="1300" dirty="0"/>
              <a:t>Turek, Václav. 2015. Transsibiřská Magistrála: </a:t>
            </a:r>
            <a:r>
              <a:rPr lang="cs-CZ" sz="1300" dirty="0" err="1"/>
              <a:t>Transsib</a:t>
            </a:r>
            <a:r>
              <a:rPr lang="cs-CZ" sz="1300" dirty="0"/>
              <a:t>. Lanškroun: Václav Turek ml.</a:t>
            </a:r>
          </a:p>
          <a:p>
            <a:pPr lvl="0"/>
            <a:r>
              <a:rPr lang="cs-CZ" sz="1300" dirty="0"/>
              <a:t>Švankmajer, Milan. 2008. Dějiny Ruska. 5., </a:t>
            </a:r>
            <a:r>
              <a:rPr lang="cs-CZ" sz="1300" dirty="0" err="1"/>
              <a:t>rozš</a:t>
            </a:r>
            <a:r>
              <a:rPr lang="cs-CZ" sz="1300" dirty="0"/>
              <a:t>. vyd. Dějiny Států. Praha: NLN, Nakladatelství Lidové noviny.</a:t>
            </a:r>
          </a:p>
          <a:p>
            <a:pPr lvl="0"/>
            <a:r>
              <a:rPr lang="cs-CZ" sz="1300" dirty="0" err="1"/>
              <a:t>Alekseev</a:t>
            </a:r>
            <a:r>
              <a:rPr lang="cs-CZ" sz="1300" dirty="0"/>
              <a:t>, V. V., M. K. </a:t>
            </a:r>
            <a:r>
              <a:rPr lang="cs-CZ" sz="1300" dirty="0" err="1"/>
              <a:t>Bandman</a:t>
            </a:r>
            <a:r>
              <a:rPr lang="cs-CZ" sz="1300" dirty="0"/>
              <a:t>, and V. V. </a:t>
            </a:r>
            <a:r>
              <a:rPr lang="cs-CZ" sz="1300" dirty="0" err="1"/>
              <a:t>Kuleshov</a:t>
            </a:r>
            <a:r>
              <a:rPr lang="cs-CZ" sz="1300" dirty="0"/>
              <a:t>. 2002. </a:t>
            </a:r>
            <a:r>
              <a:rPr lang="cs-CZ" sz="1300" i="1" dirty="0" err="1"/>
              <a:t>Problem</a:t>
            </a:r>
            <a:r>
              <a:rPr lang="cs-CZ" sz="1300" i="1" dirty="0"/>
              <a:t> </a:t>
            </a:r>
            <a:r>
              <a:rPr lang="cs-CZ" sz="1300" i="1" dirty="0" err="1"/>
              <a:t>Regions</a:t>
            </a:r>
            <a:r>
              <a:rPr lang="cs-CZ" sz="1300" i="1" dirty="0"/>
              <a:t> </a:t>
            </a:r>
            <a:r>
              <a:rPr lang="cs-CZ" sz="1300" i="1" dirty="0" err="1"/>
              <a:t>Of</a:t>
            </a:r>
            <a:r>
              <a:rPr lang="cs-CZ" sz="1300" i="1" dirty="0"/>
              <a:t> </a:t>
            </a:r>
            <a:r>
              <a:rPr lang="cs-CZ" sz="1300" i="1" dirty="0" err="1"/>
              <a:t>Resource</a:t>
            </a:r>
            <a:r>
              <a:rPr lang="cs-CZ" sz="1300" i="1" dirty="0"/>
              <a:t> Type: </a:t>
            </a:r>
            <a:r>
              <a:rPr lang="cs-CZ" sz="1300" i="1" dirty="0" err="1"/>
              <a:t>Economical</a:t>
            </a:r>
            <a:r>
              <a:rPr lang="cs-CZ" sz="1300" i="1" dirty="0"/>
              <a:t> </a:t>
            </a:r>
            <a:r>
              <a:rPr lang="cs-CZ" sz="1300" i="1" dirty="0" err="1"/>
              <a:t>Integration</a:t>
            </a:r>
            <a:r>
              <a:rPr lang="cs-CZ" sz="1300" i="1" dirty="0"/>
              <a:t> </a:t>
            </a:r>
            <a:r>
              <a:rPr lang="cs-CZ" sz="1300" i="1" dirty="0" err="1"/>
              <a:t>Of</a:t>
            </a:r>
            <a:r>
              <a:rPr lang="cs-CZ" sz="1300" i="1" dirty="0"/>
              <a:t> </a:t>
            </a:r>
            <a:r>
              <a:rPr lang="cs-CZ" sz="1300" i="1" dirty="0" err="1"/>
              <a:t>European</a:t>
            </a:r>
            <a:r>
              <a:rPr lang="cs-CZ" sz="1300" i="1" dirty="0"/>
              <a:t> </a:t>
            </a:r>
            <a:r>
              <a:rPr lang="cs-CZ" sz="1300" i="1" dirty="0" err="1"/>
              <a:t>North</a:t>
            </a:r>
            <a:r>
              <a:rPr lang="cs-CZ" sz="1300" i="1" dirty="0"/>
              <a:t>-East, Ural And </a:t>
            </a:r>
            <a:r>
              <a:rPr lang="cs-CZ" sz="1300" i="1" dirty="0" err="1"/>
              <a:t>Siberia</a:t>
            </a:r>
            <a:r>
              <a:rPr lang="cs-CZ" sz="1300" i="1" dirty="0"/>
              <a:t>. </a:t>
            </a:r>
            <a:r>
              <a:rPr lang="cs-CZ" sz="1300" dirty="0"/>
              <a:t>Novosibirsk: Novosibirsk, V. V.</a:t>
            </a:r>
          </a:p>
          <a:p>
            <a:pPr lvl="0"/>
            <a:r>
              <a:rPr lang="cs-CZ" sz="1300" dirty="0"/>
              <a:t>Tůma, Jan. 2005. 100 Největších Zajímavostí O Železnici. 100 Největších. Praha: Columbus.</a:t>
            </a:r>
          </a:p>
          <a:p>
            <a:pPr lvl="0"/>
            <a:r>
              <a:rPr lang="cs-CZ" sz="1300" dirty="0"/>
              <a:t>Turek, Václav. 2008. </a:t>
            </a:r>
            <a:r>
              <a:rPr lang="cs-CZ" sz="1300" dirty="0" err="1"/>
              <a:t>Krugo</a:t>
            </a:r>
            <a:r>
              <a:rPr lang="cs-CZ" sz="1300" dirty="0"/>
              <a:t> </a:t>
            </a:r>
            <a:r>
              <a:rPr lang="cs-CZ" sz="1300" dirty="0" err="1"/>
              <a:t>Bajkalka</a:t>
            </a:r>
            <a:r>
              <a:rPr lang="cs-CZ" sz="1300" dirty="0"/>
              <a:t>: Historie Transsibiřské Železnice Na Pobřeží Bajkalu. 100 Největších. Česko: Václav Turek ml.</a:t>
            </a:r>
          </a:p>
          <a:p>
            <a:pPr lvl="0"/>
            <a:r>
              <a:rPr lang="cs-CZ" sz="1300" dirty="0" err="1"/>
              <a:t>Wade-Matthews</a:t>
            </a:r>
            <a:r>
              <a:rPr lang="cs-CZ" sz="1300" dirty="0"/>
              <a:t>, Max. 2000. Velké Železniční Tratě Světa: [Encyklopedie Nejkrásnějších Železničních Tratí Světa]. 2. vyd. Čestlice: </a:t>
            </a:r>
            <a:r>
              <a:rPr lang="cs-CZ" sz="1300" dirty="0" err="1"/>
              <a:t>Rebo</a:t>
            </a:r>
            <a:r>
              <a:rPr lang="cs-CZ" sz="1300" dirty="0"/>
              <a:t> </a:t>
            </a:r>
            <a:r>
              <a:rPr lang="cs-CZ" sz="1300" dirty="0" err="1"/>
              <a:t>Productions</a:t>
            </a:r>
            <a:r>
              <a:rPr lang="cs-CZ" sz="1300" dirty="0"/>
              <a:t>.</a:t>
            </a:r>
          </a:p>
          <a:p>
            <a:r>
              <a:rPr lang="en-US" sz="1300" dirty="0"/>
              <a:t>“Trans-Siberian Railroad”. Online. </a:t>
            </a:r>
            <a:r>
              <a:rPr lang="en-US" sz="1300" i="1" dirty="0"/>
              <a:t>Britannica</a:t>
            </a:r>
            <a:r>
              <a:rPr lang="en-US" sz="1300" dirty="0"/>
              <a:t>. https://www.britannica.com/topic/Trans-Siberian-Railroad.</a:t>
            </a:r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26498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98031-8184-42DA-B8CA-210A389A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370129"/>
            <a:ext cx="5006336" cy="132556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1F5CF-235D-47C0-A9E6-CDF6F86B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483360"/>
            <a:ext cx="5873404" cy="4570306"/>
          </a:xfrm>
        </p:spPr>
        <p:txBody>
          <a:bodyPr anchor="t">
            <a:normAutofit/>
          </a:bodyPr>
          <a:lstStyle/>
          <a:p>
            <a:r>
              <a:rPr lang="cs-CZ" sz="2000" dirty="0"/>
              <a:t>9 288,2 km</a:t>
            </a:r>
          </a:p>
          <a:p>
            <a:r>
              <a:rPr lang="cs-CZ" sz="2000" dirty="0"/>
              <a:t>nejdelší železniční trať na světě</a:t>
            </a:r>
          </a:p>
          <a:p>
            <a:r>
              <a:rPr lang="cs-CZ" sz="2000" dirty="0"/>
              <a:t>postavena za vlády cara Alexandra III. za dobu 26 let</a:t>
            </a:r>
          </a:p>
          <a:p>
            <a:r>
              <a:rPr lang="cs-CZ" sz="2000" dirty="0"/>
              <a:t>začíná v Moskvě a končí ve Vladivostoku</a:t>
            </a:r>
          </a:p>
          <a:p>
            <a:r>
              <a:rPr lang="cs-CZ" sz="2000" dirty="0"/>
              <a:t>existují také spojovací odbočky např. do Mongolska, Číny či Severní Koreje </a:t>
            </a:r>
          </a:p>
          <a:p>
            <a:r>
              <a:rPr lang="cs-CZ" sz="2000" dirty="0"/>
              <a:t>evropská část trati - 1777 km, asijská část - 7512 km</a:t>
            </a:r>
          </a:p>
          <a:p>
            <a:r>
              <a:rPr lang="cs-CZ" sz="2000" dirty="0"/>
              <a:t>šestidenní cesta</a:t>
            </a:r>
          </a:p>
          <a:p>
            <a:r>
              <a:rPr lang="cs-CZ" sz="2000" dirty="0"/>
              <a:t>89 měst, 16 řek (z nichž nejširší je Amur), 12 oblastí, 5 krajů, 2 republiky, 1 autonomní oblast</a:t>
            </a:r>
          </a:p>
          <a:p>
            <a:r>
              <a:rPr lang="cs-CZ" sz="2000" dirty="0"/>
              <a:t>překoná 8 časových pásem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DEFA43B7-435D-4CC5-87ED-B04FC2CC6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r="18247" b="-1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58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ranssib-clock-eng.gif">
            <a:extLst>
              <a:ext uri="{FF2B5EF4-FFF2-40B4-BE49-F238E27FC236}">
                <a16:creationId xmlns:a16="http://schemas.microsoft.com/office/drawing/2014/main" id="{A09A08E7-DCB7-433A-8AA0-6A4393B9A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560" y="27015"/>
            <a:ext cx="11379200" cy="6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transsibiřská magistrála">
            <a:extLst>
              <a:ext uri="{FF2B5EF4-FFF2-40B4-BE49-F238E27FC236}">
                <a16:creationId xmlns:a16="http://schemas.microsoft.com/office/drawing/2014/main" id="{588EE502-20B0-4241-B728-CDC90FD161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799" y="379188"/>
            <a:ext cx="9312402" cy="60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9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48ADD-53D6-4396-BE6B-492D1DBC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93" y="241859"/>
            <a:ext cx="5006336" cy="1325563"/>
          </a:xfrm>
        </p:spPr>
        <p:txBody>
          <a:bodyPr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6FE8E-BEA6-4626-B86A-F5CDF8C5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295400"/>
            <a:ext cx="5573754" cy="4758266"/>
          </a:xfrm>
        </p:spPr>
        <p:txBody>
          <a:bodyPr anchor="t">
            <a:normAutofit/>
          </a:bodyPr>
          <a:lstStyle/>
          <a:p>
            <a:r>
              <a:rPr lang="cs-CZ" sz="2000" dirty="0"/>
              <a:t>dříve cesta poštovními dostavníky (v zimě saněmi)</a:t>
            </a:r>
          </a:p>
          <a:p>
            <a:r>
              <a:rPr lang="cs-CZ" sz="2000" dirty="0"/>
              <a:t>Sergej </a:t>
            </a:r>
            <a:r>
              <a:rPr lang="cs-CZ" sz="2000" dirty="0" err="1"/>
              <a:t>Julievič</a:t>
            </a:r>
            <a:r>
              <a:rPr lang="cs-CZ" sz="2000" dirty="0"/>
              <a:t> </a:t>
            </a:r>
            <a:r>
              <a:rPr lang="cs-CZ" sz="2000" dirty="0" err="1"/>
              <a:t>Witte</a:t>
            </a:r>
            <a:endParaRPr lang="cs-CZ" sz="2000" dirty="0"/>
          </a:p>
          <a:p>
            <a:r>
              <a:rPr lang="cs-CZ" sz="2000" dirty="0"/>
              <a:t>6. března 1891 - oficiální rozhodnutí o stavbě</a:t>
            </a:r>
          </a:p>
          <a:p>
            <a:r>
              <a:rPr lang="cs-CZ" sz="2000" dirty="0"/>
              <a:t>6. května 1891 -Nikolaj Alexandrovič (pozdější car Mikuláš II.), položil základní kámen stavby ve Vladivostoku</a:t>
            </a:r>
          </a:p>
          <a:p>
            <a:r>
              <a:rPr lang="cs-CZ" sz="2000" dirty="0"/>
              <a:t>dělníci z Číny či Albánie, vojáci </a:t>
            </a:r>
          </a:p>
          <a:p>
            <a:r>
              <a:rPr lang="cs-CZ" sz="2000" dirty="0"/>
              <a:t>nejpočetnější skupinou - trestanci a lidé na Sibiři v exilu</a:t>
            </a:r>
          </a:p>
          <a:p>
            <a:r>
              <a:rPr lang="cs-CZ" sz="2000" dirty="0"/>
              <a:t>primitivní nástroje, mimořádně velké mrazy, divoká zvěř, hejna komárů, trvale zamrzlá půda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Výsledek obrázku pro Sergej Juljevič Witte">
            <a:extLst>
              <a:ext uri="{FF2B5EF4-FFF2-40B4-BE49-F238E27FC236}">
                <a16:creationId xmlns:a16="http://schemas.microsoft.com/office/drawing/2014/main" id="{3D3DA763-6A2C-461C-AD83-6F96743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158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7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09CEF-D847-49B0-B20D-EF3FC4F6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24" y="281864"/>
            <a:ext cx="5006336" cy="1325563"/>
          </a:xfrm>
        </p:spPr>
        <p:txBody>
          <a:bodyPr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2BA95-E56C-44D9-AAC1-B3C823AD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724025"/>
            <a:ext cx="6024154" cy="4615391"/>
          </a:xfrm>
        </p:spPr>
        <p:txBody>
          <a:bodyPr anchor="t">
            <a:normAutofit/>
          </a:bodyPr>
          <a:lstStyle/>
          <a:p>
            <a:r>
              <a:rPr lang="cs-CZ" sz="2000" dirty="0"/>
              <a:t>původní odhad 350 miliónů rublů</a:t>
            </a:r>
          </a:p>
          <a:p>
            <a:r>
              <a:rPr lang="cs-CZ" sz="2000" dirty="0"/>
              <a:t>konečné náklady 1,5 miliardy rublů</a:t>
            </a:r>
          </a:p>
          <a:p>
            <a:r>
              <a:rPr lang="cs-CZ" sz="2000" dirty="0"/>
              <a:t>náročné přírodní podmínky (- 40 °C až k – 55 °C)</a:t>
            </a:r>
          </a:p>
          <a:p>
            <a:r>
              <a:rPr lang="cs-CZ" sz="2000" dirty="0"/>
              <a:t>stavělo se téměř 26 let</a:t>
            </a:r>
          </a:p>
          <a:p>
            <a:r>
              <a:rPr lang="cs-CZ" sz="2000" dirty="0"/>
              <a:t>závěrem stavby - most přes řeku Amur u Chabarovsku, zprovozněn 5. října 1916</a:t>
            </a:r>
          </a:p>
          <a:p>
            <a:r>
              <a:rPr lang="cs-CZ" sz="2000" dirty="0"/>
              <a:t>nejsložitější a nejdelší část trati - okolo jezera Bajkal (dříve vlaky na druhou stranu pomocí lodí)</a:t>
            </a:r>
          </a:p>
          <a:p>
            <a:r>
              <a:rPr lang="cs-CZ" sz="2000" dirty="0"/>
              <a:t>1 777 kilometr - hranici mezi Evropou a Asií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3080" name="Freeform: Shape 7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Výsledek obrázku pro trans siberian railway history">
            <a:extLst>
              <a:ext uri="{FF2B5EF4-FFF2-40B4-BE49-F238E27FC236}">
                <a16:creationId xmlns:a16="http://schemas.microsoft.com/office/drawing/2014/main" id="{BFD4CCA4-C52E-43AD-9F1F-6D9592C3E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r="6921" b="-1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4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E331E-277B-4F42-AE8A-822039BA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99" y="443789"/>
            <a:ext cx="5006336" cy="1325563"/>
          </a:xfrm>
        </p:spPr>
        <p:txBody>
          <a:bodyPr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8C9AC-4770-4B17-BEFA-E43E6FB6C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666875"/>
            <a:ext cx="5411829" cy="4386791"/>
          </a:xfrm>
        </p:spPr>
        <p:txBody>
          <a:bodyPr anchor="t">
            <a:normAutofit/>
          </a:bodyPr>
          <a:lstStyle/>
          <a:p>
            <a:r>
              <a:rPr lang="cs-CZ" sz="2000" dirty="0"/>
              <a:t>konec 90. let - významná část transsibiřské magistrály hotová</a:t>
            </a:r>
          </a:p>
          <a:p>
            <a:r>
              <a:rPr lang="cs-CZ" sz="2000" dirty="0"/>
              <a:t>1903 - první vlak z Evropy až k Tichému oceánu</a:t>
            </a:r>
          </a:p>
          <a:p>
            <a:r>
              <a:rPr lang="cs-CZ" sz="2000" dirty="0"/>
              <a:t>1905 - vybudována trať zvaná „</a:t>
            </a:r>
            <a:r>
              <a:rPr lang="cs-CZ" sz="2000" dirty="0" err="1"/>
              <a:t>Krugobajkalka</a:t>
            </a:r>
            <a:r>
              <a:rPr lang="cs-CZ" sz="2000" dirty="0"/>
              <a:t>“ </a:t>
            </a:r>
          </a:p>
          <a:p>
            <a:r>
              <a:rPr lang="cs-CZ" sz="2000" dirty="0"/>
              <a:t>dříve přes Mandžusko a </a:t>
            </a:r>
            <a:r>
              <a:rPr lang="cs-CZ" sz="2000" dirty="0" err="1"/>
              <a:t>Charbin</a:t>
            </a:r>
            <a:r>
              <a:rPr lang="cs-CZ" sz="2000" dirty="0"/>
              <a:t> (rusko-japonské válce car ztratil vliv v Mandžusku, vybudována delší trasa vedoucí výhradně po ruském území)</a:t>
            </a:r>
          </a:p>
          <a:p>
            <a:r>
              <a:rPr lang="cs-CZ" sz="2000" dirty="0"/>
              <a:t>celá magistrála hotova až v roce 1916</a:t>
            </a:r>
          </a:p>
          <a:p>
            <a:r>
              <a:rPr lang="cs-CZ" sz="2000" dirty="0"/>
              <a:t>1929 - elektrifikace transsibiřské magistrály (trvala 73 let)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Výsledek obrázku pro trans-siberian railway history">
            <a:extLst>
              <a:ext uri="{FF2B5EF4-FFF2-40B4-BE49-F238E27FC236}">
                <a16:creationId xmlns:a16="http://schemas.microsoft.com/office/drawing/2014/main" id="{F922C2D9-3D05-47A1-997B-1FFD84322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r="5981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50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Rossija train">
            <a:extLst>
              <a:ext uri="{FF2B5EF4-FFF2-40B4-BE49-F238E27FC236}">
                <a16:creationId xmlns:a16="http://schemas.microsoft.com/office/drawing/2014/main" id="{7160D449-9E19-4B4F-AF12-C015E146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557B7C-3170-4937-9DE4-EAAB3D1F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b="1"/>
              <a:t>Dnes</a:t>
            </a:r>
          </a:p>
        </p:txBody>
      </p:sp>
      <p:cxnSp>
        <p:nvCxnSpPr>
          <p:cNvPr id="5127" name="Straight Connector 20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0DC62-EA72-4584-BDCD-59DFEE5B3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06" y="3122298"/>
            <a:ext cx="5256159" cy="3335651"/>
          </a:xfrm>
        </p:spPr>
        <p:txBody>
          <a:bodyPr anchor="ctr">
            <a:normAutofit/>
          </a:bodyPr>
          <a:lstStyle/>
          <a:p>
            <a:pPr algn="just"/>
            <a:r>
              <a:rPr lang="cs-CZ" sz="2000" dirty="0"/>
              <a:t>Každé dva dny vyjíždí vlak „</a:t>
            </a:r>
            <a:r>
              <a:rPr lang="cs-CZ" sz="2000" dirty="0" err="1"/>
              <a:t>Rossija</a:t>
            </a:r>
            <a:r>
              <a:rPr lang="cs-CZ" sz="2000" dirty="0"/>
              <a:t>“ z Jaroslavského nádraží v Moskvě</a:t>
            </a:r>
          </a:p>
          <a:p>
            <a:pPr algn="just"/>
            <a:r>
              <a:rPr lang="cs-CZ" sz="2000" dirty="0"/>
              <a:t>v současnosti trvá přibližně 6 dní</a:t>
            </a:r>
          </a:p>
          <a:p>
            <a:pPr algn="just"/>
            <a:r>
              <a:rPr lang="cs-CZ" sz="2000" dirty="0"/>
              <a:t>rychlost vlaku na některých úsecích může dosahovat až 140 km/h</a:t>
            </a:r>
          </a:p>
        </p:txBody>
      </p:sp>
    </p:spTree>
    <p:extLst>
      <p:ext uri="{BB962C8B-B14F-4D97-AF65-F5344CB8AC3E}">
        <p14:creationId xmlns:p14="http://schemas.microsoft.com/office/powerpoint/2010/main" val="138879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093489-F4B1-4387-85D3-9C543F4C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194" y="3812995"/>
            <a:ext cx="6778751" cy="1630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</a:rPr>
              <a:t>3. třída x </a:t>
            </a:r>
            <a:r>
              <a:rPr lang="cs-CZ" sz="4800" dirty="0" err="1">
                <a:solidFill>
                  <a:srgbClr val="FFFFFF"/>
                </a:solidFill>
              </a:rPr>
              <a:t>Luxury</a:t>
            </a:r>
            <a:r>
              <a:rPr lang="cs-CZ" sz="4800" dirty="0">
                <a:solidFill>
                  <a:srgbClr val="FFFFFF"/>
                </a:solidFill>
              </a:rPr>
              <a:t> </a:t>
            </a:r>
            <a:r>
              <a:rPr lang="cs-CZ" sz="4800" dirty="0" err="1">
                <a:solidFill>
                  <a:srgbClr val="FFFFFF"/>
                </a:solidFill>
              </a:rPr>
              <a:t>train</a:t>
            </a:r>
            <a:r>
              <a:rPr lang="cs-CZ" sz="4800" dirty="0">
                <a:solidFill>
                  <a:srgbClr val="FFFFFF"/>
                </a:solidFill>
              </a:rPr>
              <a:t> club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Výsledek obrázku pro Rossija train">
            <a:extLst>
              <a:ext uri="{FF2B5EF4-FFF2-40B4-BE49-F238E27FC236}">
                <a16:creationId xmlns:a16="http://schemas.microsoft.com/office/drawing/2014/main" id="{B51871E9-04D7-4D9D-9652-9818E9C4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r="19609" b="3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Výsledek obrázku pro Rossija train 3rd">
            <a:extLst>
              <a:ext uri="{FF2B5EF4-FFF2-40B4-BE49-F238E27FC236}">
                <a16:creationId xmlns:a16="http://schemas.microsoft.com/office/drawing/2014/main" id="{F15743E6-0BC1-4D29-9C25-8CB175C47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r="20213" b="1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ossija train luxury">
            <a:extLst>
              <a:ext uri="{FF2B5EF4-FFF2-40B4-BE49-F238E27FC236}">
                <a16:creationId xmlns:a16="http://schemas.microsoft.com/office/drawing/2014/main" id="{7055E27E-99AF-42BC-B7BC-CF95B4473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17026" b="-2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Související obrázek">
            <a:extLst>
              <a:ext uri="{FF2B5EF4-FFF2-40B4-BE49-F238E27FC236}">
                <a16:creationId xmlns:a16="http://schemas.microsoft.com/office/drawing/2014/main" id="{4F64FB71-8898-4A46-8795-5CE7A3817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4826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69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603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Transsibiřská magistrála</vt:lpstr>
      <vt:lpstr>Obecné informace</vt:lpstr>
      <vt:lpstr>Prezentace aplikace PowerPoint</vt:lpstr>
      <vt:lpstr>Prezentace aplikace PowerPoint</vt:lpstr>
      <vt:lpstr>Historie</vt:lpstr>
      <vt:lpstr>Historie</vt:lpstr>
      <vt:lpstr>Historie</vt:lpstr>
      <vt:lpstr>Dnes</vt:lpstr>
      <vt:lpstr>3. třída x Luxury train club</vt:lpstr>
      <vt:lpstr>Hospodářství</vt:lpstr>
      <vt:lpstr>Zajímavosti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Transsibiřská magistrála</dc:title>
  <dc:creator>Kristýna Bartáková</dc:creator>
  <cp:lastModifiedBy>Kristýna Bartáková</cp:lastModifiedBy>
  <cp:revision>2</cp:revision>
  <dcterms:created xsi:type="dcterms:W3CDTF">2019-10-14T09:45:33Z</dcterms:created>
  <dcterms:modified xsi:type="dcterms:W3CDTF">2019-10-14T09:49:08Z</dcterms:modified>
</cp:coreProperties>
</file>