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7" r:id="rId11"/>
    <p:sldId id="269" r:id="rId12"/>
    <p:sldId id="350" r:id="rId13"/>
    <p:sldId id="349" r:id="rId14"/>
    <p:sldId id="351" r:id="rId15"/>
    <p:sldId id="348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338" r:id="rId25"/>
    <p:sldId id="339" r:id="rId26"/>
    <p:sldId id="340" r:id="rId27"/>
    <p:sldId id="341" r:id="rId28"/>
    <p:sldId id="342" r:id="rId29"/>
    <p:sldId id="352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329" r:id="rId40"/>
    <p:sldId id="330" r:id="rId41"/>
    <p:sldId id="287" r:id="rId42"/>
    <p:sldId id="292" r:id="rId43"/>
    <p:sldId id="296" r:id="rId44"/>
    <p:sldId id="298" r:id="rId45"/>
    <p:sldId id="297" r:id="rId46"/>
    <p:sldId id="331" r:id="rId47"/>
    <p:sldId id="344" r:id="rId48"/>
    <p:sldId id="337" r:id="rId49"/>
    <p:sldId id="343" r:id="rId50"/>
    <p:sldId id="353" r:id="rId51"/>
    <p:sldId id="347" r:id="rId52"/>
    <p:sldId id="299" r:id="rId53"/>
    <p:sldId id="300" r:id="rId54"/>
    <p:sldId id="301" r:id="rId55"/>
    <p:sldId id="358" r:id="rId56"/>
    <p:sldId id="359" r:id="rId57"/>
    <p:sldId id="360" r:id="rId58"/>
    <p:sldId id="302" r:id="rId59"/>
    <p:sldId id="305" r:id="rId60"/>
    <p:sldId id="345" r:id="rId61"/>
    <p:sldId id="306" r:id="rId62"/>
    <p:sldId id="307" r:id="rId63"/>
    <p:sldId id="308" r:id="rId64"/>
    <p:sldId id="309" r:id="rId65"/>
    <p:sldId id="310" r:id="rId66"/>
    <p:sldId id="354" r:id="rId67"/>
    <p:sldId id="311" r:id="rId68"/>
    <p:sldId id="334" r:id="rId69"/>
    <p:sldId id="335" r:id="rId70"/>
    <p:sldId id="356" r:id="rId71"/>
    <p:sldId id="312" r:id="rId72"/>
    <p:sldId id="315" r:id="rId73"/>
    <p:sldId id="355" r:id="rId74"/>
    <p:sldId id="313" r:id="rId75"/>
    <p:sldId id="316" r:id="rId76"/>
    <p:sldId id="333" r:id="rId77"/>
    <p:sldId id="332" r:id="rId78"/>
    <p:sldId id="317" r:id="rId79"/>
    <p:sldId id="318" r:id="rId80"/>
    <p:sldId id="319" r:id="rId81"/>
    <p:sldId id="357" r:id="rId82"/>
    <p:sldId id="321" r:id="rId83"/>
    <p:sldId id="320" r:id="rId84"/>
    <p:sldId id="323" r:id="rId85"/>
    <p:sldId id="288" r:id="rId86"/>
    <p:sldId id="324" r:id="rId87"/>
    <p:sldId id="294" r:id="rId88"/>
    <p:sldId id="295" r:id="rId89"/>
    <p:sldId id="289" r:id="rId90"/>
    <p:sldId id="326" r:id="rId91"/>
    <p:sldId id="327" r:id="rId92"/>
    <p:sldId id="336" r:id="rId93"/>
    <p:sldId id="328" r:id="rId94"/>
    <p:sldId id="346" r:id="rId95"/>
  </p:sldIdLst>
  <p:sldSz cx="9144000" cy="6858000" type="screen4x3"/>
  <p:notesSz cx="6815138" cy="99425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3" autoAdjust="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DB9969-C4BB-4DF2-8098-B95AB4EBCA5A}" type="datetimeFigureOut">
              <a:rPr lang="cs-CZ"/>
              <a:pPr/>
              <a:t>19.11.2019</a:t>
            </a:fld>
            <a:endParaRPr lang="cs-CZ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1423F7-9749-4DF2-9B04-650C0ED6AD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398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EA49D4-9033-4A97-8D94-F9C03D752158}" type="datetimeFigureOut">
              <a:rPr lang="cs-CZ"/>
              <a:pPr/>
              <a:t>19.11.2019</a:t>
            </a:fld>
            <a:endParaRPr lang="cs-CZ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5306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E7BE10-41FA-43E0-8DFA-3A8D35C221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005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83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02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8B1AD-8369-46B7-A789-4A49380A423E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2E19-899F-4CA3-A5A1-B944919524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4F706-8AD8-44FF-B52C-0325AE2D0930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8C6A5-075D-41B6-9C8E-228646172A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E3404-2DDD-4C9D-AF89-72519942EC4C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47116-A1E2-4167-BFD5-F9FB5BF8A0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2AB29-C78F-4DE8-9FB2-EC8364EABDC0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B2E3-BACA-4D40-AACD-7F2F1D6256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A29B-4021-441C-8CC4-4732F6B32C63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33CF-2C4C-4AF5-9E42-0F399DE17E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A7903-7CB4-4FC3-BF01-6037C669D3D6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B09D8-026C-4EFA-8C74-421269EBF1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93D33-FFE1-452C-8542-026A04EAEC22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02D13-5844-4B1E-9FEC-34D4A30AE7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CF7EF-705E-4461-B2F6-08FE6C5A9FA1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2F0F5-4B87-4526-8A1E-447C82BD32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DCF22-CC75-4058-98C0-16ABB143245C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4EB82-CFDD-4B46-AE3D-C1A1CD9F01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0371E-E721-4B87-A8CC-1E4D0C75E195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CA876-7B9F-4CC1-9C23-672C406CF2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A86AF-4A8E-4B2E-96F3-E2AF90F2993D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DB38E-21F6-4AC3-BCC3-1F6E546638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94E00F-FA4B-417A-9A75-021729BC84E7}" type="datetimeFigureOut">
              <a:rPr lang="cs-CZ"/>
              <a:pPr>
                <a:defRPr/>
              </a:pPr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0DB67A-38ED-43F5-BE01-BF75A52A92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8296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  <p:sp>
        <p:nvSpPr>
          <p:cNvPr id="13315" name="TextovéPole 5"/>
          <p:cNvSpPr txBox="1">
            <a:spLocks noChangeArrowheads="1"/>
          </p:cNvSpPr>
          <p:nvPr/>
        </p:nvSpPr>
        <p:spPr bwMode="auto">
          <a:xfrm>
            <a:off x="642938" y="2857500"/>
            <a:ext cx="79914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Sakrální památky</a:t>
            </a:r>
          </a:p>
          <a:p>
            <a:pPr algn="ctr"/>
            <a:r>
              <a:rPr lang="cs-CZ" sz="4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algn="ctr"/>
            <a:r>
              <a:rPr lang="cs-CZ" sz="4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hledání jejich nového využití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716016" y="6021288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Martina Indrová</a:t>
            </a:r>
            <a:endParaRPr lang="cs-CZ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06"/>
          <p:cNvPicPr>
            <a:picLocks noChangeAspect="1" noChangeArrowheads="1"/>
          </p:cNvPicPr>
          <p:nvPr/>
        </p:nvPicPr>
        <p:blipFill>
          <a:blip r:embed="rId3">
            <a:lum bright="20000" contrast="18000"/>
          </a:blip>
          <a:srcRect/>
          <a:stretch>
            <a:fillRect/>
          </a:stretch>
        </p:blipFill>
        <p:spPr bwMode="auto">
          <a:xfrm>
            <a:off x="420688" y="2781300"/>
            <a:ext cx="4511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0" y="1700213"/>
            <a:ext cx="330041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2051050" y="517525"/>
            <a:ext cx="45418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800" i="1">
                <a:solidFill>
                  <a:schemeClr val="tx2"/>
                </a:solidFill>
                <a:latin typeface="Times New Roman" pitchFamily="18" charset="0"/>
              </a:rPr>
              <a:t>Duchovní</a:t>
            </a:r>
            <a:r>
              <a:rPr lang="cs-CZ" sz="4800" b="1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4800" i="1">
                <a:solidFill>
                  <a:schemeClr val="tx2"/>
                </a:solidFill>
                <a:latin typeface="Times New Roman" pitchFamily="18" charset="0"/>
              </a:rPr>
              <a:t>prostor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851275" y="6308725"/>
            <a:ext cx="1830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 dirty="0">
                <a:latin typeface="Times New Roman" pitchFamily="18" charset="0"/>
              </a:rPr>
              <a:t>Berlín, kostel sv. Kříže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204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EkologieDuchovníPros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1125538"/>
            <a:ext cx="4321175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Martina Indrová\Desktop\7CLIA3J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50549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83768" y="558924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Litomyšl, Piaristický kostel</a:t>
            </a:r>
            <a:endParaRPr lang="cs-CZ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06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Martina Indrová\Desktop\BGQM89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432"/>
            <a:ext cx="5050038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 Indrová\Desktop\T3NWV9L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73" y="3524250"/>
            <a:ext cx="61341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8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Martina Indrová\Desktop\78GP0L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415381" cy="41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19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21650" t="38151" r="60010" b="18151"/>
          <a:stretch/>
        </p:blipFill>
        <p:spPr bwMode="auto">
          <a:xfrm>
            <a:off x="6084168" y="1772816"/>
            <a:ext cx="2683215" cy="3596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Martina Indrová\Desktop\754HYZ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506715" cy="30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68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700338" y="476250"/>
            <a:ext cx="3300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i="1">
                <a:solidFill>
                  <a:schemeClr val="tx2"/>
                </a:solidFill>
                <a:latin typeface="Times New Roman" pitchFamily="18" charset="0"/>
              </a:rPr>
              <a:t>Výstavní prostor</a:t>
            </a:r>
          </a:p>
        </p:txBody>
      </p:sp>
      <p:pic>
        <p:nvPicPr>
          <p:cNvPr id="21509" name="Picture 5" descr="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117725"/>
            <a:ext cx="3832225" cy="3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852738"/>
            <a:ext cx="414020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327400" y="6380163"/>
            <a:ext cx="208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Times New Roman" pitchFamily="18" charset="0"/>
              </a:rPr>
              <a:t>Berlín, kostel sv. Jindřicha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EkologieVýstavníPros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1052513"/>
            <a:ext cx="4151313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555875" y="692150"/>
            <a:ext cx="3787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b="1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cs-CZ" sz="3600" i="1">
                <a:solidFill>
                  <a:schemeClr val="tx2"/>
                </a:solidFill>
                <a:latin typeface="Times New Roman" pitchFamily="18" charset="0"/>
              </a:rPr>
              <a:t>Koncertní prostor</a:t>
            </a:r>
          </a:p>
        </p:txBody>
      </p:sp>
      <p:pic>
        <p:nvPicPr>
          <p:cNvPr id="22533" name="Picture 5" descr="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557338"/>
            <a:ext cx="3159125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400425" y="6329363"/>
            <a:ext cx="2636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Times New Roman" pitchFamily="18" charset="0"/>
              </a:rPr>
              <a:t>Magdeburg, klášter Panny Marie</a:t>
            </a:r>
            <a:r>
              <a:rPr lang="cs-CZ" i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EkologieKoncertníPros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484313"/>
            <a:ext cx="3800475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i="1" smtClean="0">
                <a:latin typeface="Times New Roman" pitchFamily="18" charset="0"/>
                <a:cs typeface="Times New Roman" pitchFamily="18" charset="0"/>
              </a:rPr>
              <a:t>Právní úpravy</a:t>
            </a: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28738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cs-CZ" i="1" smtClean="0">
                <a:latin typeface="Times New Roman" pitchFamily="18" charset="0"/>
                <a:cs typeface="Times New Roman" pitchFamily="18" charset="0"/>
              </a:rPr>
              <a:t>	Zákon č. 20/1987 Sb., o státní památkové péči, v platném znění</a:t>
            </a:r>
          </a:p>
        </p:txBody>
      </p:sp>
      <p:sp>
        <p:nvSpPr>
          <p:cNvPr id="14339" name="TextovéPole 6"/>
          <p:cNvSpPr txBox="1">
            <a:spLocks noChangeArrowheads="1"/>
          </p:cNvSpPr>
          <p:nvPr/>
        </p:nvSpPr>
        <p:spPr bwMode="auto">
          <a:xfrm>
            <a:off x="857250" y="3500438"/>
            <a:ext cx="7715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3200" i="1">
                <a:latin typeface="Times New Roman" pitchFamily="18" charset="0"/>
                <a:cs typeface="Times New Roman" pitchFamily="18" charset="0"/>
              </a:rPr>
              <a:t>Ke každému stavebnímu zásahu či změně užívání památky se vyjadřují orgány státní památkové péče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  <p:bldP spid="14338" grpId="0"/>
      <p:bldP spid="143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348038" y="687388"/>
            <a:ext cx="214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3600" b="1" i="1">
                <a:solidFill>
                  <a:schemeClr val="tx2"/>
                </a:solidFill>
                <a:latin typeface="Times New Roman" pitchFamily="18" charset="0"/>
              </a:rPr>
              <a:t>Knihovny</a:t>
            </a:r>
          </a:p>
        </p:txBody>
      </p:sp>
      <p:pic>
        <p:nvPicPr>
          <p:cNvPr id="23557" name="Picture 5" descr="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374900"/>
            <a:ext cx="338455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392363"/>
            <a:ext cx="38163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725863" y="6235700"/>
            <a:ext cx="2020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Times New Roman" pitchFamily="18" charset="0"/>
              </a:rPr>
              <a:t>Jüterbog, mnišský klášter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EkologieKnihov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1484313"/>
            <a:ext cx="4265612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068388" y="2419350"/>
            <a:ext cx="681831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cs-CZ" sz="4800" b="1" i="1">
                <a:latin typeface="Times New Roman" pitchFamily="18" charset="0"/>
              </a:rPr>
              <a:t>Naprosto nevhodné </a:t>
            </a:r>
          </a:p>
          <a:p>
            <a:pPr algn="ctr">
              <a:spcBef>
                <a:spcPct val="20000"/>
              </a:spcBef>
            </a:pPr>
            <a:r>
              <a:rPr lang="cs-CZ" sz="4800" b="1" i="1">
                <a:latin typeface="Times New Roman" pitchFamily="18" charset="0"/>
              </a:rPr>
              <a:t>a duchovní </a:t>
            </a:r>
          </a:p>
          <a:p>
            <a:pPr algn="ctr">
              <a:spcBef>
                <a:spcPct val="20000"/>
              </a:spcBef>
            </a:pPr>
            <a:r>
              <a:rPr lang="cs-CZ" sz="4800" b="1" i="1">
                <a:latin typeface="Times New Roman" pitchFamily="18" charset="0"/>
              </a:rPr>
              <a:t>prostor degradující využití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EkologieBydlení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500" y="2286000"/>
            <a:ext cx="4129088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63938" y="615950"/>
            <a:ext cx="1762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3600" b="1" i="1">
                <a:solidFill>
                  <a:schemeClr val="tx2"/>
                </a:solidFill>
                <a:latin typeface="Times New Roman" pitchFamily="18" charset="0"/>
              </a:rPr>
              <a:t>Bydlení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635375" y="6219825"/>
            <a:ext cx="207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 dirty="0">
                <a:latin typeface="Times New Roman" pitchFamily="18" charset="0"/>
              </a:rPr>
              <a:t>Londýn, kostel sv. Stefana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a Veselá\Desktop\700_providence-chapel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8" y="260648"/>
            <a:ext cx="44450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 Veselá\Desktop\kenn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3048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ina Veselá\Desktop\kenny2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31" y="3068960"/>
            <a:ext cx="3048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96136" y="56612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Británie, Kent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3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 Veselá\Desktop\WEB393472__vitraze_od_slavne_firmy_Clayton_a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3340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 Veselá\Desktop\WEB393483_zlehlem_prostoru_pusobil_nepatric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51286"/>
            <a:ext cx="4417591" cy="30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ina Veselá\Desktop\6mikul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7" y="3714678"/>
            <a:ext cx="3843636" cy="312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artina Veselá\Desktop\p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7" y="592838"/>
            <a:ext cx="4359052" cy="29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 Veselá\Desktop\utre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795"/>
            <a:ext cx="5715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3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 Veselá\Desktop\3utrec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795288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0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 Veselá\Desktop\kostel-mooned-pond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80728"/>
            <a:ext cx="806250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9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Martina Indrová\Desktop\3-Wilton---s-Music-Hall-Weddingin-London-By-Paul-Joseph-Photography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tina Indrová\Desktop\Wedding-rotating-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2146"/>
            <a:ext cx="5358036" cy="356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tina Indrová\Desktop\Wiltons-Music-Hall-Wedding-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67109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04048" y="26369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Wilton</a:t>
            </a:r>
            <a:r>
              <a:rPr lang="cs-CZ" dirty="0" smtClean="0"/>
              <a:t>‘ s Music </a:t>
            </a:r>
            <a:r>
              <a:rPr lang="cs-CZ" dirty="0" err="1" smtClean="0"/>
              <a:t>Hall</a:t>
            </a:r>
            <a:r>
              <a:rPr lang="cs-CZ" dirty="0" smtClean="0"/>
              <a:t>, Londýn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235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1" smtClean="0">
                <a:latin typeface="Times New Roman" pitchFamily="18" charset="0"/>
                <a:cs typeface="Times New Roman" pitchFamily="18" charset="0"/>
              </a:rPr>
              <a:t>Kategorizace</a:t>
            </a:r>
          </a:p>
        </p:txBody>
      </p:sp>
      <p:pic>
        <p:nvPicPr>
          <p:cNvPr id="15362" name="Obrázek 3" descr="Třeboň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41" y="2780928"/>
            <a:ext cx="395900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Obdélník 4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i="1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5364" name="Obdélník 5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i="1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5366" name="TextovéPole 7"/>
          <p:cNvSpPr txBox="1">
            <a:spLocks noChangeArrowheads="1"/>
          </p:cNvSpPr>
          <p:nvPr/>
        </p:nvSpPr>
        <p:spPr bwMode="auto">
          <a:xfrm>
            <a:off x="857250" y="1714500"/>
            <a:ext cx="357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i="1">
                <a:latin typeface="Times New Roman" pitchFamily="18" charset="0"/>
                <a:cs typeface="Times New Roman" pitchFamily="18" charset="0"/>
              </a:rPr>
              <a:t>Kostely a kaple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82" y="1916831"/>
            <a:ext cx="3415358" cy="455381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  <p:bldP spid="153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5475" y="1052513"/>
            <a:ext cx="3351213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563938" y="6307138"/>
            <a:ext cx="29859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 dirty="0" smtClean="0">
                <a:latin typeface="Times New Roman" pitchFamily="18" charset="0"/>
              </a:rPr>
              <a:t>St. </a:t>
            </a:r>
            <a:r>
              <a:rPr lang="cs-CZ" sz="1400" i="1" dirty="0" err="1" smtClean="0">
                <a:latin typeface="Times New Roman" pitchFamily="18" charset="0"/>
              </a:rPr>
              <a:t>Petersburg</a:t>
            </a:r>
            <a:r>
              <a:rPr lang="cs-CZ" sz="1400" i="1" dirty="0" smtClean="0">
                <a:latin typeface="Times New Roman" pitchFamily="18" charset="0"/>
              </a:rPr>
              <a:t>, </a:t>
            </a:r>
            <a:r>
              <a:rPr lang="cs-CZ" sz="1400" i="1" dirty="0">
                <a:latin typeface="Times New Roman" pitchFamily="18" charset="0"/>
              </a:rPr>
              <a:t>kostel sv. Petra a Pavla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EkologieBazé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885950"/>
            <a:ext cx="5113337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557338"/>
            <a:ext cx="4557713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202113" y="6165850"/>
            <a:ext cx="1207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 dirty="0" smtClean="0">
                <a:latin typeface="Times New Roman" pitchFamily="18" charset="0"/>
              </a:rPr>
              <a:t>St. </a:t>
            </a:r>
            <a:r>
              <a:rPr lang="cs-CZ" sz="1400" i="1" dirty="0" err="1" smtClean="0">
                <a:latin typeface="Times New Roman" pitchFamily="18" charset="0"/>
              </a:rPr>
              <a:t>Petersburg</a:t>
            </a:r>
            <a:endParaRPr lang="cs-CZ" sz="1400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EkologieProdej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214438"/>
            <a:ext cx="4897437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0850" y="1196975"/>
            <a:ext cx="3452813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273550" y="6307138"/>
            <a:ext cx="1207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 dirty="0" smtClean="0">
                <a:latin typeface="Times New Roman" pitchFamily="18" charset="0"/>
              </a:rPr>
              <a:t>St. </a:t>
            </a:r>
            <a:r>
              <a:rPr lang="cs-CZ" sz="1400" i="1" dirty="0" err="1" smtClean="0">
                <a:latin typeface="Times New Roman" pitchFamily="18" charset="0"/>
              </a:rPr>
              <a:t>Petersburg</a:t>
            </a:r>
            <a:endParaRPr lang="cs-CZ" sz="1400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EkologieH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690688"/>
            <a:ext cx="5329237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254125"/>
            <a:ext cx="54864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202113" y="6308725"/>
            <a:ext cx="1207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 dirty="0" smtClean="0">
                <a:latin typeface="Times New Roman" pitchFamily="18" charset="0"/>
              </a:rPr>
              <a:t>St. </a:t>
            </a:r>
            <a:r>
              <a:rPr lang="cs-CZ" sz="1400" i="1" dirty="0" err="1" smtClean="0">
                <a:latin typeface="Times New Roman" pitchFamily="18" charset="0"/>
              </a:rPr>
              <a:t>Petersburg</a:t>
            </a:r>
            <a:endParaRPr lang="cs-CZ" sz="1400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EkologieAutoserv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1571625"/>
            <a:ext cx="5183188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306763" y="588963"/>
            <a:ext cx="22685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800" i="1">
                <a:solidFill>
                  <a:schemeClr val="tx2"/>
                </a:solidFill>
                <a:latin typeface="Times New Roman" pitchFamily="18" charset="0"/>
              </a:rPr>
              <a:t>Kláštery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33400" y="4113213"/>
            <a:ext cx="8286750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Tx/>
              <a:buChar char="•"/>
            </a:pPr>
            <a:r>
              <a:rPr lang="cs-CZ" sz="3200" b="1" dirty="0">
                <a:latin typeface="Times New Roman" pitchFamily="18" charset="0"/>
              </a:rPr>
              <a:t> </a:t>
            </a:r>
            <a:r>
              <a:rPr lang="cs-CZ" sz="3200" i="1" dirty="0">
                <a:latin typeface="Times New Roman" pitchFamily="18" charset="0"/>
              </a:rPr>
              <a:t>doplácí zejména na skutečnost, že se jedná</a:t>
            </a:r>
          </a:p>
          <a:p>
            <a:pPr algn="just">
              <a:spcBef>
                <a:spcPct val="20000"/>
              </a:spcBef>
            </a:pPr>
            <a:r>
              <a:rPr lang="cs-CZ" sz="3200" i="1" dirty="0">
                <a:latin typeface="Times New Roman" pitchFamily="18" charset="0"/>
              </a:rPr>
              <a:t>   většinou o větší areály a komplexy budov, </a:t>
            </a:r>
          </a:p>
          <a:p>
            <a:pPr algn="just">
              <a:spcBef>
                <a:spcPct val="20000"/>
              </a:spcBef>
            </a:pPr>
            <a:r>
              <a:rPr lang="cs-CZ" sz="3200" i="1" dirty="0">
                <a:latin typeface="Times New Roman" pitchFamily="18" charset="0"/>
              </a:rPr>
              <a:t>   kde  jsou potřebné obrovské finanční částky </a:t>
            </a:r>
          </a:p>
          <a:p>
            <a:pPr algn="just">
              <a:spcBef>
                <a:spcPct val="20000"/>
              </a:spcBef>
            </a:pPr>
            <a:r>
              <a:rPr lang="cs-CZ" sz="3200" i="1" dirty="0">
                <a:latin typeface="Times New Roman" pitchFamily="18" charset="0"/>
              </a:rPr>
              <a:t>   na </a:t>
            </a:r>
            <a:r>
              <a:rPr lang="cs-CZ" sz="3200" i="1" dirty="0" smtClean="0">
                <a:latin typeface="Times New Roman" pitchFamily="18" charset="0"/>
              </a:rPr>
              <a:t>obnovu</a:t>
            </a:r>
            <a:endParaRPr lang="cs-CZ" sz="3200" i="1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sz="3200" b="1" dirty="0">
              <a:latin typeface="Times New Roman" pitchFamily="18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39750" y="2492375"/>
            <a:ext cx="78898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cs-CZ" sz="3200" b="1">
                <a:latin typeface="Times New Roman" pitchFamily="18" charset="0"/>
              </a:rPr>
              <a:t> </a:t>
            </a:r>
            <a:r>
              <a:rPr lang="cs-CZ" sz="3200" i="1">
                <a:latin typeface="Times New Roman" pitchFamily="18" charset="0"/>
              </a:rPr>
              <a:t>zvláštní a samostatná kategorie </a:t>
            </a:r>
          </a:p>
          <a:p>
            <a:pPr>
              <a:spcBef>
                <a:spcPct val="20000"/>
              </a:spcBef>
            </a:pPr>
            <a:r>
              <a:rPr lang="cs-CZ" sz="3200" i="1">
                <a:latin typeface="Times New Roman" pitchFamily="18" charset="0"/>
              </a:rPr>
              <a:t>   církevních památek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724128" y="594928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Chotěšov</a:t>
            </a:r>
            <a:endParaRPr lang="cs-CZ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Martina Indrová\Desktop\full_c892d5_f_normalFile1-p1140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6632"/>
            <a:ext cx="4348535" cy="326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a Indrová\Desktop\3139_klaster-chotes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8835"/>
            <a:ext cx="4956324" cy="33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5546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mtClean="0"/>
              <a:t>	</a:t>
            </a:r>
            <a:r>
              <a:rPr lang="cs-CZ" i="1" smtClean="0">
                <a:latin typeface="Times New Roman" pitchFamily="18" charset="0"/>
                <a:cs typeface="Times New Roman" pitchFamily="18" charset="0"/>
              </a:rPr>
              <a:t>Kláštery</a:t>
            </a:r>
          </a:p>
          <a:p>
            <a:pPr eaLnBrk="1" hangingPunct="1">
              <a:buFont typeface="Arial" charset="0"/>
              <a:buNone/>
            </a:pPr>
            <a:endParaRPr lang="cs-CZ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i="1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cs-CZ" smtClean="0"/>
          </a:p>
        </p:txBody>
      </p:sp>
      <p:pic>
        <p:nvPicPr>
          <p:cNvPr id="4" name="Obrázek 3" descr="Vyšší Br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571612"/>
            <a:ext cx="8220102" cy="425961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214546" y="6286520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itchFamily="18" charset="0"/>
                <a:cs typeface="Times New Roman" pitchFamily="18" charset="0"/>
              </a:rPr>
              <a:t>         Vyšší Brod, cisterciácký klášter</a:t>
            </a:r>
            <a:endParaRPr lang="cs-CZ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5372075" cy="30728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11453"/>
            <a:ext cx="4679441" cy="311962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587727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Znojmo – klášter Louka</a:t>
            </a:r>
            <a:endParaRPr lang="cs-CZ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276600" y="404813"/>
            <a:ext cx="27368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800" i="1">
                <a:solidFill>
                  <a:schemeClr val="tx2"/>
                </a:solidFill>
                <a:latin typeface="Times New Roman" pitchFamily="18" charset="0"/>
              </a:rPr>
              <a:t>Hřbitovy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71550" y="1412875"/>
            <a:ext cx="72040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cs-CZ" sz="3200" b="1">
                <a:latin typeface="Times New Roman" pitchFamily="18" charset="0"/>
              </a:rPr>
              <a:t>  </a:t>
            </a:r>
            <a:r>
              <a:rPr lang="cs-CZ" sz="3200" i="1">
                <a:latin typeface="Times New Roman" pitchFamily="18" charset="0"/>
              </a:rPr>
              <a:t>areály, které si svou funkci podržely do </a:t>
            </a:r>
          </a:p>
          <a:p>
            <a:pPr>
              <a:spcBef>
                <a:spcPct val="20000"/>
              </a:spcBef>
            </a:pPr>
            <a:r>
              <a:rPr lang="cs-CZ" sz="3200" i="1">
                <a:latin typeface="Times New Roman" pitchFamily="18" charset="0"/>
              </a:rPr>
              <a:t>    současnosti (pakliže nebyly zrušeny)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973138" y="2565400"/>
            <a:ext cx="7221537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cs-CZ" sz="3200" b="1">
                <a:latin typeface="Times New Roman" pitchFamily="18" charset="0"/>
              </a:rPr>
              <a:t>  </a:t>
            </a:r>
            <a:r>
              <a:rPr lang="cs-CZ" sz="3200" i="1">
                <a:latin typeface="Times New Roman" pitchFamily="18" charset="0"/>
              </a:rPr>
              <a:t>ve většině případů jsou dnes ve </a:t>
            </a:r>
          </a:p>
          <a:p>
            <a:pPr>
              <a:spcBef>
                <a:spcPct val="20000"/>
              </a:spcBef>
            </a:pPr>
            <a:r>
              <a:rPr lang="cs-CZ" sz="3200" i="1">
                <a:latin typeface="Times New Roman" pitchFamily="18" charset="0"/>
              </a:rPr>
              <a:t>    vlastnictví obcí a měst, které je spravují</a:t>
            </a:r>
          </a:p>
        </p:txBody>
      </p:sp>
      <p:pic>
        <p:nvPicPr>
          <p:cNvPr id="19462" name="Picture 6" descr="P5290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3789363"/>
            <a:ext cx="19399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727450" y="6524625"/>
            <a:ext cx="1636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Times New Roman" pitchFamily="18" charset="0"/>
              </a:rPr>
              <a:t>Lidéřovice, kostnice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  <p:bldP spid="19461" grpId="0"/>
      <p:bldP spid="1946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/>
          </p:nvPr>
        </p:nvSpPr>
        <p:spPr>
          <a:xfrm>
            <a:off x="457200" y="1643063"/>
            <a:ext cx="8229600" cy="3643312"/>
          </a:xfrm>
        </p:spPr>
        <p:txBody>
          <a:bodyPr/>
          <a:lstStyle/>
          <a:p>
            <a:pPr eaLnBrk="1" hangingPunct="1"/>
            <a:r>
              <a:rPr lang="cs-CZ" sz="36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Příklady využití některých</a:t>
            </a:r>
            <a:br>
              <a:rPr lang="cs-CZ" sz="36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36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sakrálních památek</a:t>
            </a:r>
            <a:br>
              <a:rPr lang="cs-CZ" sz="36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sz="3600" i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 České republice</a:t>
            </a:r>
            <a:r>
              <a:rPr lang="cs-CZ" sz="36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sz="3600" i="1" smtClean="0">
                <a:latin typeface="Times New Roman" pitchFamily="18" charset="0"/>
                <a:cs typeface="Times New Roman" pitchFamily="18" charset="0"/>
              </a:rPr>
            </a:br>
            <a:endParaRPr lang="cs-CZ" sz="3600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258888" y="692150"/>
            <a:ext cx="6337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800" i="1">
                <a:latin typeface="Times New Roman" pitchFamily="18" charset="0"/>
              </a:rPr>
              <a:t>Horní hrad (Hauenstein)</a:t>
            </a:r>
          </a:p>
        </p:txBody>
      </p:sp>
      <p:pic>
        <p:nvPicPr>
          <p:cNvPr id="37894" name="Picture 6" descr="P521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133600"/>
            <a:ext cx="32131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3210166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133600"/>
            <a:ext cx="3887787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55650" y="5589588"/>
            <a:ext cx="354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Times New Roman" pitchFamily="18" charset="0"/>
              </a:rPr>
              <a:t>Novogotická kaple Zvěstování Panny Marie </a:t>
            </a:r>
          </a:p>
          <a:p>
            <a:r>
              <a:rPr lang="cs-CZ" sz="1400" i="1">
                <a:latin typeface="Times New Roman" pitchFamily="18" charset="0"/>
              </a:rPr>
              <a:t>vystavěná dle návrhu B. Gruebera v roce 1851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5058" name="Picture 2" descr="C:\Users\b\Desktop\Využití sakrálních památek\Hauenštejn\Hauenštej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0" r="-600" b="3833"/>
          <a:stretch/>
        </p:blipFill>
        <p:spPr>
          <a:xfrm>
            <a:off x="1571625" y="1143000"/>
            <a:ext cx="6034088" cy="435245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P521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860800"/>
            <a:ext cx="3170238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P521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3573463"/>
            <a:ext cx="19923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P5210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549275"/>
            <a:ext cx="202088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P521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549275"/>
            <a:ext cx="31686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2" y="692696"/>
            <a:ext cx="3957986" cy="527145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06" y="692696"/>
            <a:ext cx="3953594" cy="52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788024" y="53639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Červené Blato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E:\FOTOARCHIV\Grant KÚ foto\ČERVENÉ BLATO - Petříkov\Jiříkovo údolí kaple čp. 17\P101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FOTOARCHIV\Grant KÚ foto\ČERVENÉ BLATO - Petříkov\Jiříkovo údolí kaple čp. 17\P101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72" y="141277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Martina Veselá\Desktop\32460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94" y="188640"/>
            <a:ext cx="50006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1560" y="4365104"/>
            <a:ext cx="7992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dirty="0"/>
              <a:t>Prodám kapli sv. Josefa s dalšími </a:t>
            </a:r>
            <a:r>
              <a:rPr lang="cs-CZ" sz="1400" dirty="0" smtClean="0"/>
              <a:t>dvěma </a:t>
            </a:r>
            <a:r>
              <a:rPr lang="cs-CZ" sz="1400" dirty="0"/>
              <a:t>stavbami a pozemky o výměře cca 2500m2.Kaple se nachází v Zákupech u České Lípy na kraji lesa u úpatí kopce kamenický vrch s krásným výhledem do krajiny situovaná na jižní stranu a cca 400m od zástavby. Příjezdová cesta k objektu asfaltová, u kaple končí a dál již lesní cesty, na kraji pozemku přípojka na elektřinu. Jedná se o kapli postavenou v roce 1698, </a:t>
            </a:r>
            <a:r>
              <a:rPr lang="cs-CZ" sz="1400" dirty="0">
                <a:solidFill>
                  <a:srgbClr val="FF0000"/>
                </a:solidFill>
              </a:rPr>
              <a:t>možno využít k bydlení, rekreaci k podnikání(penzion).</a:t>
            </a:r>
            <a:r>
              <a:rPr lang="cs-CZ" sz="1400" dirty="0"/>
              <a:t> Kaple není památkově chráněna. Nutná rekonstrukce objektu, staticky v pořádku. Na rekonstrukci k dispozici střešní krytina, tvárnice, stropní trámy. Exkluzivní místo k bydlení nebo k rekreaci, čistý vzduch, klidné prostředí s možností procházek po lese</a:t>
            </a:r>
            <a:r>
              <a:rPr lang="cs-CZ" sz="1400" dirty="0" smtClean="0"/>
              <a:t>. V </a:t>
            </a:r>
            <a:r>
              <a:rPr lang="cs-CZ" sz="1400" dirty="0"/>
              <a:t>místě školka, škola, obchod, cca 800m. Dále sportovní hala, koupaliště, zámek, 7 km od České Lípy, </a:t>
            </a:r>
            <a:r>
              <a:rPr lang="cs-CZ" sz="1400" dirty="0" smtClean="0"/>
              <a:t>15 km </a:t>
            </a:r>
            <a:r>
              <a:rPr lang="cs-CZ" sz="1400" dirty="0"/>
              <a:t>Máchovo jezero atd. Ideální přijet a vidět. Prohlídka po tel. dohodě. </a:t>
            </a:r>
            <a:r>
              <a:rPr lang="cs-CZ" sz="1400" dirty="0" smtClean="0"/>
              <a:t>Cena: 1.490.000,- Kč.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097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3" name="Picture 5" descr="C:\Users\Martina Veselá\Desktop\small_e31c2370bc66ce05192ef4da87cfbe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8680"/>
            <a:ext cx="1781156" cy="197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artina Veselá\Desktop\9396--c64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5" y="3861048"/>
            <a:ext cx="3242271" cy="24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83968" y="587727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Žďár nad Sázavou, kaple sv. Markéty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Martina Indrová\Desktop\1105_5536ce93970fd9fd022835634972fb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22" y="3140968"/>
            <a:ext cx="3989710" cy="266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tina Indrová\Desktop\56aa09d643c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35" y="337248"/>
            <a:ext cx="1713442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rtina Indrová\Desktop\001-kaple-sv_-markety--brezen-2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815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8404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dirty="0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cs-CZ" i="1" dirty="0" smtClean="0">
                <a:latin typeface="Times New Roman" pitchFamily="18" charset="0"/>
                <a:cs typeface="Times New Roman" pitchFamily="18" charset="0"/>
              </a:rPr>
              <a:t>	Hřbitovy</a:t>
            </a:r>
          </a:p>
          <a:p>
            <a:pPr eaLnBrk="1" hangingPunct="1">
              <a:buFont typeface="Arial" charset="0"/>
              <a:buNone/>
            </a:pPr>
            <a:endParaRPr lang="cs-CZ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cs-CZ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cs-CZ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1857356" y="5643578"/>
            <a:ext cx="702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itchFamily="18" charset="0"/>
                <a:cs typeface="Times New Roman" pitchFamily="18" charset="0"/>
              </a:rPr>
              <a:t>       Kostel sv. Jana Nepomuckého na Zelené hoře</a:t>
            </a:r>
            <a:endParaRPr lang="cs-CZ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53" y="1562579"/>
            <a:ext cx="7000894" cy="393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5" name="Picture 3" descr="C:\Users\Martina Indrová\Desktop\1280px-Zdar_nad_sazavou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4763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2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Martina Veselá\Desktop\full_d98ba0_f_normalFile3-sdim0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898091" cy="52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99992" y="5805264"/>
            <a:ext cx="40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Křížov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kaple sv. Františka Xaverského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9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i="1" smtClean="0">
                <a:latin typeface="Times New Roman" pitchFamily="18" charset="0"/>
                <a:cs typeface="Times New Roman" pitchFamily="18" charset="0"/>
              </a:rPr>
              <a:t>Velké Meziříčí, nová synagoga</a:t>
            </a:r>
          </a:p>
        </p:txBody>
      </p:sp>
      <p:pic>
        <p:nvPicPr>
          <p:cNvPr id="47106" name="Picture 2" descr="C:\Users\b\Desktop\Využití sakrálních památek\Velké Meziříčí\     nová synagoga byla dokončena roku 18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1714500"/>
            <a:ext cx="3060700" cy="4297363"/>
          </a:xfrm>
        </p:spPr>
      </p:pic>
      <p:pic>
        <p:nvPicPr>
          <p:cNvPr id="47107" name="Picture 3" descr="C:\Users\b\Desktop\Využití sakrálních památek\Velké Meziříčí\ interiér nové synagogy po vyrabování nacisty v roc e 19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2500313"/>
            <a:ext cx="4260850" cy="28559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8130" name="Picture 2" descr="C:\Users\b\Desktop\Využití sakrálních památek\Velké Meziříčí\ průčelí nové synagogy - dnes vietnamská prodejna  U MATES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928" y="908719"/>
            <a:ext cx="4838111" cy="3641895"/>
          </a:xfrm>
        </p:spPr>
      </p:pic>
      <p:pic>
        <p:nvPicPr>
          <p:cNvPr id="48131" name="Picture 3" descr="C:\Users\b\Desktop\Využití sakrálních památek\Velké Meziříčí\     nová synagog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4048" y="3429000"/>
            <a:ext cx="4038600" cy="30400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i="1" smtClean="0">
                <a:latin typeface="Times New Roman" pitchFamily="18" charset="0"/>
                <a:cs typeface="Times New Roman" pitchFamily="18" charset="0"/>
              </a:rPr>
              <a:t>Praha 1, kostel sv. Michaela Archanděla</a:t>
            </a:r>
          </a:p>
        </p:txBody>
      </p:sp>
      <p:pic>
        <p:nvPicPr>
          <p:cNvPr id="49154" name="Picture 2" descr="C:\Users\b\Desktop\Využití sakrálních památek\Praha sv. Michael\Sv. Michael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785938"/>
            <a:ext cx="2584450" cy="3949700"/>
          </a:xfrm>
        </p:spPr>
      </p:pic>
      <p:pic>
        <p:nvPicPr>
          <p:cNvPr id="49155" name="Picture 3" descr="C:\Users\b\Desktop\Využití sakrálních památek\Praha sv. Michael\Praha sv. Michae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92475" y="1643063"/>
            <a:ext cx="5618163" cy="4248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Martina Indrová\Desktop\Kostel_svateho_Michaela_Archandela_v_Pra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2592288" cy="43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87624" y="5085183"/>
            <a:ext cx="7128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i="1" dirty="0"/>
              <a:t>Mše svatá </a:t>
            </a:r>
            <a:r>
              <a:rPr lang="cs-CZ" sz="1400" i="1" dirty="0" smtClean="0"/>
              <a:t>vysluhovaná pod obojí </a:t>
            </a:r>
            <a:r>
              <a:rPr lang="cs-CZ" sz="1400" i="1" dirty="0" err="1" smtClean="0"/>
              <a:t>způsobou</a:t>
            </a:r>
            <a:r>
              <a:rPr lang="cs-CZ" sz="1400" i="1" dirty="0" smtClean="0"/>
              <a:t> </a:t>
            </a:r>
            <a:r>
              <a:rPr lang="cs-CZ" sz="1400" i="1" dirty="0"/>
              <a:t>v kostele sv. Michaela - </a:t>
            </a:r>
            <a:r>
              <a:rPr lang="cs-CZ" sz="1400" i="1" dirty="0" smtClean="0"/>
              <a:t>celostránková </a:t>
            </a:r>
            <a:r>
              <a:rPr lang="cs-CZ" sz="1400" i="1" dirty="0"/>
              <a:t>figurální iluminace </a:t>
            </a:r>
            <a:r>
              <a:rPr lang="cs-CZ" sz="1400" i="1" dirty="0" smtClean="0"/>
              <a:t>z Kancionálu literátského bratrstva </a:t>
            </a:r>
            <a:r>
              <a:rPr lang="cs-CZ" sz="1400" i="1" dirty="0"/>
              <a:t>kostela sv. Michaela z roku 1587 </a:t>
            </a:r>
            <a:r>
              <a:rPr lang="cs-CZ" sz="1400" i="1" dirty="0" smtClean="0"/>
              <a:t> (uloženo v NM)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2435888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a Indrová\Desktop\1280px-Kostel_svateho_Michaela_Archandela_510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2351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99792" y="623731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/>
              <a:t>Stav 6/1991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68670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 Indrová\Desktop\1280px-Kostel_svateho_Michaela_Archandela_512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9256"/>
            <a:ext cx="806009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83768" y="616530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Stav 6/1991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41961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0178" name="Picture 2" descr="C:\Users\b\Desktop\Využití sakrálních památek\Praha sv. Michael\Praha sv. Michael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50" y="285750"/>
            <a:ext cx="4144963" cy="5851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tina Veselá\Desktop\KOL4ad958_150130_1208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17690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>
          <a:xfrm>
            <a:off x="457200" y="500063"/>
            <a:ext cx="8229600" cy="61436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mtClean="0"/>
              <a:t>	</a:t>
            </a:r>
            <a:r>
              <a:rPr lang="cs-CZ" i="1" smtClean="0">
                <a:latin typeface="Times New Roman" pitchFamily="18" charset="0"/>
                <a:cs typeface="Times New Roman" pitchFamily="18" charset="0"/>
              </a:rPr>
              <a:t>Fary a ostatní</a:t>
            </a:r>
          </a:p>
          <a:p>
            <a:pPr eaLnBrk="1" hangingPunct="1">
              <a:buFont typeface="Arial" charset="0"/>
              <a:buNone/>
            </a:pPr>
            <a:endParaRPr lang="cs-CZ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i="1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cs-CZ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20002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ovéPole 4"/>
          <p:cNvSpPr txBox="1">
            <a:spLocks noChangeArrowheads="1"/>
          </p:cNvSpPr>
          <p:nvPr/>
        </p:nvSpPr>
        <p:spPr bwMode="auto">
          <a:xfrm>
            <a:off x="3571875" y="5929313"/>
            <a:ext cx="2214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latin typeface="Times New Roman" pitchFamily="18" charset="0"/>
                <a:cs typeface="Times New Roman" pitchFamily="18" charset="0"/>
              </a:rPr>
              <a:t>Kbel, fara čp. 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tina Veselá\Desktop\JB2e6a93_kostel_vi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6739"/>
            <a:ext cx="43815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tina Veselá\Desktop\JB2e6a92_kostel_viz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74" y="3446022"/>
            <a:ext cx="4237484" cy="33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9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i="1" smtClean="0">
                <a:latin typeface="Times New Roman" pitchFamily="18" charset="0"/>
                <a:cs typeface="Times New Roman" pitchFamily="18" charset="0"/>
              </a:rPr>
              <a:t>Lanškroun, kostel sv. Maří Magdaleny</a:t>
            </a:r>
          </a:p>
        </p:txBody>
      </p:sp>
      <p:pic>
        <p:nvPicPr>
          <p:cNvPr id="53251" name="Picture 3" descr="C:\Users\b\Desktop\Využití sakrálních památek\Lanškroun\Lanškroun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03648" y="1484784"/>
            <a:ext cx="6250522" cy="4680520"/>
          </a:xfrm>
        </p:spPr>
      </p:pic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tina Indrová\Desktop\full_fab7a0_dsc00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0104"/>
            <a:ext cx="47340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tina Indrová\Desktop\st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/>
          <a:stretch/>
        </p:blipFill>
        <p:spPr bwMode="auto">
          <a:xfrm>
            <a:off x="3131840" y="3530024"/>
            <a:ext cx="4439270" cy="321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5298" name="Picture 2" descr="C:\Users\b\Desktop\Využití sakrálních památek\Lanškroun\Lanškrou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571500"/>
            <a:ext cx="7677150" cy="57546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6322" name="Picture 2" descr="C:\Users\b\Desktop\Využití sakrálních památek\Lanškroun\Lanškroun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536575"/>
            <a:ext cx="7858125" cy="58896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7346" name="Picture 2" descr="C:\Users\b\Desktop\Využití sakrálních památek\Lanškroun\Lanškroun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571500"/>
            <a:ext cx="7605713" cy="57007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C:\Users\Martina Indrová\Desktop\743448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/>
        </p:blipFill>
        <p:spPr bwMode="auto">
          <a:xfrm>
            <a:off x="2123728" y="260648"/>
            <a:ext cx="4305300" cy="62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97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i="1" smtClean="0">
                <a:latin typeface="Times New Roman" pitchFamily="18" charset="0"/>
                <a:cs typeface="Times New Roman" pitchFamily="18" charset="0"/>
              </a:rPr>
              <a:t>Neratov, kostel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Martina Indrová\Desktop\nerat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192688" cy="452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Martina Indrová\Desktop\neratov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3" y="371733"/>
            <a:ext cx="836295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3688658" cy="523626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4002834" cy="5236265"/>
          </a:xfrm>
        </p:spPr>
      </p:pic>
    </p:spTree>
    <p:extLst>
      <p:ext uri="{BB962C8B-B14F-4D97-AF65-F5344CB8AC3E}">
        <p14:creationId xmlns:p14="http://schemas.microsoft.com/office/powerpoint/2010/main" val="38114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i="1" smtClean="0">
                <a:latin typeface="Times New Roman" pitchFamily="18" charset="0"/>
                <a:cs typeface="Times New Roman" pitchFamily="18" charset="0"/>
              </a:rPr>
              <a:t>Způsoby využívání v současnosti</a:t>
            </a:r>
            <a:endParaRPr lang="cs-CZ" smtClean="0"/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73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mtClean="0">
              <a:latin typeface="Times New Roman" pitchFamily="18" charset="0"/>
            </a:endParaRPr>
          </a:p>
          <a:p>
            <a:pPr algn="just" eaLnBrk="1" hangingPunct="1"/>
            <a:r>
              <a:rPr lang="cs-CZ" i="1" smtClean="0">
                <a:latin typeface="Times New Roman" pitchFamily="18" charset="0"/>
              </a:rPr>
              <a:t>Využití, které není v rozporu s geniem loci prostoru a památky samotné</a:t>
            </a:r>
          </a:p>
        </p:txBody>
      </p:sp>
      <p:sp>
        <p:nvSpPr>
          <p:cNvPr id="19460" name="Zástupný symbol pro obsah 2"/>
          <p:cNvSpPr>
            <a:spLocks/>
          </p:cNvSpPr>
          <p:nvPr/>
        </p:nvSpPr>
        <p:spPr bwMode="auto">
          <a:xfrm>
            <a:off x="468313" y="3500438"/>
            <a:ext cx="822960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cs-CZ" sz="3200">
              <a:latin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r>
              <a:rPr lang="cs-CZ" sz="3200" i="1">
                <a:latin typeface="Times New Roman" pitchFamily="18" charset="0"/>
                <a:cs typeface="Times New Roman" pitchFamily="18" charset="0"/>
              </a:rPr>
              <a:t>Využití, které zcela popírá nebo je v rozporu s původní funkcí sakrálního prostoru</a:t>
            </a:r>
            <a:endParaRPr lang="cs-CZ" sz="3200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19458" grpId="0"/>
      <p:bldP spid="1946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Martina Indrová\Desktop\cl_559_430267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0538"/>
            <a:ext cx="7570354" cy="56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25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9394" name="Picture 2" descr="C:\Users\b\Desktop\Využití sakrálních památek\Neratov\neratov hist.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1071563"/>
            <a:ext cx="7031037" cy="4525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Martina Indrová\Desktop\b4cce277-2a20-4987-b08f-9e161c28460f_500_500_crop_p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408712" cy="57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C:\Users\Martina Indrová\Desktop\neratov_zimni_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0868"/>
            <a:ext cx="4176465" cy="318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rtina Indrová\Desktop\201310310732_Neratov_puvod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2376" r="1869" b="2208"/>
          <a:stretch/>
        </p:blipFill>
        <p:spPr bwMode="auto">
          <a:xfrm>
            <a:off x="4644008" y="1556792"/>
            <a:ext cx="4270248" cy="31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756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2466" name="Picture 2" descr="C:\Users\b\Desktop\Využití sakrálních památek\Neratov\Neratov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1143000"/>
            <a:ext cx="7018338" cy="46815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3490" name="Picture 2" descr="C:\Users\b\Desktop\Využití sakrálních památek\Neratov\Neratov 2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571500"/>
            <a:ext cx="3819525" cy="5724525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117078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" y="620688"/>
            <a:ext cx="8003232" cy="533965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29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Martina Indrová\Desktop\neratovprojek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6" y="764704"/>
            <a:ext cx="655338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79712" y="5373216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libereckého ateliéru SIAL</a:t>
            </a:r>
            <a:endParaRPr lang="cs-CZ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i="1" smtClean="0">
                <a:latin typeface="Times New Roman" pitchFamily="18" charset="0"/>
                <a:cs typeface="Times New Roman" pitchFamily="18" charset="0"/>
              </a:rPr>
              <a:t>Boletice, kostel sv. Mikuláše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Martina Indrová\Desktop\35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9" y="1316404"/>
            <a:ext cx="6820925" cy="49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C:\Users\Martina Indrová\Desktop\atr15i1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0670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artina Indrová\Desktop\atr15i1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33528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i="1" smtClean="0">
                <a:latin typeface="Times New Roman" pitchFamily="18" charset="0"/>
                <a:cs typeface="Times New Roman" pitchFamily="18" charset="0"/>
              </a:rPr>
              <a:t>Způsoby využívání v současnosti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i="1" smtClean="0">
                <a:latin typeface="Times New Roman" pitchFamily="18" charset="0"/>
                <a:cs typeface="Times New Roman" pitchFamily="18" charset="0"/>
              </a:rPr>
              <a:t>Původní účel</a:t>
            </a: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468313" y="2133600"/>
            <a:ext cx="8229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3200" i="1">
                <a:latin typeface="Times New Roman" pitchFamily="18" charset="0"/>
                <a:cs typeface="Times New Roman" pitchFamily="18" charset="0"/>
              </a:rPr>
              <a:t>Prostor pro kulturní a umělecké aktivity</a:t>
            </a:r>
          </a:p>
        </p:txBody>
      </p:sp>
      <p:sp>
        <p:nvSpPr>
          <p:cNvPr id="4" name="Zástupný symbol pro obsah 2"/>
          <p:cNvSpPr>
            <a:spLocks/>
          </p:cNvSpPr>
          <p:nvPr/>
        </p:nvSpPr>
        <p:spPr bwMode="auto">
          <a:xfrm>
            <a:off x="468313" y="2636838"/>
            <a:ext cx="8229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3200" i="1">
                <a:latin typeface="Times New Roman" pitchFamily="18" charset="0"/>
                <a:cs typeface="Times New Roman" pitchFamily="18" charset="0"/>
              </a:rPr>
              <a:t>Knihovny</a:t>
            </a:r>
          </a:p>
        </p:txBody>
      </p:sp>
      <p:sp>
        <p:nvSpPr>
          <p:cNvPr id="5" name="Zástupný symbol pro obsah 2"/>
          <p:cNvSpPr>
            <a:spLocks/>
          </p:cNvSpPr>
          <p:nvPr/>
        </p:nvSpPr>
        <p:spPr bwMode="auto">
          <a:xfrm>
            <a:off x="468313" y="3644900"/>
            <a:ext cx="8229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3200" i="1">
                <a:latin typeface="Times New Roman" pitchFamily="18" charset="0"/>
                <a:cs typeface="Times New Roman" pitchFamily="18" charset="0"/>
              </a:rPr>
              <a:t>Bydlení</a:t>
            </a:r>
          </a:p>
        </p:txBody>
      </p:sp>
      <p:sp>
        <p:nvSpPr>
          <p:cNvPr id="6" name="Zástupný symbol pro obsah 2"/>
          <p:cNvSpPr>
            <a:spLocks/>
          </p:cNvSpPr>
          <p:nvPr/>
        </p:nvSpPr>
        <p:spPr bwMode="auto">
          <a:xfrm>
            <a:off x="468313" y="4149725"/>
            <a:ext cx="8229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3200" i="1">
                <a:latin typeface="Times New Roman" pitchFamily="18" charset="0"/>
                <a:cs typeface="Times New Roman" pitchFamily="18" charset="0"/>
              </a:rPr>
              <a:t>Skladovací prostory</a:t>
            </a:r>
          </a:p>
        </p:txBody>
      </p:sp>
      <p:sp>
        <p:nvSpPr>
          <p:cNvPr id="7" name="Zástupný symbol pro obsah 2"/>
          <p:cNvSpPr>
            <a:spLocks/>
          </p:cNvSpPr>
          <p:nvPr/>
        </p:nvSpPr>
        <p:spPr bwMode="auto">
          <a:xfrm>
            <a:off x="468313" y="4652963"/>
            <a:ext cx="8229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3200" i="1">
                <a:latin typeface="Times New Roman" pitchFamily="18" charset="0"/>
                <a:cs typeface="Times New Roman" pitchFamily="18" charset="0"/>
              </a:rPr>
              <a:t>Prodejní prostory</a:t>
            </a:r>
          </a:p>
        </p:txBody>
      </p:sp>
      <p:sp>
        <p:nvSpPr>
          <p:cNvPr id="8" name="Zástupný symbol pro obsah 2"/>
          <p:cNvSpPr>
            <a:spLocks/>
          </p:cNvSpPr>
          <p:nvPr/>
        </p:nvSpPr>
        <p:spPr bwMode="auto">
          <a:xfrm>
            <a:off x="468313" y="5157788"/>
            <a:ext cx="8229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cs-CZ" sz="3200" i="1">
                <a:latin typeface="Times New Roman" pitchFamily="18" charset="0"/>
                <a:cs typeface="Times New Roman" pitchFamily="18" charset="0"/>
              </a:rPr>
              <a:t>Ostatní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3" grpId="0"/>
      <p:bldP spid="4" grpId="0"/>
      <p:bldP spid="5" grpId="0"/>
      <p:bldP spid="6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C:\Users\Martina Indrová\Desktop\atr15i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970085"/>
            <a:ext cx="43148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Martina Indrová\Desktop\atr15i1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38" y="1341436"/>
            <a:ext cx="33528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Martina Indrová\Desktop\8502042182_74fde3352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1335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500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7586" name="Picture 2" descr="C:\Users\b\Desktop\Využití sakrálních památek\Boletice\Boletic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928688"/>
            <a:ext cx="7500937" cy="51323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Martina Indrová\Desktop\navstivte-kostel-v-boleticich-uz-neni-za-zavorou-ck1708-d170802ml47h1_denik-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688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0658" name="Picture 2" descr="C:\Users\b\Desktop\Využití sakrálních památek\Boletice\Boletice cedu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214438"/>
            <a:ext cx="3859212" cy="2643187"/>
          </a:xfrm>
        </p:spPr>
      </p:pic>
      <p:pic>
        <p:nvPicPr>
          <p:cNvPr id="70659" name="Picture 3" descr="C:\Users\b\Desktop\Využití sakrálních památek\Boletice\Boletice cedule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6313" y="3214688"/>
            <a:ext cx="3771900" cy="25828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71682" name="Text Box 6"/>
          <p:cNvSpPr txBox="1">
            <a:spLocks noChangeArrowheads="1"/>
          </p:cNvSpPr>
          <p:nvPr/>
        </p:nvSpPr>
        <p:spPr bwMode="auto">
          <a:xfrm>
            <a:off x="684213" y="2109788"/>
            <a:ext cx="78930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solidFill>
                  <a:schemeClr val="bg1"/>
                </a:solidFill>
                <a:latin typeface="Times New Roman" pitchFamily="18" charset="0"/>
              </a:rPr>
              <a:t>V jakých barvách tedy můžeme vidět</a:t>
            </a:r>
            <a:r>
              <a:rPr lang="cs-CZ" sz="3600">
                <a:latin typeface="Times New Roman" pitchFamily="18" charset="0"/>
              </a:rPr>
              <a:t> </a:t>
            </a:r>
          </a:p>
          <a:p>
            <a:pPr algn="ctr"/>
            <a:r>
              <a:rPr lang="cs-CZ" sz="5400" b="1">
                <a:solidFill>
                  <a:srgbClr val="FF0000"/>
                </a:solidFill>
                <a:latin typeface="Times New Roman" pitchFamily="18" charset="0"/>
              </a:rPr>
              <a:t>BUDOUCNOST</a:t>
            </a:r>
            <a:r>
              <a:rPr lang="cs-CZ" sz="4800" b="1">
                <a:latin typeface="Times New Roman" pitchFamily="18" charset="0"/>
              </a:rPr>
              <a:t> </a:t>
            </a:r>
          </a:p>
          <a:p>
            <a:pPr algn="ctr"/>
            <a:r>
              <a:rPr lang="cs-CZ" sz="3600">
                <a:solidFill>
                  <a:schemeClr val="bg1"/>
                </a:solidFill>
                <a:latin typeface="Times New Roman" pitchFamily="18" charset="0"/>
              </a:rPr>
              <a:t>obrovského kulturního dědictví po našich </a:t>
            </a:r>
          </a:p>
          <a:p>
            <a:pPr algn="ctr"/>
            <a:r>
              <a:rPr lang="cs-CZ" sz="3600">
                <a:solidFill>
                  <a:schemeClr val="bg1"/>
                </a:solidFill>
                <a:latin typeface="Times New Roman" pitchFamily="18" charset="0"/>
              </a:rPr>
              <a:t>předcích?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2706" name="Picture 2" descr="C:\Users\b\Desktop\Lidéřovic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214438"/>
            <a:ext cx="5053013" cy="3784600"/>
          </a:xfrm>
        </p:spPr>
      </p:pic>
      <p:sp>
        <p:nvSpPr>
          <p:cNvPr id="72707" name="TextovéPole 4"/>
          <p:cNvSpPr txBox="1">
            <a:spLocks noChangeArrowheads="1"/>
          </p:cNvSpPr>
          <p:nvPr/>
        </p:nvSpPr>
        <p:spPr bwMode="auto">
          <a:xfrm>
            <a:off x="4214813" y="5500688"/>
            <a:ext cx="4479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i="1">
                <a:latin typeface="Times New Roman" pitchFamily="18" charset="0"/>
                <a:cs typeface="Times New Roman" pitchFamily="18" charset="0"/>
              </a:rPr>
              <a:t>Bohoslužebné účely…?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73731" name="TextovéPole 6"/>
          <p:cNvSpPr txBox="1">
            <a:spLocks noChangeArrowheads="1"/>
          </p:cNvSpPr>
          <p:nvPr/>
        </p:nvSpPr>
        <p:spPr bwMode="auto">
          <a:xfrm>
            <a:off x="4357688" y="5072063"/>
            <a:ext cx="4143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600" i="1">
                <a:latin typeface="Times New Roman" pitchFamily="18" charset="0"/>
                <a:cs typeface="Times New Roman" pitchFamily="18" charset="0"/>
              </a:rPr>
              <a:t>Památkový objekt…?</a:t>
            </a:r>
          </a:p>
        </p:txBody>
      </p:sp>
      <p:pic>
        <p:nvPicPr>
          <p:cNvPr id="22530" name="Picture 2" descr="C:\Users\Martina Indrová\Desktop\OlvihU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652664" cy="36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1" name="Picture 3" descr="C:\Users\Martina Indrová\Desktop\svatyvit_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021987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i="1" smtClean="0">
                <a:latin typeface="Times New Roman" pitchFamily="18" charset="0"/>
                <a:cs typeface="Times New Roman" pitchFamily="18" charset="0"/>
              </a:rPr>
              <a:t>Důstojný zánik…?</a:t>
            </a:r>
          </a:p>
        </p:txBody>
      </p:sp>
      <p:pic>
        <p:nvPicPr>
          <p:cNvPr id="74754" name="Picture 2" descr="C:\Users\b\Desktop\Využití sakrálních památek\Kostely různé\kostely - různé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2286000"/>
            <a:ext cx="4048125" cy="3044825"/>
          </a:xfrm>
        </p:spPr>
      </p:pic>
      <p:pic>
        <p:nvPicPr>
          <p:cNvPr id="74755" name="Picture 3" descr="C:\Users\b\Desktop\Využití sakrálních památek\Kostely různé\kostely - různé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286000"/>
            <a:ext cx="4119562" cy="30972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Obrázek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PA230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196975"/>
            <a:ext cx="3716337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692275" y="333375"/>
            <a:ext cx="57070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800" b="1" i="1">
                <a:latin typeface="Times New Roman" pitchFamily="18" charset="0"/>
              </a:rPr>
              <a:t>Lomnice nad Lužnicí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179763" y="6380163"/>
            <a:ext cx="2687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Times New Roman" pitchFamily="18" charset="0"/>
              </a:rPr>
              <a:t>Kaple sv. Václava, svěcena r. 1359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368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6" name="Zástupný symbol pro obsah 4" descr="Třeboň int.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86063" y="714375"/>
            <a:ext cx="3452812" cy="4972050"/>
          </a:xfrm>
        </p:spPr>
      </p:pic>
      <p:sp>
        <p:nvSpPr>
          <p:cNvPr id="21507" name="TextovéPole 5"/>
          <p:cNvSpPr txBox="1">
            <a:spLocks noChangeArrowheads="1"/>
          </p:cNvSpPr>
          <p:nvPr/>
        </p:nvSpPr>
        <p:spPr bwMode="auto">
          <a:xfrm>
            <a:off x="3286125" y="6000750"/>
            <a:ext cx="3213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latin typeface="Times New Roman" pitchFamily="18" charset="0"/>
                <a:cs typeface="Times New Roman" pitchFamily="18" charset="0"/>
              </a:rPr>
              <a:t>Třeboň, kostel sv. Jiljí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Nový Dvůr - model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928670"/>
            <a:ext cx="4181495" cy="4497363"/>
          </a:xfrm>
        </p:spPr>
      </p:pic>
      <p:sp>
        <p:nvSpPr>
          <p:cNvPr id="5" name="TextovéPole 4"/>
          <p:cNvSpPr txBox="1"/>
          <p:nvPr/>
        </p:nvSpPr>
        <p:spPr>
          <a:xfrm>
            <a:off x="3143240" y="5857892"/>
            <a:ext cx="318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itchFamily="18" charset="0"/>
                <a:cs typeface="Times New Roman" pitchFamily="18" charset="0"/>
              </a:rPr>
              <a:t>Nový Dvůr, klášter trapistů</a:t>
            </a:r>
            <a:endParaRPr lang="cs-CZ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Nový Dvůr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836712"/>
            <a:ext cx="3881918" cy="5184576"/>
          </a:xfrm>
        </p:spPr>
      </p:pic>
      <p:pic>
        <p:nvPicPr>
          <p:cNvPr id="6" name="Zástupný symbol pro obsah 5" descr="Nový Dvůr kř. cesta.bmp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6896" y="274638"/>
            <a:ext cx="3231818" cy="2429676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96" y="3226966"/>
            <a:ext cx="4205816" cy="3154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5026"/>
            <a:ext cx="4392488" cy="292832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01008"/>
            <a:ext cx="475550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 descr="Břeclav kos. sv. Václava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786" y="2143116"/>
            <a:ext cx="3291787" cy="2877353"/>
          </a:xfrm>
        </p:spPr>
      </p:pic>
      <p:pic>
        <p:nvPicPr>
          <p:cNvPr id="6" name="Zástupný symbol pro obsah 5" descr="Břeclav kos. sv. Václava int.bmp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43525" y="1996281"/>
            <a:ext cx="2647950" cy="3733800"/>
          </a:xfrm>
        </p:spPr>
      </p:pic>
      <p:sp>
        <p:nvSpPr>
          <p:cNvPr id="7" name="TextovéPole 6"/>
          <p:cNvSpPr txBox="1"/>
          <p:nvPr/>
        </p:nvSpPr>
        <p:spPr>
          <a:xfrm>
            <a:off x="1000100" y="5786454"/>
            <a:ext cx="26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latin typeface="Times New Roman" pitchFamily="18" charset="0"/>
                <a:cs typeface="Times New Roman" pitchFamily="18" charset="0"/>
              </a:rPr>
              <a:t>Břeclav, kostel sv. Václava</a:t>
            </a:r>
            <a:endParaRPr lang="cs-CZ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1266" name="Picture 2" descr="C:\Users\Martina Veselá\Desktop\galerie-miro---expoz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351504" cy="364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-16007" y="4900518"/>
            <a:ext cx="650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Strahovský klášter, kostel sv. </a:t>
            </a:r>
            <a:r>
              <a:rPr lang="cs-CZ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Rocha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C:\Users\Martina Veselá\Desktop\kostel-klary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6300"/>
            <a:ext cx="332369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04048" y="55892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Cheb, kostel sv. Kláry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</TotalTime>
  <Words>583</Words>
  <Application>Microsoft Office PowerPoint</Application>
  <PresentationFormat>Předvádění na obrazovce (4:3)</PresentationFormat>
  <Paragraphs>104</Paragraphs>
  <Slides>94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5" baseType="lpstr">
      <vt:lpstr>Motiv sady Office</vt:lpstr>
      <vt:lpstr>Prezentace aplikace PowerPoint</vt:lpstr>
      <vt:lpstr>Právní úpravy</vt:lpstr>
      <vt:lpstr>Kategorizace</vt:lpstr>
      <vt:lpstr>Prezentace aplikace PowerPoint</vt:lpstr>
      <vt:lpstr>Prezentace aplikace PowerPoint</vt:lpstr>
      <vt:lpstr>Prezentace aplikace PowerPoint</vt:lpstr>
      <vt:lpstr>Způsoby využívání v současnosti</vt:lpstr>
      <vt:lpstr>Způsoby využívání v současnosti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Příklady využití některých sakrálních památek v České republice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Velké Meziříčí, nová synagoga</vt:lpstr>
      <vt:lpstr>Prezentace aplikace PowerPoint</vt:lpstr>
      <vt:lpstr>Praha 1, kostel sv. Michaela Archanděla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Lanškroun, kostel sv. Maří Magdaleny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Neratov, kostel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Boletice, kostel sv. Mikuláše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Důstojný zánik…?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</dc:creator>
  <cp:lastModifiedBy>Martina Indrová</cp:lastModifiedBy>
  <cp:revision>47</cp:revision>
  <dcterms:created xsi:type="dcterms:W3CDTF">2008-09-23T20:14:39Z</dcterms:created>
  <dcterms:modified xsi:type="dcterms:W3CDTF">2019-11-19T11:25:28Z</dcterms:modified>
</cp:coreProperties>
</file>