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9" r:id="rId10"/>
    <p:sldId id="263" r:id="rId11"/>
    <p:sldId id="264" r:id="rId12"/>
    <p:sldId id="265" r:id="rId13"/>
    <p:sldId id="266" r:id="rId14"/>
    <p:sldId id="270" r:id="rId15"/>
    <p:sldId id="267" r:id="rId16"/>
    <p:sldId id="268" r:id="rId17"/>
    <p:sldId id="271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86"/>
    <p:restoredTop sz="94684"/>
  </p:normalViewPr>
  <p:slideViewPr>
    <p:cSldViewPr snapToGrid="0" snapToObjects="1">
      <p:cViewPr varScale="1">
        <p:scale>
          <a:sx n="106" d="100"/>
          <a:sy n="106" d="100"/>
        </p:scale>
        <p:origin x="8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54BB03-5842-B040-9C15-E8106B1B1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09B0EA7-459D-F544-BC14-C9B62D1121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CC9FD75-B0B3-F94A-BDCB-A8EB26BA3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3D2B-6C11-4F46-99E2-2254EB44F6A8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AB43CA-233F-4D4A-90D9-4194FE81D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2D31BCA-8F54-954E-AF61-F7752A322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2857-E09C-2B47-9BC2-D85E261062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0193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85E2BC-E251-D440-BD62-B07C15C00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9E71CBC-CD4C-BA4A-B50F-285997476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CABB112-C8F5-FC4D-81FE-B6204FCC5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3D2B-6C11-4F46-99E2-2254EB44F6A8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7A240E-1C9F-7446-B837-72620899B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268E25A-EE03-3F48-B3D9-28704A92A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2857-E09C-2B47-9BC2-D85E261062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527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876A5CE-5B11-8D4C-BD6A-764112D9E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8961470-717B-6C42-B88E-1E5890F5C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D8E9B2-4C4F-A64F-8031-289A9D54D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3D2B-6C11-4F46-99E2-2254EB44F6A8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4222EFA-E679-FC4A-BEEB-D9F966F7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8F96DD7-F430-6647-8176-70C49800B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2857-E09C-2B47-9BC2-D85E261062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662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C58D2E-B2B4-1E49-9EB3-27AB0002F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D5321E-3878-B544-82FE-29ACA5E66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4DD806-C4CB-2F46-A3B3-1CB8847F9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3D2B-6C11-4F46-99E2-2254EB44F6A8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AC8A18-250E-BF42-8694-DF9E95E74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3A8923-DA29-3944-9BDC-379575D3F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2857-E09C-2B47-9BC2-D85E261062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2258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36F7A1-8604-FF41-A210-B2D3B6B98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404B5D2-02E3-8A48-BACB-6CE0B659E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E8F3AD-C789-0D4F-B58D-73A8C4F27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3D2B-6C11-4F46-99E2-2254EB44F6A8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F65C91-C5EF-454B-9EE5-A588244C4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6FC07B-4FFE-6540-B897-B2FAB4F82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2857-E09C-2B47-9BC2-D85E261062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3009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63DD1F-D019-3340-B080-C1EC5421A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85272B-93B2-5043-8C02-523D1227B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CF4A61D-D2CB-E443-BC87-7491C052A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3760FDB-560D-2347-A0D2-4F32F0D93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3D2B-6C11-4F46-99E2-2254EB44F6A8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B62CFDA-E43E-3E4D-893F-51489D2D8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178D381-67C5-0F4E-9661-2B5378EBA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2857-E09C-2B47-9BC2-D85E261062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3366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AE50A6-A526-E24D-9CE3-C6FBE0AE0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C282323-2A21-3E4E-A8CD-97B28D142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142F419-2590-6140-9CAF-B75D962C43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2E42072-5918-5445-8620-F4DC1D986F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04970D6-3DA7-4845-B280-7DD5A52545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B6F9237-A247-B44B-A2FE-12F578D68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3D2B-6C11-4F46-99E2-2254EB44F6A8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A87D63F-9D23-CE4A-ACB6-D74E27085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8A5ABD1-3657-1949-B8D1-2A75E6CF6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2857-E09C-2B47-9BC2-D85E261062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759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D06A3B-8635-EE48-9B9B-437928D8C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41CE7A4-0548-BE4A-ABB6-7DB872885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3D2B-6C11-4F46-99E2-2254EB44F6A8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1EB111D-2C16-2044-96A8-304A55CDD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6B49DE6-692D-6E42-B1B8-BEADBDCE2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2857-E09C-2B47-9BC2-D85E261062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0342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6CB25FB-C427-1C46-BAC4-0F2FBDC92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3D2B-6C11-4F46-99E2-2254EB44F6A8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843F13E-62E4-E24D-8533-A0046A14E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63C20D3-E3E0-BD47-AA9D-A0DA73B91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2857-E09C-2B47-9BC2-D85E261062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6956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BB9C7B-7C68-0C46-BE02-297E52170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D9649D-2ABC-254B-BC49-29C7834C3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5456537-2CDC-2C41-804A-F24A7DB98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0C3B96C-73A6-E148-8C77-D6D14B515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3D2B-6C11-4F46-99E2-2254EB44F6A8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A823431-689A-6F42-908D-222A9A597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B95D7DB-A096-C34E-81D4-A85757EF8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2857-E09C-2B47-9BC2-D85E261062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3001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94A9A2-322E-D54B-B7E5-4DB404BB9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F2A7BA7-DB58-FF4A-A545-D98FA03C41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720CF0C-8560-5247-9DEB-8387BB927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EA73918-FE18-1E45-B380-AC05F1E0D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3D2B-6C11-4F46-99E2-2254EB44F6A8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B846790-92FF-8A4A-BE9A-E28254EA2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B7C6E87-4F3C-B949-884F-18A6354D8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2857-E09C-2B47-9BC2-D85E261062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4274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ED5AA7F-47F5-C54C-A182-DEEBCED26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314FB6F-9C3F-614E-82C2-225B88930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B866B6B-2CB7-8743-A02A-1194248486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43D2B-6C11-4F46-99E2-2254EB44F6A8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9DDB7D-CED2-0C4F-8208-9B747C0D18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BFAF117-2FA6-C441-9255-C9296A4C9E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B2857-E09C-2B47-9BC2-D85E261062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017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strom, exteriér, tráva, rostlina&#10;&#10;Popis byl vytvořen automaticky">
            <a:extLst>
              <a:ext uri="{FF2B5EF4-FFF2-40B4-BE49-F238E27FC236}">
                <a16:creationId xmlns:a16="http://schemas.microsoft.com/office/drawing/2014/main" id="{517CE8CE-638B-0249-A6B5-F2C07A670F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4890" b="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07A631B-5D01-3B4A-97F0-10EF6E89E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Teorie sekularizace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BAA1D24-7093-8E4F-B8B4-D4DF114BC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Sociologie náboženství</a:t>
            </a:r>
          </a:p>
        </p:txBody>
      </p:sp>
    </p:spTree>
    <p:extLst>
      <p:ext uri="{BB962C8B-B14F-4D97-AF65-F5344CB8AC3E}">
        <p14:creationId xmlns:p14="http://schemas.microsoft.com/office/powerpoint/2010/main" val="1666161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F1E35B-4048-D449-92AF-7C4B71518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Systematizuje Thomas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cs-CZ" dirty="0" err="1"/>
              <a:t>’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Dea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6C9375-EAE4-804C-A084-543561590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 této tradici uvažuje i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Thomas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O’Dea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Sociology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Religion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Prentice-Hall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1966), žák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Talcotta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Parsonse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Základní vliv na sekularizaci má racionalizace na několika úrovních: </a:t>
            </a:r>
          </a:p>
          <a:p>
            <a:pPr algn="just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Práce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člověk získal kontrolu nad přírodními silami, schopnost vlády nad světem, technologie zbavuje svět nahodilostí a minimalizuje bídu. </a:t>
            </a:r>
          </a:p>
          <a:p>
            <a:pPr algn="just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Válka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člověk je schopen skrze moderní vyspělé technologii prosazovat se ve světě na úkor druhých, vládnout a mít vládu i válku ve své moci.</a:t>
            </a:r>
          </a:p>
          <a:p>
            <a:pPr algn="just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Obchod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racionalizace vyjednávání vede k 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desakralizaci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lidských vztahů.</a:t>
            </a:r>
          </a:p>
          <a:p>
            <a:pPr algn="just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Vládnutí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je racionalizováno skrze byrokratizaci.</a:t>
            </a:r>
          </a:p>
          <a:p>
            <a:pPr algn="just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Věda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důraz na empirické přezkoumávání, na kritiku mytického vidění světa, zpochybňování všeho, co není měřitelné.</a:t>
            </a:r>
          </a:p>
          <a:p>
            <a:pPr marL="0" indent="0" algn="just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03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6C3AFAE-E0A0-CA45-A233-23B2187C5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 fontScale="90000"/>
          </a:bodyPr>
          <a:lstStyle/>
          <a:p>
            <a:r>
              <a:rPr lang="cs-CZ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Sekularizace jako privatizace:</a:t>
            </a:r>
            <a:br>
              <a:rPr lang="cs-CZ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Thomas </a:t>
            </a:r>
            <a:r>
              <a:rPr lang="cs-CZ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Luckmann</a:t>
            </a:r>
            <a:endParaRPr lang="cs-CZ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CCA79F4-1BF1-4E45-989D-4AED59B152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69" r="8610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B23FDE-31B4-3A43-BF00-39F19651E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Dle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Luckmanna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veškerá náboženská zkušenost založena v transcendování biologické podstaty. „Transcendování biologické přirozenosti je univerzálním lidským fenoménem.“ Tato 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transcendence se původně děje v procesu socializace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 němž je bezprostřední zkušenost subjektu integrována do společenského světa, resp. – slovy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Luckmanna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kosmu. </a:t>
            </a:r>
          </a:p>
          <a:p>
            <a:pPr marL="0" indent="0" algn="just">
              <a:buNone/>
            </a:pP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První formou objektivizace je jazyk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který je potud náboženskou skutečností, neboť nám umožňuje překonat naše uvěznění v nás samých. Náboženství tím získává mimořádně široký rozsah a dle kritiků ztrácí – podobně jako v případě Hegelovy teorie – svou specifičnost. Náboženská zkušenost je potom de facto redukována na 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vztah k druhým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50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8D2CFC-72FC-6E44-9D8A-DC3DD3CD2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 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Neviditelného náboženství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30EF99-73AE-C646-ACD6-245A7CD83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„Smysluplnost subjektivních zkušeností je sama o sobě již výsledkem sociálních procesů. Subjektivní zkušenost je omezena na bezprostřední přítomnost a jako taková je nesmyslná. Smysl není vlastnost, kterou by se vyznačovaly subjektivní procesy, ale je konstituován teprve v aktech interpretace, při nichž je subjektivní obsah zpětně rekonstruován. Smysl je tedy konstituován tehdy, zastavíme-li se a přemýšlíme-li. Interpretace tak není nikdy součástí subjektivního prožitku, ale tento prožitek vždy přesahuje.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Aby člověk interpretoval, musí se vytrhnout z proudu subjektivních prožitků a k tomu potřebuje něco, co tyto prožitky transcenduje.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Toto vykonávají druzí. Pomocí druhých získáváme odstup od našeho prožitku. 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od sebe samých náleží k úhelným kamenům naší identity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.“ </a:t>
            </a:r>
          </a:p>
          <a:p>
            <a:pPr marL="0" indent="0" algn="just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55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46272E-CC71-3B45-A63A-13259A6DA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4C956F-6E25-0D49-AFB5-111DAF822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Tato distance – tedy transcendování našeho já – je přitom ze své podstaty náboženská a dle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Luckmanna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náboženství v moderní době na tento typ transcendence omezuje. To, co mizí, jsou tedy institucionalizované formy náboženství, nikoliv toto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neviditelné, ne však neexistující transcendování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marL="0" indent="0" algn="just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4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E03B1-3560-614F-A96F-90E7A2F84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3C7F6D-0605-6F43-BDE2-F40DA30F5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„Náboženství nachází svůj základ stále častěji v soukromé sféře, především v rodinách a jejich společenských vztahových vazbách.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 Tím se proměňuje v 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nitrosvětskou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skutečnost. Náboženství se stává jednak mezilidskou a jednak niternou dynamikou, přičemž se první zmíněná dynamika vztahuje na společenské vazby a druhá na obtíže spjaté s identitou právě v této sféře.“</a:t>
            </a:r>
          </a:p>
          <a:p>
            <a:pPr marL="0" indent="0" algn="just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87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C64DF7C-C5FF-764E-B43F-59E19399C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 fontScale="90000"/>
          </a:bodyPr>
          <a:lstStyle/>
          <a:p>
            <a:r>
              <a:rPr lang="cs-CZ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Sekularizace jako homogenizace? – Olivier Roy</a:t>
            </a:r>
          </a:p>
        </p:txBody>
      </p:sp>
      <p:pic>
        <p:nvPicPr>
          <p:cNvPr id="5" name="Obrázek 4" descr="Obsah obrázku text, tabule&#10;&#10;Popis byl vytvořen automaticky">
            <a:extLst>
              <a:ext uri="{FF2B5EF4-FFF2-40B4-BE49-F238E27FC236}">
                <a16:creationId xmlns:a16="http://schemas.microsoft.com/office/drawing/2014/main" id="{491A8E41-BA32-0742-B6A9-2C96B9A914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80" r="1989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158519-DA6B-034D-B909-551F62D7D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Mnozí badatelé upozorňují, že sekularizace není spjata jen s 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pluralizací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ale podstatnou měrou právě i s opačným procesem, tedy s 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homogenizací náboženských obsahů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Nejprominentnějším zastáncem této teorie je francouzský religionista specializující se na islám 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Olivier Roy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Náboženství – a nejvíce se v současnosti tento fenomén týká islámu – je vlivem globalizace (především globálních masmédií) 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redukováno na dogmatické minimum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které může – je-li zbaveno kulturního zakotvení – „cestovat“ napříč světem. </a:t>
            </a: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Náboženství se tím stává dogmatické a násilné, žádá od svých souvěrců, aby se odpoutalo od svých kultur, proti nimž mají povstat ve jménu (nejčastěji) „čistého“ islámu. </a:t>
            </a:r>
          </a:p>
          <a:p>
            <a:pPr marL="0" indent="0">
              <a:buNone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10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F18775-0EDB-124C-815B-2C5526051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AA465F-A962-1A45-BCA4-D2F3FC688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Jedná se o poslední krok sekularizace, pochopíme-li sekularizaci jako diferenciaci jednotlivých sfér (viz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Luhmannovo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pojetí štěpení společnosti do jednotlivých subsystémů): náboženství je i v sekulárních zemích výrazně spjato s kulturou, nyní je porušena i tato vazba a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náboženství se tím stává zcela autonomní či dokonce absolutní,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tj. odpoutané od okolního světa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(viz původní význam slova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ab-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solutus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Nejfundamentálnější náboženské systémy by dle této teorie paradoxně byly i „nejsekulárnější“. </a:t>
            </a:r>
          </a:p>
        </p:txBody>
      </p:sp>
    </p:spTree>
    <p:extLst>
      <p:ext uri="{BB962C8B-B14F-4D97-AF65-F5344CB8AC3E}">
        <p14:creationId xmlns:p14="http://schemas.microsoft.com/office/powerpoint/2010/main" val="246885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55B30E-9BD1-A54E-A1B0-B37115E9A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6D18F1-8645-4148-B14A-81EAB7284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Islámský fundamentalismus tak není výsledkem importace „cizí“ kultury do „naší“ kultury, ale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výsledkem de-kulturace náboženství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Tuto teorii by dokládal například Talibán v Afghánistánu, který nebojuje ani tak proti americké kultuře, jako proti původní afghánské tradiční kultuře (viz rovněž ničení starověkých památek islamisty). Nečelíme tak konfliktu kultur, ale konfliktu „čistého“ náboženství na straně jedné a kultury anebo dokonce kulturně zakořeněného náboženství na straně druhé.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Olivier Roy,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sainte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ignorance.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temps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religion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sans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culture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Paris: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Seuil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2008. (viz německý překlad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Heilige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Einfalt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2015 a anglický překlad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Holy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Ignorance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2016).</a:t>
            </a:r>
          </a:p>
          <a:p>
            <a:pPr marL="0" indent="0" algn="just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12FA011-067E-1145-8D04-68C52AEC7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anchor="b">
            <a:normAutofit/>
          </a:bodyPr>
          <a:lstStyle/>
          <a:p>
            <a:r>
              <a:rPr lang="cs-CZ" sz="4000">
                <a:latin typeface="Times New Roman" panose="02020603050405020304" pitchFamily="18" charset="0"/>
                <a:cs typeface="Times New Roman" panose="02020603050405020304" pitchFamily="18" charset="0"/>
              </a:rPr>
              <a:t>Luhmann a sekularizace</a:t>
            </a: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36563699-B431-7341-BE75-6DA130F0C4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271"/>
          <a:stretch/>
        </p:blipFill>
        <p:spPr>
          <a:xfrm>
            <a:off x="0" y="0"/>
            <a:ext cx="4196496" cy="6857990"/>
          </a:xfrm>
          <a:prstGeom prst="rect">
            <a:avLst/>
          </a:prstGeom>
          <a:effectLst/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BCA888-D34F-A74A-9103-A8AA877FB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734" y="2409830"/>
            <a:ext cx="6798539" cy="370521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„Od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Comtových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dob je pro sociologii </a:t>
            </a:r>
            <a:r>
              <a:rPr lang="cs-CZ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sekularizace tématem, jímž </a:t>
            </a:r>
            <a:r>
              <a:rPr lang="cs-CZ" sz="20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spolumíní</a:t>
            </a:r>
            <a:r>
              <a:rPr lang="cs-CZ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sebe samu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Tuto charakteristiku lze stěží popřít. Sociologie nevychází z náboženských maxim víry, a to ani tehdy a právě ne teh­dy, když pojednává o náboženství. Uchovává si ‚metodologický ateis­mus‘, aby se mohla řadit k vědeckému systému. Proto když dojde na téma náboženství, může jeho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sebepopis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stavět </a:t>
            </a:r>
            <a:r>
              <a:rPr lang="cs-CZ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pouze na sekularizaci ve smyslu náboženské neangažovanosti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Tím ale ještě není rozhod­nuto o tom, zda sekularizace představuje smysluplné téma zkoumání anebo, na rozdíl od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Comtových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dob, jen samozřejmost, o níž již není dále co říci.“</a:t>
            </a:r>
          </a:p>
          <a:p>
            <a:pPr marL="0" indent="0" algn="just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Luhmann, 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Náboženství společnosti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2005, str. 237. </a:t>
            </a:r>
          </a:p>
        </p:txBody>
      </p:sp>
    </p:spTree>
    <p:extLst>
      <p:ext uri="{BB962C8B-B14F-4D97-AF65-F5344CB8AC3E}">
        <p14:creationId xmlns:p14="http://schemas.microsoft.com/office/powerpoint/2010/main" val="56434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3C0D6E-9938-D740-8AC6-80ABD7E39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Věřící jako „selektivní konzument“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3C4447-27B8-D741-A364-E0EEC7A25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Sekularizace je obecně teorie, která se snaží vysvětlit jednu z 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nejpřelomovější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„události“ lidských dějin: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ústup náboženství ze společnosti či dokonce z lidského života vůbec.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Jeden z nejvýznamnějších badatelů v oblasti sekularizace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Steve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Bruce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hovoří o „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drastic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decline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organized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religion“ či o přeměně oddaného věřícího v selektivního konzumenta.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Viz např.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Steve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Bruce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Dead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Secularization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West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2002.</a:t>
            </a:r>
          </a:p>
        </p:txBody>
      </p:sp>
    </p:spTree>
    <p:extLst>
      <p:ext uri="{BB962C8B-B14F-4D97-AF65-F5344CB8AC3E}">
        <p14:creationId xmlns:p14="http://schemas.microsoft.com/office/powerpoint/2010/main" val="240112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6378688-6A28-A744-8586-B532BC650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cs-CZ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Bůh zemřel…</a:t>
            </a:r>
            <a:br>
              <a:rPr lang="cs-CZ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anebo vlastně ne</a:t>
            </a: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6FF5250B-4942-7E46-ACB5-D444767430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2DB6D4-E447-E148-80DE-82159C3E6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 Berger poznamenává v roce 1968: „...modernizace nezbytně vede k úpadku náboženské víry, a to jak ve společnosti, tak i v myslích jednotlivců.“</a:t>
            </a:r>
          </a:p>
          <a:p>
            <a:pPr marL="0" indent="0" algn="just">
              <a:buNone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třicet let později již tvrdí: „Předpoklad, že žijeme v sekularizovaném světě, je chybný. Dnešní svět je tak zuřivě náboženský, jako býval vždy.“</a:t>
            </a:r>
          </a:p>
          <a:p>
            <a:pPr marL="0" indent="0" algn="just">
              <a:buNone/>
            </a:pPr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88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B210B5-3D9A-2C45-B41B-77E495704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 pojmu sekularizace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436283-CA95-7C47-9067-EE40B7C94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Sekularizace poukazuje k široké škále procesů zahrnující společenské, kulturní, náboženské a právní fenomény. Etymologicky je termín spjat s výrazem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saeculum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tedy s latinským výrazem pro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svět, ale rovněž pro věk či století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(viz např. odvozené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franc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siècle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Saeculum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tento svět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rozdíl od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onoho světa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resp. tento věk, na rozdíl od posvátného času či svaté věčnosti. </a:t>
            </a:r>
          </a:p>
          <a:p>
            <a:pPr marL="0" indent="0" algn="just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3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C2B95F-0FD7-B548-8003-6977B9889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míníme sekularizací?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DF94C1-6EC8-374C-96EF-FB32B1CE3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Původně odkazuje termín „sekularizace“ k zabavení církevního či řeholního majetku po protestantské reformaci a následných válkách. Termín „sekularizace“ byl tak užit například pro rušení anglických klášterů v letech 1536–1541 za vlády Jindřicha VIII, který se stal nejvyšším představitelem Anglikánské církve.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Později se pojem užíval rovněž v souvislosti s vyvlastňováním během období Francouzské revoluce i pro zabavování církevního majetku ze strany jiných evropských proticírkevně laděných vlád během 18. a 19. století.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Další významová rovina pojmu sekularizace se vztahuje k přechodu původně náboženské osoby do světského stavu, která se tím stává „sekulární“. </a:t>
            </a:r>
          </a:p>
        </p:txBody>
      </p:sp>
    </p:spTree>
    <p:extLst>
      <p:ext uri="{BB962C8B-B14F-4D97-AF65-F5344CB8AC3E}">
        <p14:creationId xmlns:p14="http://schemas.microsoft.com/office/powerpoint/2010/main" val="302437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60B5D4-6C2A-5E44-A0DB-71936A213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Sekularizace a</a:t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sociologie náboženství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C3DC86-55BC-274F-8EFD-06BEA0D7D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sekularizace jako ústup náboženské víry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náboženských rituálů v moderních společnostech: tento význam bývá nejčastěji spjat se sekularizací.</a:t>
            </a:r>
          </a:p>
          <a:p>
            <a:pPr marL="0" indent="0" algn="just">
              <a:buNone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sekularizace jako privatizace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náboženství se stahuje z veřejného prostoru a stává se záležitostí osobní volby a životního stylu – jedná se o historický vývoj, ale zároveň sem vstupuje i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normativní ohled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(„společnost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být sekularizovaná“), nakolik je privatizace chápána jako nutný předpoklad moderních liberálních demokracií. Viz koncept „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believing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belonging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– trend k ne-institucionálnímu náboženství. [Proti tomu viz koncept: „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belonging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believing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“: odkaz na sadu hodnot, např. křesťanské hodnoty jako základ kultury, bez odpovídajícího jednání (např. nenavštěvuji mši, ale zaštiťuji se křesťanskými hodnotami).]</a:t>
            </a:r>
          </a:p>
          <a:p>
            <a:pPr marL="0" indent="0" algn="just">
              <a:buNone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sekularizace jako funkcionální diferenciace společnosti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politika, ekonomika, zdravotnictví, školství se emancipují od náboženských hodnot a začínají „operovat“ na vlastních hodnotách: původně náboženské sféry se stávají světskými – takto pochopená </a:t>
            </a:r>
          </a:p>
          <a:p>
            <a:pPr marL="0" indent="0" algn="just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67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70EF145-C161-3840-A631-82CEE116E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cs-CZ" sz="3800">
                <a:latin typeface="Times New Roman" panose="02020603050405020304" pitchFamily="18" charset="0"/>
                <a:cs typeface="Times New Roman" panose="02020603050405020304" pitchFamily="18" charset="0"/>
              </a:rPr>
              <a:t>Klasické sekularizační paradigma: </a:t>
            </a:r>
            <a:br>
              <a:rPr lang="cs-CZ" sz="3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800">
                <a:latin typeface="Times New Roman" panose="02020603050405020304" pitchFamily="18" charset="0"/>
                <a:cs typeface="Times New Roman" panose="02020603050405020304" pitchFamily="18" charset="0"/>
              </a:rPr>
              <a:t>Bryan Wilson</a:t>
            </a: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B95903C7-1B91-714E-9BF6-30EAF811DF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02" r="1336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4BDD1B-1F60-F446-893E-7D4E4681D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Wilson interpretoval sekularizaci jako přechod od tradiční společnosti k funkcionálně diferencované. </a:t>
            </a:r>
          </a:p>
          <a:p>
            <a:pPr marL="0" indent="0" algn="just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Přeměna je uskutečněna novým typem racionality, a to utilitární racionalitou. </a:t>
            </a:r>
          </a:p>
          <a:p>
            <a:pPr marL="0" indent="0" algn="just">
              <a:buNone/>
            </a:pP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Desakralizace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tak spjata s určitým typem lidského myšlení: člověk odmítá pověry, mýty jako neverifikovatelné, omezuje své chápání mezilidských vztahů na pozadí utilitárního modelu. </a:t>
            </a:r>
          </a:p>
          <a:p>
            <a:pPr marL="0" indent="0" algn="just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Jedinec se navíc „zespolečenšťuje“, což znamená, že je vyvázán z jednoho stabilního rodinného a kulturního prostředí, a to např. již tím, že dojíždí do práce, že tedy nepracuje doma, čímž je narušena jednotky rodiny, v níž se tradičně nejen reprodukoval život společnosti, ale která byla rovněž centrem obživy. </a:t>
            </a:r>
          </a:p>
        </p:txBody>
      </p:sp>
    </p:spTree>
    <p:extLst>
      <p:ext uri="{BB962C8B-B14F-4D97-AF65-F5344CB8AC3E}">
        <p14:creationId xmlns:p14="http://schemas.microsoft.com/office/powerpoint/2010/main" val="230065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4634E45-89B3-024B-8E1D-FBA6D4833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cs-CZ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Navazuje Peter Berger</a:t>
            </a: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1A6588AE-30C5-214E-948E-469C3475A0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80" r="13383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B23E7B-B9BC-7642-AE1E-901CB4AD6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Spolu s rozvolněním rodiny je rozvolněna jednotnost náboženského jazyka: do života vtrhává pluralita – a </a:t>
            </a: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pluralita sekularizuje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člověk si je vědom alternativ a je si vědom toho, že i jeho víra stojí na jeho rozhodnutí, že je tedy člověkova víra jeho vlastním výkonem. Tím se sama víra stává nestabilní (viz Bergerův </a:t>
            </a:r>
            <a:r>
              <a:rPr lang="cs-CZ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heretical</a:t>
            </a:r>
            <a:r>
              <a:rPr 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imperative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043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1584</Words>
  <Application>Microsoft Macintosh PowerPoint</Application>
  <PresentationFormat>Širokoúhlá obrazovka</PresentationFormat>
  <Paragraphs>49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Motiv Office</vt:lpstr>
      <vt:lpstr>Teorie sekularizace</vt:lpstr>
      <vt:lpstr>Luhmann a sekularizace</vt:lpstr>
      <vt:lpstr>Věřící jako „selektivní konzument“</vt:lpstr>
      <vt:lpstr>Bůh zemřel… anebo vlastně ne</vt:lpstr>
      <vt:lpstr>K pojmu sekularizace</vt:lpstr>
      <vt:lpstr>Co míníme sekularizací?</vt:lpstr>
      <vt:lpstr>Sekularizace a sociologie náboženství</vt:lpstr>
      <vt:lpstr>Klasické sekularizační paradigma:  Bryan Wilson</vt:lpstr>
      <vt:lpstr>Navazuje Peter Berger</vt:lpstr>
      <vt:lpstr>Systematizuje Thomas O’Dea</vt:lpstr>
      <vt:lpstr>Sekularizace jako privatizace: Thomas Luckmann</vt:lpstr>
      <vt:lpstr>Z Neviditelného náboženství</vt:lpstr>
      <vt:lpstr>Prezentace aplikace PowerPoint</vt:lpstr>
      <vt:lpstr>Prezentace aplikace PowerPoint</vt:lpstr>
      <vt:lpstr>Sekularizace jako homogenizace? – Olivier Roy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Teorie sekularizace</dc:title>
  <dc:creator>Matějčková, Tereza</dc:creator>
  <cp:lastModifiedBy>Matějčková, Tereza</cp:lastModifiedBy>
  <cp:revision>4</cp:revision>
  <dcterms:created xsi:type="dcterms:W3CDTF">2021-11-29T17:27:50Z</dcterms:created>
  <dcterms:modified xsi:type="dcterms:W3CDTF">2021-11-30T16:31:03Z</dcterms:modified>
</cp:coreProperties>
</file>