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71" r:id="rId4"/>
    <p:sldId id="321" r:id="rId5"/>
    <p:sldId id="323" r:id="rId6"/>
    <p:sldId id="324" r:id="rId7"/>
    <p:sldId id="325" r:id="rId8"/>
    <p:sldId id="327" r:id="rId9"/>
    <p:sldId id="330" r:id="rId10"/>
    <p:sldId id="326" r:id="rId11"/>
    <p:sldId id="328" r:id="rId12"/>
    <p:sldId id="329" r:id="rId13"/>
    <p:sldId id="331" r:id="rId14"/>
    <p:sldId id="33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_mouralova\Desktop\Vyv_b4_zakladni%20vzdelavani_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Počet žáků v individuálním vzdělávání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'B4.21'!$J$7:$T$10</c:f>
              <c:strCache>
                <c:ptCount val="11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  <c:pt idx="10">
                  <c:v>2022/23</c:v>
                </c:pt>
              </c:strCache>
            </c:strRef>
          </c:cat>
          <c:val>
            <c:numRef>
              <c:f>'B4.21'!$J$26:$T$26</c:f>
              <c:numCache>
                <c:formatCode>#\ ##0_ ;[Red]\-#\ ##0\ ;\–\ </c:formatCode>
                <c:ptCount val="11"/>
                <c:pt idx="0">
                  <c:v>629</c:v>
                </c:pt>
                <c:pt idx="1">
                  <c:v>832</c:v>
                </c:pt>
                <c:pt idx="2">
                  <c:v>1038</c:v>
                </c:pt>
                <c:pt idx="3">
                  <c:v>1339</c:v>
                </c:pt>
                <c:pt idx="4">
                  <c:v>2067</c:v>
                </c:pt>
                <c:pt idx="5">
                  <c:v>2591</c:v>
                </c:pt>
                <c:pt idx="6">
                  <c:v>3232</c:v>
                </c:pt>
                <c:pt idx="7">
                  <c:v>3874</c:v>
                </c:pt>
                <c:pt idx="8">
                  <c:v>4557</c:v>
                </c:pt>
                <c:pt idx="9">
                  <c:v>5812</c:v>
                </c:pt>
                <c:pt idx="10">
                  <c:v>6309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1-41E8-9A6D-DFA503F65E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618431"/>
        <c:axId val="205615071"/>
      </c:barChart>
      <c:catAx>
        <c:axId val="205618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15071"/>
        <c:crosses val="autoZero"/>
        <c:auto val="1"/>
        <c:lblAlgn val="ctr"/>
        <c:lblOffset val="100"/>
        <c:noMultiLvlLbl val="0"/>
      </c:catAx>
      <c:valAx>
        <c:axId val="20561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18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B30F4-1036-F5CC-2B0E-4B09FA2B1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346448-FD93-6091-337D-6963D532B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B8BE16-0A05-AD00-3C6C-AB79E5AFA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C76B55-30E7-4C22-E9CC-16646D27B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543A79-7EC6-968D-788A-A348C685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0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5DBF9-1C10-567F-EAD0-F0A8C023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41F2D8-5D6E-C346-340C-6B2766F90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24E7AA-7A20-81A0-6BBD-B10387DC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531D39-03EB-0A29-5D24-C7F0E147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874085-72AC-E58D-5089-3DFC1F19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17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18542A1-9121-1147-E03A-A2C638752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B386B-DA36-D57D-CDC8-837A5AF49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4D6822-0A41-067D-E316-ABB204A9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EBCEC-47F4-D0E1-911C-4D8B4E61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2F4B20-182D-BEDD-DB1A-35A3200B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19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1F855-CE8C-0637-2F47-5EA44C224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79AF62-DDC0-D6E9-1277-C328DE38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95AFEA-6C4B-98F2-D099-C2CFD16C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CD38D3-665D-C03E-C043-8191E510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763999-62A9-7603-60F0-CF299662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0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702DC-950E-1AEA-B501-48B42420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BD797C-CDC9-8761-D51A-32013E6A6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D1B179-D68C-3239-BF6B-4E6B9BFC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E2CA2-4B80-D31F-AC4E-B468F1AA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9111F9-571D-4595-4B41-2A8D0485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4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892F5-52A7-82F8-2A1E-8FD7EAA5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4B2F8-F5A3-5940-6F37-DB5588C04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92A0FB-22CA-EC3A-1484-AD5BEB13D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9B65EE-ECCA-78DD-F140-4B0D973A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BA9389-6A50-945C-7A9A-5399F21C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27BC65-BFB6-BBB9-06B0-E65EAC52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19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3DF1B-07C0-502B-3B26-4C7D5D8C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5784C8-1816-0737-6681-4DFADB4A4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9F6FE3-DF96-E1B1-6E18-8B2C8E034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6822BC-B6E4-EC4C-D03B-7F8F06668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29CE3C-CBF3-2235-9605-D8A41218E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E98103-E546-482C-7C7A-A6799C9E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00473E-CB53-EE7C-1795-8C54F80B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5D8119-0E5E-13C5-6DB2-0A834289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3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13FA1-9806-CDBA-28ED-2A443B1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346A45-229D-9F4C-177B-CC2F7656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B3FA87-7B52-9928-8382-E34EB550D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D19A7F-5E24-5061-1408-AFE984C1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37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15CF6A9-91CA-2669-A366-F99251A4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174F57-90C0-CCF7-6867-81333322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E17968-6A9D-A779-00F2-37157830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16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53C72-1D68-C945-74CF-F7690146D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BD1EB5-6B57-3ACE-AF74-44FDC9ED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4CFD19-8EFF-A3FF-1D6E-6086687F6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DD3BA6-BB59-AB56-3E61-8B165544D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BFFA93-E28B-2163-C31E-F5F7CCF7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2D3ABD-7A81-EA07-F0F8-2917AA27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1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72F21-C579-E415-5C64-C92D7319D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D7AEB6-29EE-16AC-62CE-08648A549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0E7661-3688-C651-006C-EA8461C06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4B9BFB-F5A2-0161-3103-64573009A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064D82-F802-B6DE-1C47-716AA4167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FCE634-66AB-811F-786C-958B413A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1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B3016B-4461-554B-103A-678E9C53C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4AC64D-F400-7E6F-0843-8AE8DCD48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96CA7-59FF-26EE-B6EC-2BE238EB0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BE6F3F-7804-4272-8693-229A78CAE39B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4852ED-41BC-5053-4F98-65A1C7EEF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D874D6-2F30-78F3-2B79-05CB0D9F2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30860B-B707-4887-A0C9-E612D43C2C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61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02C37-9C12-FBB3-1C69-9E6877A6F5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Rodiče, žáci a studenti jako aktéři vzdělávací politiky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7D2BB3-E63A-B910-D004-109105A8D9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16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49061-73A2-37E3-6663-FC5D4C35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vlastní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CF7A7-7F76-267D-D69B-73F0D9E9B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92561" cy="4351338"/>
          </a:xfrm>
        </p:spPr>
        <p:txBody>
          <a:bodyPr/>
          <a:lstStyle/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Rodič jako vzdělavatel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Individuální („domácí“) vzdělávání a komunitní (rodičovské) školy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Rodič jako zřizovatel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Registrace školy v rejstříku škol (žádost, zdůvodnění, personální, majetkové a finanční zajištění, stravování, stanovisko obce a kraje…)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Příspěvek – různé úrovně dle výsledků hodnocení ČŠI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F78736-D970-AC6C-CBDB-15F6BBD14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761" y="3546032"/>
            <a:ext cx="6820062" cy="3040603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5CBF672-50BF-CFF6-19A1-ABAF64AA05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709676"/>
              </p:ext>
            </p:extLst>
          </p:nvPr>
        </p:nvGraphicFramePr>
        <p:xfrm>
          <a:off x="6322142" y="365126"/>
          <a:ext cx="5358581" cy="306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067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3A396-50C0-1B84-C935-46BB1272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690937-3645-3FD1-B8B9-6D1620381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3CB441-F488-C708-A223-9213BC1F1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409"/>
            <a:ext cx="12192000" cy="643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75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782F0-B912-3A97-68D6-609D6C3F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dle rodičů vašich starších spolužáku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15F9F-6F98-11CD-FD13-E1BC36E7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6E4A54-54A5-9EC9-C3EC-195F589A7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52" y="1453638"/>
            <a:ext cx="12192000" cy="503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748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717C7-481C-A8CE-ACC5-E9E7C4C1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700D6-B027-760A-D129-4BC5D6F1F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FA0B8A7-0A4D-3BD4-132C-B3630B8EA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84" y="365125"/>
            <a:ext cx="12192000" cy="620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32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4E968-34C3-AF07-DD33-3F299A92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kterých jsme se dnes dotkli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EF1BA4A-44EA-D42A-AF54-A8609457D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2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330BA-08D3-323C-37B8-37248EC6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ve veřejné politice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CB18ED-2491-C0D2-FA44-AAE42D8AF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658"/>
            <a:ext cx="10714703" cy="4692292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effectLst/>
              </a:rPr>
              <a:t>Kdo to jsou </a:t>
            </a:r>
            <a:r>
              <a:rPr lang="cs-CZ" dirty="0" err="1">
                <a:effectLst/>
              </a:rPr>
              <a:t>veřejněpolitičtí</a:t>
            </a:r>
            <a:r>
              <a:rPr lang="cs-CZ" dirty="0">
                <a:effectLst/>
              </a:rPr>
              <a:t> aktéři?</a:t>
            </a:r>
          </a:p>
          <a:p>
            <a:endParaRPr lang="cs-CZ" i="1" dirty="0"/>
          </a:p>
          <a:p>
            <a:r>
              <a:rPr lang="cs-CZ" dirty="0"/>
              <a:t>Musí být </a:t>
            </a:r>
            <a:r>
              <a:rPr lang="cs-CZ" dirty="0">
                <a:effectLst/>
              </a:rPr>
              <a:t>aktivní, jednat?</a:t>
            </a:r>
          </a:p>
          <a:p>
            <a:r>
              <a:rPr lang="cs-CZ" dirty="0"/>
              <a:t>Musí mít vliv, být schopni ovlivnit?</a:t>
            </a:r>
          </a:p>
          <a:p>
            <a:r>
              <a:rPr lang="cs-CZ" dirty="0"/>
              <a:t>Musí být organizovaní, institucionalizovaní</a:t>
            </a:r>
            <a:r>
              <a:rPr lang="cs-CZ" dirty="0">
                <a:effectLst/>
              </a:rPr>
              <a:t>?</a:t>
            </a:r>
          </a:p>
          <a:p>
            <a:endParaRPr lang="cs-CZ" dirty="0">
              <a:effectLst/>
            </a:endParaRPr>
          </a:p>
          <a:p>
            <a:r>
              <a:rPr lang="cs-CZ" i="1" dirty="0"/>
              <a:t>Stakeholder, </a:t>
            </a:r>
            <a:r>
              <a:rPr lang="cs-CZ" i="1" dirty="0" err="1"/>
              <a:t>actor</a:t>
            </a:r>
            <a:r>
              <a:rPr lang="cs-CZ" i="1" dirty="0"/>
              <a:t>, agent</a:t>
            </a:r>
          </a:p>
          <a:p>
            <a:r>
              <a:rPr lang="cs-CZ" dirty="0">
                <a:effectLst/>
              </a:rPr>
              <a:t>Různá šíře vymezení</a:t>
            </a:r>
          </a:p>
          <a:p>
            <a:pPr lvl="1"/>
            <a:r>
              <a:rPr lang="cs-CZ" dirty="0">
                <a:effectLst/>
              </a:rPr>
              <a:t>Ti, kdo se podílejí na tvorbě politiky</a:t>
            </a:r>
          </a:p>
          <a:p>
            <a:pPr lvl="1"/>
            <a:r>
              <a:rPr lang="cs-CZ" dirty="0">
                <a:effectLst/>
              </a:rPr>
              <a:t>Ti, kterých se politika nějak dotýká, mají na ní nějaký zájem (</a:t>
            </a:r>
            <a:r>
              <a:rPr lang="cs-CZ" dirty="0" err="1">
                <a:effectLst/>
              </a:rPr>
              <a:t>stake</a:t>
            </a:r>
            <a:r>
              <a:rPr lang="cs-CZ" dirty="0">
                <a:effectLst/>
              </a:rPr>
              <a:t>)</a:t>
            </a:r>
          </a:p>
          <a:p>
            <a:r>
              <a:rPr lang="cs-CZ" dirty="0"/>
              <a:t>„označuje jednotlivce, s</a:t>
            </a:r>
            <a:r>
              <a:rPr lang="cs-CZ" dirty="0">
                <a:effectLst/>
              </a:rPr>
              <a:t>kupiny či organizace, kteří mohou ovlivnit nebo mohou být ovlivněny připravovanou nebo realizovanou politikou“ (Veselý 2007, 225)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03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414BA2B-0315-4338-BE99-492562C8F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453752"/>
            <a:ext cx="10614906" cy="45769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Co nás může zajímat na a</a:t>
            </a:r>
            <a:r>
              <a:rPr lang="cs-CZ" sz="3600" dirty="0">
                <a:effectLst/>
              </a:rPr>
              <a:t>k</a:t>
            </a:r>
            <a:r>
              <a:rPr lang="cs-CZ" sz="3600" dirty="0"/>
              <a:t>térech?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778E05DB-7D80-4D94-B83D-2A63C3DBA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9" y="1243417"/>
            <a:ext cx="11149781" cy="532798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AF0F308-EACC-A049-1352-D1E3365FABA9}"/>
              </a:ext>
            </a:extLst>
          </p:cNvPr>
          <p:cNvSpPr txBox="1"/>
          <p:nvPr/>
        </p:nvSpPr>
        <p:spPr>
          <a:xfrm>
            <a:off x="9723177" y="6417528"/>
            <a:ext cx="194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(Mouralová 2019) </a:t>
            </a:r>
          </a:p>
        </p:txBody>
      </p:sp>
    </p:spTree>
    <p:extLst>
      <p:ext uri="{BB962C8B-B14F-4D97-AF65-F5344CB8AC3E}">
        <p14:creationId xmlns:p14="http://schemas.microsoft.com/office/powerpoint/2010/main" val="11549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174D2-C4B5-7821-2113-3672BB34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ve dvojicích/trojicích (3 minuty)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5AA69-ED37-2F11-7657-C88512A9C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Představte si situaci a diskutujte ve dvojicích/trojicích, </a:t>
            </a:r>
            <a:r>
              <a:rPr lang="cs-CZ" b="1" dirty="0"/>
              <a:t>co všechno můžete dělat</a:t>
            </a:r>
            <a:endParaRPr lang="cs-CZ" sz="2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Varianta 1: Jste rodič předškolního dítěte a nelíbí se vám spádová škola.</a:t>
            </a:r>
          </a:p>
          <a:p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Varianta 2: Jste student/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ka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a nejste spokojen/a s kvalitou a organizací studovaného programu.</a:t>
            </a:r>
          </a:p>
          <a:p>
            <a:pPr marL="0" indent="0">
              <a:buNone/>
            </a:pPr>
            <a:endParaRPr lang="cs-CZ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Vyberte se jednu z variant a generujte co nejvíc možností akce (skupinová práce, 3 minuty)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33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D672C-85BD-3EF5-0833-27E3AAEC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914"/>
          </a:xfrm>
        </p:spPr>
        <p:txBody>
          <a:bodyPr/>
          <a:lstStyle/>
          <a:p>
            <a:r>
              <a:rPr lang="cs-CZ" dirty="0"/>
              <a:t>Možné 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E825C-8548-A18D-7A7B-9F0C46E90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8528"/>
            <a:ext cx="5181600" cy="54372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Rodič a spádová škola</a:t>
            </a:r>
            <a:endParaRPr lang="cs-CZ" sz="3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Pokusit se dostat na nespádovou školu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Změnit adresu</a:t>
            </a:r>
          </a:p>
          <a:p>
            <a:r>
              <a:rPr lang="pt-BR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Najít si soukromou/církevní školu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Založit vlastní školu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Vzdělávat dítě doma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Vybrat si třídního učitele 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Spolupracovat s učitelem, mluvit s ním o svých představách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Artikulovat požadavky směrem k řediteli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Spojit se s dalšími rodiči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Kandidovat do škols</a:t>
            </a:r>
            <a:r>
              <a:rPr lang="cs-CZ" sz="2300" dirty="0">
                <a:effectLst/>
              </a:rPr>
              <a:t>ké rady</a:t>
            </a:r>
            <a:endParaRPr lang="cs-CZ" sz="23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Tlačit na změnu u zřizovatele (obec)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Dát podnět České školní inspekci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Zviditelnit téma v obci (diskuse, volby)</a:t>
            </a:r>
          </a:p>
          <a:p>
            <a:r>
              <a:rPr lang="pt-BR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Soustředit se na neformální vzdělávání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Nepřikládat škole význam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E92A43-E1EF-472E-26DE-EDC12E9CB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58530"/>
            <a:ext cx="5181600" cy="52343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Student a vysokoškolský program</a:t>
            </a:r>
            <a:endParaRPr lang="cs-CZ" sz="3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Změnit studijní program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Změnit vysokou školu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Odjet do zahraničí</a:t>
            </a:r>
          </a:p>
          <a:p>
            <a:r>
              <a:rPr lang="pt-BR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Mluvit o tom s vyučujícími a garantem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Hodnotit kurzy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Dát podnět děkanovi, akademickému senátu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Kandidovat do akademického senátu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Zviditelnit téma (napsat otevřený dopis, založit samosprávu)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Protestovat (okupovat školu)</a:t>
            </a:r>
          </a:p>
          <a:p>
            <a:r>
              <a:rPr lang="cs-CZ" sz="2300" dirty="0">
                <a:solidFill>
                  <a:srgbClr val="000000"/>
                </a:solidFill>
                <a:latin typeface="Calibri" panose="020F0502020204030204" pitchFamily="34" charset="0"/>
              </a:rPr>
              <a:t>Vykašlat se na vysokoškolské vzdělávání, učit se jinde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Vybírat si, čemu se ve studiu budu opravdu věnovat</a:t>
            </a:r>
          </a:p>
          <a:p>
            <a:r>
              <a:rPr lang="pt-BR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Jít cestou co nejmenšího úsilí</a:t>
            </a:r>
          </a:p>
          <a:p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Najít si jiné věci, které mě ve škole baví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8C34B8-F757-DEEC-5E2D-4544755D591D}"/>
              </a:ext>
            </a:extLst>
          </p:cNvPr>
          <p:cNvSpPr txBox="1"/>
          <p:nvPr/>
        </p:nvSpPr>
        <p:spPr>
          <a:xfrm>
            <a:off x="10786176" y="1812356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accent2"/>
                </a:solidFill>
              </a:rPr>
              <a:t>Choice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62E735E-1C70-A775-ABF5-E63F524AC51B}"/>
              </a:ext>
            </a:extLst>
          </p:cNvPr>
          <p:cNvSpPr txBox="1"/>
          <p:nvPr/>
        </p:nvSpPr>
        <p:spPr>
          <a:xfrm>
            <a:off x="10962967" y="3289512"/>
            <a:ext cx="918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</a:rPr>
              <a:t>Voice</a:t>
            </a:r>
            <a:endParaRPr lang="cs-CZ" sz="2400" dirty="0">
              <a:solidFill>
                <a:schemeClr val="accent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1FD7E2-4E4B-DEB4-A7CB-7E73816194C4}"/>
              </a:ext>
            </a:extLst>
          </p:cNvPr>
          <p:cNvSpPr txBox="1"/>
          <p:nvPr/>
        </p:nvSpPr>
        <p:spPr>
          <a:xfrm>
            <a:off x="10222283" y="5599470"/>
            <a:ext cx="1836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6"/>
                </a:solidFill>
              </a:rPr>
              <a:t>Exit / </a:t>
            </a:r>
            <a:r>
              <a:rPr lang="cs-CZ" sz="2400" dirty="0" err="1">
                <a:solidFill>
                  <a:schemeClr val="accent6"/>
                </a:solidFill>
              </a:rPr>
              <a:t>loyality</a:t>
            </a:r>
            <a:endParaRPr lang="cs-CZ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6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B886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FCC81-12E9-D16F-E10A-678D2CCF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 II – rodičovská 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2D248-6187-3B38-907D-E454716E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Výběr školy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Založení vlastní školy či „školy“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Spolupráce se školou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Tlak na školu 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Vyberte si jednu z cest a promyslete ji hlouběji (5 minut, skupiny)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Jaké kroky vás čekají? Co všechno potřebujete řešit?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Jaké jsou výhody a rizika?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potřebujete k úspěšné akci? Jaké zdroje, informace…?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03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F5019-7BDE-A34B-A5D2-D22325D5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(</a:t>
            </a:r>
            <a:r>
              <a:rPr lang="cs-CZ" dirty="0" err="1"/>
              <a:t>choice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CB1695-A99F-7B1C-EB8D-BDB579493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4731621"/>
          </a:xfrm>
        </p:spPr>
        <p:txBody>
          <a:bodyPr>
            <a:normAutofit/>
          </a:bodyPr>
          <a:lstStyle/>
          <a:p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Rodič jako zákazník, vzdělávání jako služba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sou rodiče a studenti jedinými klienty vzdělávání?</a:t>
            </a:r>
          </a:p>
          <a:p>
            <a:r>
              <a:rPr lang="pl-PL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 čem je to dobré?</a:t>
            </a:r>
          </a:p>
          <a:p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Hodnoty: Svoboda volby, tržní princip</a:t>
            </a:r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Argumenty: 1) rodiče nejlépe vědí, co je pro jejich dítě dobré; 2) školy bojující o rodiče a žáky se přirozeně zlepšují; 3) tlak na informace o školách</a:t>
            </a:r>
          </a:p>
          <a:p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Jaká to má rizika?</a:t>
            </a:r>
          </a:p>
          <a:p>
            <a:pPr lvl="1"/>
            <a:r>
              <a:rPr lang="pl-PL" sz="18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ároky na zdroje na straně klientů: čas, informace, peníze, dostupnost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Růst nerovností, segregované školy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Obtížné plánování (vedení škol, obce) –módní vlny, fámy...</a:t>
            </a:r>
          </a:p>
          <a:p>
            <a:pPr lvl="1"/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Marketizace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deformace důrazů (ne vše, co je dobré, se dobře prodává)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</a:rPr>
              <a:t>Útěk ze systému</a:t>
            </a: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4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B9CBF57B-11B2-ECC3-5E67-C9FFF5C10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80" y="1410008"/>
            <a:ext cx="6243132" cy="341346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7E759C0-D9AA-9D03-3941-98DAA84F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školy a vzdělanostní nerovnosti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E008D39-9EF3-3B5C-E28F-B49A1F2948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78588" y="1836556"/>
            <a:ext cx="5247706" cy="2949292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DCEB886-78A4-1A38-E3BA-D7402919E318}"/>
              </a:ext>
            </a:extLst>
          </p:cNvPr>
          <p:cNvSpPr txBox="1"/>
          <p:nvPr/>
        </p:nvSpPr>
        <p:spPr>
          <a:xfrm>
            <a:off x="6526108" y="1521411"/>
            <a:ext cx="7742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Vzdělání rodičů studujících kurz vzdělávací politiky na FSV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66E03FE-E795-E66E-E1E5-FFD3A8888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656" y="5145103"/>
            <a:ext cx="269557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8A141-2BEB-498E-A618-0A8D1FCE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Spádová turistika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DE9E5-A52F-E9CA-1150-2E77B960F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  <a:p>
            <a:r>
              <a:rPr lang="cs-CZ" dirty="0"/>
              <a:t>V čem je problém?</a:t>
            </a:r>
          </a:p>
          <a:p>
            <a:r>
              <a:rPr lang="cs-CZ" dirty="0"/>
              <a:t>Co s tím?</a:t>
            </a:r>
          </a:p>
        </p:txBody>
      </p:sp>
    </p:spTree>
    <p:extLst>
      <p:ext uri="{BB962C8B-B14F-4D97-AF65-F5344CB8AC3E}">
        <p14:creationId xmlns:p14="http://schemas.microsoft.com/office/powerpoint/2010/main" val="4083829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 2013 –⁠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634</Words>
  <Application>Microsoft Office PowerPoint</Application>
  <PresentationFormat>Širokoúhlá obrazovka</PresentationFormat>
  <Paragraphs>92</Paragraphs>
  <Slides>14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Motiv Office</vt:lpstr>
      <vt:lpstr>Rodiče, žáci a studenti jako aktéři vzdělávací politiky</vt:lpstr>
      <vt:lpstr>Aktéři ve veřejné politice</vt:lpstr>
      <vt:lpstr>Co nás může zajímat na aktérech?</vt:lpstr>
      <vt:lpstr>Práce ve dvojicích/trojicích (3 minuty)</vt:lpstr>
      <vt:lpstr>Možné akce</vt:lpstr>
      <vt:lpstr>Skupinová práce II – rodičovská akce</vt:lpstr>
      <vt:lpstr>Výběr (choice)</vt:lpstr>
      <vt:lpstr>Výběr školy a vzdělanostní nerovnosti</vt:lpstr>
      <vt:lpstr>Spádová turistika</vt:lpstr>
      <vt:lpstr>Založení vlastní školy</vt:lpstr>
      <vt:lpstr>Prezentace aplikace PowerPoint</vt:lpstr>
      <vt:lpstr>Cíle dle rodičů vašich starších spolužáku</vt:lpstr>
      <vt:lpstr>Prezentace aplikace PowerPoint</vt:lpstr>
      <vt:lpstr>Pojmy, kterých jsme se dnes dotkli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Rodiče a žáci jako aktéři vzdělávací politiky</dc:title>
  <dc:creator>Magdalena Mouralová</dc:creator>
  <cp:lastModifiedBy>Magdalena Mouralová</cp:lastModifiedBy>
  <cp:revision>3</cp:revision>
  <dcterms:created xsi:type="dcterms:W3CDTF">2024-04-17T03:02:33Z</dcterms:created>
  <dcterms:modified xsi:type="dcterms:W3CDTF">2025-04-09T06:17:13Z</dcterms:modified>
</cp:coreProperties>
</file>