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7" r:id="rId3"/>
    <p:sldId id="277" r:id="rId4"/>
    <p:sldId id="266" r:id="rId5"/>
    <p:sldId id="257" r:id="rId6"/>
    <p:sldId id="264" r:id="rId7"/>
    <p:sldId id="265" r:id="rId8"/>
    <p:sldId id="274" r:id="rId9"/>
    <p:sldId id="273" r:id="rId10"/>
    <p:sldId id="262" r:id="rId11"/>
    <p:sldId id="272" r:id="rId12"/>
    <p:sldId id="268" r:id="rId13"/>
    <p:sldId id="271" r:id="rId14"/>
    <p:sldId id="269" r:id="rId15"/>
    <p:sldId id="270" r:id="rId16"/>
    <p:sldId id="259" r:id="rId17"/>
    <p:sldId id="260" r:id="rId18"/>
    <p:sldId id="275" r:id="rId19"/>
    <p:sldId id="276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BD6E-02A8-47C7-A05D-0F6C12ABF3AB}" type="datetimeFigureOut">
              <a:rPr lang="cs-CZ" smtClean="0"/>
              <a:pPr/>
              <a:t>15.02.2021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BE711-1D6E-4F52-9E10-D7003956DF7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rct=j&amp;q=&amp;esrc=s&amp;source=web&amp;cd=&amp;ved=2ahUKEwjeqJyD6OnuAhUoCRAIHUUBBSoQFjAAegQIARAC&amp;url=https%3A%2F%2Fis.muni.cz%2Fel%2F1421%2Fjaro2013%2FNJPII_3248%2Fum%2FDejiny_prekladu_z_nemciny_do_cestiny_v_Nemecku_bibl-udaje.pdf&amp;usg=AOvVaw1v4n7D0HdBCWKJfnrHl3-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639713-BA55-43BC-B7AB-E867EB536C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Německá literatura ve 20. století (LS 2020/2021)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49D392-D88A-44B7-B012-76F3A7D3E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1. Úvod a předehra (shrnutí německojazyčné literatury 19. století</a:t>
            </a:r>
          </a:p>
        </p:txBody>
      </p:sp>
    </p:spTree>
    <p:extLst>
      <p:ext uri="{BB962C8B-B14F-4D97-AF65-F5344CB8AC3E}">
        <p14:creationId xmlns:p14="http://schemas.microsoft.com/office/powerpoint/2010/main" val="1616307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Novalis</a:t>
            </a:r>
            <a:r>
              <a:rPr lang="cs-CZ" dirty="0"/>
              <a:t> (Friedrich </a:t>
            </a:r>
            <a:r>
              <a:rPr lang="cs-CZ" dirty="0" err="1"/>
              <a:t>von</a:t>
            </a:r>
            <a:r>
              <a:rPr lang="cs-CZ" dirty="0"/>
              <a:t> </a:t>
            </a:r>
            <a:r>
              <a:rPr lang="cs-CZ" dirty="0" err="1"/>
              <a:t>Hardenberg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Fragmenty – úvahy, aforismy</a:t>
            </a:r>
          </a:p>
          <a:p>
            <a:r>
              <a:rPr lang="cs-CZ" dirty="0"/>
              <a:t>básnická sbírka </a:t>
            </a:r>
            <a:r>
              <a:rPr lang="cs-CZ" i="1" dirty="0"/>
              <a:t>Hymny noci </a:t>
            </a:r>
            <a:r>
              <a:rPr lang="cs-CZ" dirty="0"/>
              <a:t>(</a:t>
            </a:r>
            <a:r>
              <a:rPr lang="cs-CZ" dirty="0" err="1"/>
              <a:t>Hymnen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Nacht</a:t>
            </a:r>
            <a:endParaRPr lang="cs-CZ" dirty="0"/>
          </a:p>
          <a:p>
            <a:r>
              <a:rPr lang="cs-CZ" dirty="0"/>
              <a:t>román </a:t>
            </a:r>
            <a:r>
              <a:rPr lang="cs-CZ" i="1" dirty="0"/>
              <a:t>Učedníci </a:t>
            </a:r>
            <a:r>
              <a:rPr lang="cs-CZ" i="1" dirty="0" err="1"/>
              <a:t>Saiští</a:t>
            </a:r>
            <a:r>
              <a:rPr lang="cs-CZ" i="1" dirty="0"/>
              <a:t> </a:t>
            </a:r>
            <a:r>
              <a:rPr lang="cs-CZ" dirty="0"/>
              <a:t>(Die </a:t>
            </a:r>
            <a:r>
              <a:rPr lang="cs-CZ" dirty="0" err="1"/>
              <a:t>Lehrlinge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</a:t>
            </a:r>
            <a:r>
              <a:rPr lang="cs-CZ" dirty="0" err="1"/>
              <a:t>Sais</a:t>
            </a:r>
            <a:r>
              <a:rPr lang="cs-CZ" dirty="0"/>
              <a:t>)</a:t>
            </a:r>
          </a:p>
          <a:p>
            <a:r>
              <a:rPr lang="cs-CZ" dirty="0"/>
              <a:t>„Srdce básníkovo rozumí přírodě lépe než hlava učencova“</a:t>
            </a:r>
          </a:p>
          <a:p>
            <a:r>
              <a:rPr lang="cs-CZ" dirty="0"/>
              <a:t>„Podstatou člověka je pravda. Pokud se člověk vzdá pravdy, vzdává se sám sebe. Není tu řeč o lhaní, nýbrž o jednání proti vlastnímu přesvědčení.“</a:t>
            </a:r>
          </a:p>
          <a:p>
            <a:r>
              <a:rPr lang="cs-CZ" dirty="0"/>
              <a:t>„Nic by králi nemělo ležet na srdci víc, než aby byl co možná nejvíc všestranný, informovaný, aby měl celkový přehled a nepodléhal předsudkům, zkrátka aby byl a zůstal co nejúplnějším člověkem.“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68458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Pozdní romantismus: </a:t>
            </a:r>
            <a:r>
              <a:rPr lang="cs-CZ" b="1" dirty="0"/>
              <a:t>Ernst Theodor Amadeus Hoffmann </a:t>
            </a:r>
            <a:r>
              <a:rPr lang="cs-CZ" dirty="0"/>
              <a:t>(1776-1822)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5400599"/>
          </a:xfrm>
        </p:spPr>
        <p:txBody>
          <a:bodyPr>
            <a:normAutofit fontScale="92500"/>
          </a:bodyPr>
          <a:lstStyle/>
          <a:p>
            <a:r>
              <a:rPr lang="cs-CZ" dirty="0"/>
              <a:t>malíř a básník</a:t>
            </a:r>
          </a:p>
          <a:p>
            <a:r>
              <a:rPr lang="cs-CZ" dirty="0"/>
              <a:t>literární fantastika</a:t>
            </a:r>
          </a:p>
          <a:p>
            <a:r>
              <a:rPr lang="cs-CZ" dirty="0"/>
              <a:t>povídky zhudebněny </a:t>
            </a:r>
            <a:r>
              <a:rPr lang="cs-CZ" dirty="0" err="1"/>
              <a:t>Offenbachem</a:t>
            </a:r>
            <a:endParaRPr lang="cs-CZ" dirty="0"/>
          </a:p>
          <a:p>
            <a:r>
              <a:rPr lang="cs-CZ" dirty="0"/>
              <a:t>povídka </a:t>
            </a:r>
            <a:r>
              <a:rPr lang="cs-CZ" i="1" dirty="0"/>
              <a:t>Der </a:t>
            </a:r>
            <a:r>
              <a:rPr lang="cs-CZ" i="1" dirty="0" err="1"/>
              <a:t>Sandmann</a:t>
            </a:r>
            <a:r>
              <a:rPr lang="cs-CZ" i="1" dirty="0"/>
              <a:t> </a:t>
            </a:r>
            <a:r>
              <a:rPr lang="cs-CZ" dirty="0"/>
              <a:t>inspirovala S. </a:t>
            </a:r>
            <a:r>
              <a:rPr lang="cs-CZ" dirty="0" err="1"/>
              <a:t>Freuda</a:t>
            </a:r>
            <a:endParaRPr lang="cs-CZ" dirty="0"/>
          </a:p>
          <a:p>
            <a:r>
              <a:rPr lang="cs-CZ" i="1" dirty="0"/>
              <a:t>Ďáblovy elixíry </a:t>
            </a:r>
            <a:r>
              <a:rPr lang="cs-CZ" dirty="0"/>
              <a:t>– motiv dvojníka, „černá“ romantika</a:t>
            </a:r>
          </a:p>
          <a:p>
            <a:r>
              <a:rPr lang="cs-CZ" i="1" dirty="0"/>
              <a:t>Princezna </a:t>
            </a:r>
            <a:r>
              <a:rPr lang="cs-CZ" i="1" dirty="0" err="1"/>
              <a:t>Brambilla</a:t>
            </a:r>
            <a:r>
              <a:rPr lang="cs-CZ" i="1" dirty="0"/>
              <a:t> </a:t>
            </a:r>
            <a:r>
              <a:rPr lang="cs-CZ" dirty="0"/>
              <a:t>– ideální realizace programu rané romantiky – svět proměn, záměn, nejistot, fikcí, klamu</a:t>
            </a:r>
          </a:p>
          <a:p>
            <a:r>
              <a:rPr lang="cs-CZ" i="1" dirty="0"/>
              <a:t>Louskáček a myší král </a:t>
            </a:r>
            <a:r>
              <a:rPr lang="cs-CZ" dirty="0"/>
              <a:t>– zhudebněno Čajkovským</a:t>
            </a:r>
          </a:p>
          <a:p>
            <a:endParaRPr lang="cs-CZ" dirty="0"/>
          </a:p>
        </p:txBody>
      </p:sp>
      <p:pic>
        <p:nvPicPr>
          <p:cNvPr id="4" name="Obrázek 3" descr="ETA_Hoffman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88200" y="260649"/>
            <a:ext cx="19558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/>
              <a:t>Přehled dějin německé literatury 19. stol.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 Vídeňském kongresu (1815): Biedermeier: A. </a:t>
            </a:r>
            <a:r>
              <a:rPr lang="cs-CZ" dirty="0" err="1"/>
              <a:t>Stifter</a:t>
            </a:r>
            <a:r>
              <a:rPr lang="cs-CZ" dirty="0"/>
              <a:t>(1805-1868), E. </a:t>
            </a:r>
            <a:r>
              <a:rPr lang="cs-CZ" dirty="0" err="1"/>
              <a:t>Mörike</a:t>
            </a:r>
            <a:r>
              <a:rPr lang="cs-CZ" dirty="0"/>
              <a:t>(1804-1875), F. </a:t>
            </a:r>
            <a:r>
              <a:rPr lang="cs-CZ" dirty="0" err="1"/>
              <a:t>Grillparzer</a:t>
            </a:r>
            <a:r>
              <a:rPr lang="cs-CZ" dirty="0"/>
              <a:t> (1791-1872)</a:t>
            </a:r>
          </a:p>
          <a:p>
            <a:r>
              <a:rPr lang="cs-CZ" dirty="0"/>
              <a:t>2. </a:t>
            </a:r>
            <a:r>
              <a:rPr lang="cs-CZ" dirty="0" err="1"/>
              <a:t>pol</a:t>
            </a:r>
            <a:r>
              <a:rPr lang="cs-CZ" dirty="0"/>
              <a:t>. 19. stol.: „poetický realismus: T. </a:t>
            </a:r>
            <a:r>
              <a:rPr lang="cs-CZ" dirty="0" err="1"/>
              <a:t>Fontane</a:t>
            </a:r>
            <a:r>
              <a:rPr lang="cs-CZ" dirty="0"/>
              <a:t>(1819-1898), W. Raabe(1831-1895), M. v. </a:t>
            </a:r>
            <a:r>
              <a:rPr lang="cs-CZ" dirty="0" err="1"/>
              <a:t>Ebner-Eschenbach</a:t>
            </a:r>
            <a:r>
              <a:rPr lang="cs-CZ" dirty="0"/>
              <a:t> (1830-1916), T. </a:t>
            </a:r>
            <a:r>
              <a:rPr lang="cs-CZ" dirty="0" err="1"/>
              <a:t>Storm</a:t>
            </a:r>
            <a:r>
              <a:rPr lang="cs-CZ" dirty="0"/>
              <a:t>(1817-1888)</a:t>
            </a:r>
          </a:p>
          <a:p>
            <a:r>
              <a:rPr lang="cs-CZ" dirty="0"/>
              <a:t>Po 1880: Naturalismus: G. </a:t>
            </a:r>
            <a:r>
              <a:rPr lang="cs-CZ" dirty="0" err="1"/>
              <a:t>Hauptmann</a:t>
            </a:r>
            <a:r>
              <a:rPr lang="cs-CZ" dirty="0"/>
              <a:t>, A. </a:t>
            </a:r>
            <a:r>
              <a:rPr lang="cs-CZ" dirty="0" err="1"/>
              <a:t>Holz</a:t>
            </a:r>
            <a:r>
              <a:rPr lang="cs-CZ" dirty="0"/>
              <a:t>, J. </a:t>
            </a:r>
            <a:r>
              <a:rPr lang="cs-CZ" dirty="0" err="1"/>
              <a:t>Schlaf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Biedermeier</a:t>
            </a:r>
          </a:p>
        </p:txBody>
      </p:sp>
      <p:pic>
        <p:nvPicPr>
          <p:cNvPr id="4" name="Zástupný symbol pro obsah 3" descr="220px-Carl_Spitzweg_03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340768"/>
            <a:ext cx="3966164" cy="3227015"/>
          </a:xfrm>
        </p:spPr>
      </p:pic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572000" y="1052736"/>
            <a:ext cx="4248472" cy="561662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autoři:</a:t>
            </a:r>
          </a:p>
          <a:p>
            <a:r>
              <a:rPr lang="cs-CZ" b="1" dirty="0"/>
              <a:t>Adalbert </a:t>
            </a:r>
            <a:r>
              <a:rPr lang="cs-CZ" b="1" dirty="0" err="1"/>
              <a:t>Stifter</a:t>
            </a:r>
            <a:r>
              <a:rPr lang="cs-CZ" b="1" dirty="0"/>
              <a:t> </a:t>
            </a:r>
            <a:r>
              <a:rPr lang="cs-CZ" dirty="0"/>
              <a:t>(1805-1868) – nar. v Horní Plané, dílo: </a:t>
            </a:r>
            <a:r>
              <a:rPr lang="cs-CZ" i="1" dirty="0"/>
              <a:t>Horský křišťál </a:t>
            </a:r>
            <a:r>
              <a:rPr lang="cs-CZ" dirty="0"/>
              <a:t>(</a:t>
            </a:r>
            <a:r>
              <a:rPr lang="cs-CZ" dirty="0" err="1"/>
              <a:t>Bergkristall</a:t>
            </a:r>
            <a:r>
              <a:rPr lang="cs-CZ" dirty="0"/>
              <a:t>), </a:t>
            </a:r>
            <a:r>
              <a:rPr lang="cs-CZ" i="1" dirty="0"/>
              <a:t>Pozdní léto </a:t>
            </a:r>
            <a:r>
              <a:rPr lang="cs-CZ" dirty="0"/>
              <a:t>(Der </a:t>
            </a:r>
            <a:r>
              <a:rPr lang="cs-CZ" dirty="0" err="1"/>
              <a:t>Nachsommer</a:t>
            </a:r>
            <a:r>
              <a:rPr lang="cs-CZ" dirty="0"/>
              <a:t>), historický román </a:t>
            </a:r>
            <a:r>
              <a:rPr lang="cs-CZ" i="1" dirty="0"/>
              <a:t>Vítek</a:t>
            </a:r>
            <a:r>
              <a:rPr lang="cs-CZ" dirty="0"/>
              <a:t> (</a:t>
            </a:r>
            <a:r>
              <a:rPr lang="cs-CZ" dirty="0" err="1"/>
              <a:t>Wittiko</a:t>
            </a:r>
            <a:r>
              <a:rPr lang="cs-CZ" dirty="0"/>
              <a:t>) – o rodu </a:t>
            </a:r>
            <a:r>
              <a:rPr lang="cs-CZ" dirty="0" err="1"/>
              <a:t>Vítkovců</a:t>
            </a:r>
            <a:r>
              <a:rPr lang="cs-CZ" dirty="0"/>
              <a:t>, </a:t>
            </a:r>
            <a:r>
              <a:rPr lang="cs-CZ" b="1" dirty="0"/>
              <a:t>Eduard </a:t>
            </a:r>
            <a:r>
              <a:rPr lang="cs-CZ" b="1" dirty="0" err="1"/>
              <a:t>Mörike</a:t>
            </a:r>
            <a:r>
              <a:rPr lang="cs-CZ" dirty="0"/>
              <a:t>(1804-1875) – </a:t>
            </a:r>
            <a:r>
              <a:rPr lang="cs-CZ" dirty="0" err="1"/>
              <a:t>nejznámnější</a:t>
            </a:r>
            <a:r>
              <a:rPr lang="cs-CZ" dirty="0"/>
              <a:t> z jeho díla - novela </a:t>
            </a:r>
            <a:r>
              <a:rPr lang="cs-CZ" i="1" dirty="0"/>
              <a:t>Mozartova cesta do Prahy</a:t>
            </a:r>
            <a:r>
              <a:rPr lang="cs-CZ" dirty="0"/>
              <a:t>, </a:t>
            </a:r>
            <a:r>
              <a:rPr lang="cs-CZ" b="1" dirty="0"/>
              <a:t>Franz </a:t>
            </a:r>
            <a:r>
              <a:rPr lang="cs-CZ" b="1" dirty="0" err="1"/>
              <a:t>Grillparzer</a:t>
            </a:r>
            <a:r>
              <a:rPr lang="cs-CZ" b="1" dirty="0"/>
              <a:t> </a:t>
            </a:r>
            <a:r>
              <a:rPr lang="cs-CZ" dirty="0"/>
              <a:t>(1791-1872) –často pobýval na Moravě,  vídeňský dramatik: </a:t>
            </a:r>
            <a:r>
              <a:rPr lang="cs-CZ" i="1" dirty="0"/>
              <a:t>Sláva a pád krále Otokara </a:t>
            </a:r>
            <a:r>
              <a:rPr lang="cs-CZ" dirty="0"/>
              <a:t>(</a:t>
            </a:r>
            <a:r>
              <a:rPr lang="cs-CZ" i="1" dirty="0"/>
              <a:t>König </a:t>
            </a:r>
            <a:r>
              <a:rPr lang="cs-CZ" i="1" dirty="0" err="1"/>
              <a:t>Ottokars</a:t>
            </a:r>
            <a:r>
              <a:rPr lang="cs-CZ" i="1" dirty="0"/>
              <a:t> </a:t>
            </a:r>
            <a:r>
              <a:rPr lang="cs-CZ" i="1" dirty="0" err="1"/>
              <a:t>Glück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Ende</a:t>
            </a:r>
            <a:r>
              <a:rPr lang="cs-CZ" dirty="0"/>
              <a:t>)</a:t>
            </a:r>
            <a:endParaRPr lang="cs-CZ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Německý (poetický) </a:t>
            </a:r>
            <a:r>
              <a:rPr lang="cs-CZ" dirty="0" err="1"/>
              <a:t>realimus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vliv idealistické filosofie (</a:t>
            </a:r>
            <a:r>
              <a:rPr lang="cs-CZ" dirty="0" err="1"/>
              <a:t>Hegel</a:t>
            </a:r>
            <a:r>
              <a:rPr lang="cs-CZ" dirty="0"/>
              <a:t>) a přírodních věd</a:t>
            </a:r>
          </a:p>
          <a:p>
            <a:r>
              <a:rPr lang="cs-CZ" dirty="0"/>
              <a:t>ideál literární činnosti: vytáhnout ze skutečnosti  „zelená místa“, tj. jádro pravdy, (její podstatu), která jsou </a:t>
            </a:r>
            <a:r>
              <a:rPr lang="cs-CZ" dirty="0" err="1"/>
              <a:t>poetizovatelná</a:t>
            </a:r>
            <a:r>
              <a:rPr lang="cs-CZ" dirty="0"/>
              <a:t>, tedy mohou se stát poezií</a:t>
            </a:r>
          </a:p>
          <a:p>
            <a:r>
              <a:rPr lang="cs-CZ" dirty="0"/>
              <a:t>jádro pravdy je ve </a:t>
            </a:r>
            <a:r>
              <a:rPr lang="cs-CZ" dirty="0" err="1"/>
              <a:t>skutečnoti</a:t>
            </a:r>
            <a:r>
              <a:rPr lang="cs-CZ" dirty="0"/>
              <a:t> skryto, není přístupné smyslům, které poznávají jen nahodilé projevy pravdy</a:t>
            </a:r>
          </a:p>
          <a:p>
            <a:r>
              <a:rPr lang="cs-CZ" dirty="0"/>
              <a:t>literatura má předložit vyšší skutečnost než je ta vnímatelná smysly, ne jednotlivost, ale obecné, které pouze individualizuje v literárním díle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Autoři poetického realismu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Theodor </a:t>
            </a:r>
            <a:r>
              <a:rPr lang="cs-CZ" b="1" dirty="0" err="1"/>
              <a:t>Fontane</a:t>
            </a:r>
            <a:r>
              <a:rPr lang="cs-CZ" dirty="0"/>
              <a:t>(1819-1898): romány </a:t>
            </a:r>
            <a:r>
              <a:rPr lang="cs-CZ" i="1" dirty="0" err="1"/>
              <a:t>Stechlin</a:t>
            </a:r>
            <a:r>
              <a:rPr lang="cs-CZ" dirty="0"/>
              <a:t>, </a:t>
            </a:r>
            <a:r>
              <a:rPr lang="cs-CZ" i="1" dirty="0" err="1"/>
              <a:t>Effi</a:t>
            </a:r>
            <a:r>
              <a:rPr lang="cs-CZ" i="1" dirty="0"/>
              <a:t> </a:t>
            </a:r>
            <a:r>
              <a:rPr lang="cs-CZ" i="1" dirty="0" err="1"/>
              <a:t>Briestová</a:t>
            </a:r>
            <a:r>
              <a:rPr lang="cs-CZ" dirty="0"/>
              <a:t> (zfilmováno 1974 R. W. </a:t>
            </a:r>
            <a:r>
              <a:rPr lang="cs-CZ" dirty="0" err="1"/>
              <a:t>Fassbinderem</a:t>
            </a:r>
            <a:r>
              <a:rPr lang="cs-CZ" dirty="0"/>
              <a:t>) </a:t>
            </a:r>
            <a:r>
              <a:rPr lang="cs-CZ" i="1" dirty="0"/>
              <a:t>Putování po Braniborsku</a:t>
            </a:r>
          </a:p>
          <a:p>
            <a:r>
              <a:rPr lang="cs-CZ" dirty="0"/>
              <a:t>, </a:t>
            </a:r>
            <a:r>
              <a:rPr lang="cs-CZ" b="1" dirty="0" err="1"/>
              <a:t>Wilhelm</a:t>
            </a:r>
            <a:r>
              <a:rPr lang="cs-CZ" b="1" dirty="0"/>
              <a:t> </a:t>
            </a:r>
            <a:r>
              <a:rPr lang="cs-CZ" b="1" dirty="0" err="1"/>
              <a:t>Raabe</a:t>
            </a:r>
            <a:r>
              <a:rPr lang="cs-CZ" b="1" dirty="0"/>
              <a:t> </a:t>
            </a:r>
            <a:r>
              <a:rPr lang="cs-CZ" dirty="0"/>
              <a:t>(1831-1895) –vylíčení Berlína </a:t>
            </a:r>
            <a:r>
              <a:rPr lang="cs-CZ" i="1" dirty="0"/>
              <a:t>Kronika  Vrabčí uličky</a:t>
            </a:r>
            <a:r>
              <a:rPr lang="cs-CZ" dirty="0"/>
              <a:t> (</a:t>
            </a:r>
            <a:r>
              <a:rPr lang="cs-CZ" i="1" dirty="0"/>
              <a:t>Chronik der </a:t>
            </a:r>
            <a:r>
              <a:rPr lang="cs-CZ" i="1" dirty="0" err="1"/>
              <a:t>Sperlingsgasse</a:t>
            </a:r>
            <a:r>
              <a:rPr lang="cs-CZ" dirty="0"/>
              <a:t>) , </a:t>
            </a:r>
            <a:r>
              <a:rPr lang="cs-CZ" b="1" dirty="0"/>
              <a:t>Marie </a:t>
            </a:r>
            <a:r>
              <a:rPr lang="cs-CZ" b="1" dirty="0" err="1"/>
              <a:t>von</a:t>
            </a:r>
            <a:r>
              <a:rPr lang="cs-CZ" b="1" dirty="0"/>
              <a:t> </a:t>
            </a:r>
            <a:r>
              <a:rPr lang="cs-CZ" b="1" dirty="0" err="1"/>
              <a:t>Ebner</a:t>
            </a:r>
            <a:r>
              <a:rPr lang="cs-CZ" b="1" dirty="0"/>
              <a:t>-</a:t>
            </a:r>
            <a:r>
              <a:rPr lang="cs-CZ" b="1" dirty="0" err="1"/>
              <a:t>Eschenbach</a:t>
            </a:r>
            <a:r>
              <a:rPr lang="cs-CZ" dirty="0"/>
              <a:t> (1830-1916) – moravská  „německá Božena Němcová“: </a:t>
            </a:r>
            <a:r>
              <a:rPr lang="cs-CZ" i="1" dirty="0"/>
              <a:t>Příběhy zámecké a vesnické </a:t>
            </a:r>
            <a:r>
              <a:rPr lang="cs-CZ" dirty="0"/>
              <a:t>(</a:t>
            </a:r>
            <a:r>
              <a:rPr lang="cs-CZ" i="1" dirty="0" err="1"/>
              <a:t>Dorf</a:t>
            </a:r>
            <a:r>
              <a:rPr lang="cs-CZ" i="1" dirty="0"/>
              <a:t> – </a:t>
            </a:r>
            <a:r>
              <a:rPr lang="cs-CZ" i="1" dirty="0" err="1"/>
              <a:t>und</a:t>
            </a:r>
            <a:r>
              <a:rPr lang="cs-CZ" i="1" dirty="0"/>
              <a:t> </a:t>
            </a:r>
            <a:r>
              <a:rPr lang="cs-CZ" i="1" dirty="0" err="1"/>
              <a:t>Schlossgeschichten</a:t>
            </a:r>
            <a:r>
              <a:rPr lang="cs-CZ" dirty="0"/>
              <a:t>), novela </a:t>
            </a:r>
            <a:r>
              <a:rPr lang="cs-CZ" i="1" dirty="0"/>
              <a:t>Božena</a:t>
            </a:r>
            <a:r>
              <a:rPr lang="cs-CZ" dirty="0"/>
              <a:t>, </a:t>
            </a:r>
            <a:r>
              <a:rPr lang="cs-CZ" b="1" dirty="0"/>
              <a:t>Theodor </a:t>
            </a:r>
            <a:r>
              <a:rPr lang="cs-CZ" b="1" dirty="0" err="1"/>
              <a:t>Storm</a:t>
            </a:r>
            <a:r>
              <a:rPr lang="cs-CZ" dirty="0"/>
              <a:t>(1817-1888)  - píše hlavně o severním Německu: novela </a:t>
            </a:r>
            <a:r>
              <a:rPr lang="cs-CZ" i="1" dirty="0"/>
              <a:t>Tajemný jezdec </a:t>
            </a:r>
            <a:r>
              <a:rPr lang="cs-CZ" dirty="0"/>
              <a:t>(</a:t>
            </a:r>
            <a:r>
              <a:rPr lang="cs-CZ" i="1" dirty="0"/>
              <a:t>Der </a:t>
            </a:r>
            <a:r>
              <a:rPr lang="cs-CZ" i="1" dirty="0" err="1"/>
              <a:t>Schimmelreiter</a:t>
            </a:r>
            <a:r>
              <a:rPr lang="cs-CZ" dirty="0"/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Naturalismus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3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/>
              <a:t>	</a:t>
            </a:r>
            <a:r>
              <a:rPr lang="cs-CZ" b="1" dirty="0" err="1"/>
              <a:t>Gerhart</a:t>
            </a:r>
            <a:r>
              <a:rPr lang="cs-CZ" b="1" dirty="0"/>
              <a:t> </a:t>
            </a:r>
            <a:r>
              <a:rPr lang="cs-CZ" b="1" dirty="0" err="1"/>
              <a:t>Hauptmann</a:t>
            </a:r>
            <a:r>
              <a:rPr lang="cs-CZ" dirty="0"/>
              <a:t> (1862-1946):</a:t>
            </a:r>
          </a:p>
          <a:p>
            <a:pPr>
              <a:buNone/>
            </a:pPr>
            <a:endParaRPr lang="cs-CZ" i="1" dirty="0"/>
          </a:p>
          <a:p>
            <a:pPr>
              <a:buNone/>
            </a:pPr>
            <a:r>
              <a:rPr lang="cs-CZ" i="1" dirty="0"/>
              <a:t>Vor </a:t>
            </a:r>
            <a:r>
              <a:rPr lang="cs-CZ" i="1" dirty="0" err="1"/>
              <a:t>Sonnenaufgang</a:t>
            </a:r>
            <a:r>
              <a:rPr lang="cs-CZ" i="1" dirty="0"/>
              <a:t> </a:t>
            </a:r>
            <a:r>
              <a:rPr lang="cs-CZ" dirty="0"/>
              <a:t>(1889) – alkoholismus ničí slezskou rodinu</a:t>
            </a:r>
          </a:p>
          <a:p>
            <a:pPr>
              <a:buNone/>
            </a:pPr>
            <a:r>
              <a:rPr lang="cs-CZ" i="1" dirty="0"/>
              <a:t>Die Weber </a:t>
            </a:r>
            <a:r>
              <a:rPr lang="cs-CZ" dirty="0"/>
              <a:t>(1891/2) – povstání tkalců v roce  1844 </a:t>
            </a:r>
          </a:p>
          <a:p>
            <a:pPr>
              <a:buNone/>
            </a:pPr>
            <a:r>
              <a:rPr lang="cs-CZ" dirty="0"/>
              <a:t>obé psáno ve slezském dialektu</a:t>
            </a:r>
          </a:p>
        </p:txBody>
      </p:sp>
      <p:pic>
        <p:nvPicPr>
          <p:cNvPr id="4" name="Obrázek 3" descr="220px-Scolik_-_Gerhart_Hauptman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0"/>
            <a:ext cx="1775440" cy="2412984"/>
          </a:xfrm>
          <a:prstGeom prst="rect">
            <a:avLst/>
          </a:prstGeom>
        </p:spPr>
      </p:pic>
      <p:pic>
        <p:nvPicPr>
          <p:cNvPr id="5" name="Obrázek 4" descr="220px-Die_Weber_1897_by_Emil_Orli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9440" y="4543170"/>
            <a:ext cx="2914560" cy="204019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Naturalismus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b="1" dirty="0"/>
              <a:t>Arno Holz </a:t>
            </a:r>
            <a:r>
              <a:rPr lang="de-DE" dirty="0"/>
              <a:t>(1863-1929) </a:t>
            </a:r>
            <a:r>
              <a:rPr lang="cs-CZ" dirty="0"/>
              <a:t>a </a:t>
            </a:r>
            <a:r>
              <a:rPr lang="de-DE" b="1" dirty="0"/>
              <a:t>Johannes Schlaf</a:t>
            </a:r>
            <a:r>
              <a:rPr lang="de-DE" dirty="0"/>
              <a:t>(1862-1941):</a:t>
            </a:r>
          </a:p>
          <a:p>
            <a:pPr>
              <a:buNone/>
            </a:pPr>
            <a:r>
              <a:rPr lang="cs-CZ" dirty="0"/>
              <a:t>Rodina </a:t>
            </a:r>
            <a:r>
              <a:rPr lang="de-DE" i="1" dirty="0" err="1"/>
              <a:t>Selicke</a:t>
            </a:r>
            <a:r>
              <a:rPr lang="de-DE" i="1" dirty="0"/>
              <a:t> </a:t>
            </a:r>
            <a:r>
              <a:rPr lang="de-DE" dirty="0"/>
              <a:t>(1890) – </a:t>
            </a:r>
            <a:r>
              <a:rPr lang="cs-CZ" dirty="0"/>
              <a:t>rozpad rodiny na pomezí měšťanstva a proletariátu</a:t>
            </a:r>
            <a:r>
              <a:rPr lang="de-DE" dirty="0"/>
              <a:t>, </a:t>
            </a:r>
            <a:r>
              <a:rPr lang="cs-CZ" dirty="0"/>
              <a:t>v b</a:t>
            </a:r>
            <a:r>
              <a:rPr lang="de-DE" dirty="0" err="1"/>
              <a:t>erl</a:t>
            </a:r>
            <a:r>
              <a:rPr lang="cs-CZ" dirty="0"/>
              <a:t>í</a:t>
            </a:r>
            <a:r>
              <a:rPr lang="de-DE" dirty="0"/>
              <a:t>n</a:t>
            </a:r>
            <a:r>
              <a:rPr lang="cs-CZ" dirty="0" err="1"/>
              <a:t>ském</a:t>
            </a:r>
            <a:r>
              <a:rPr lang="cs-CZ" dirty="0"/>
              <a:t> d</a:t>
            </a:r>
            <a:r>
              <a:rPr lang="de-DE" dirty="0" err="1"/>
              <a:t>ialekt</a:t>
            </a:r>
            <a:r>
              <a:rPr lang="cs-CZ" dirty="0"/>
              <a:t>u</a:t>
            </a:r>
            <a:endParaRPr lang="de-DE" dirty="0"/>
          </a:p>
          <a:p>
            <a:pPr>
              <a:buNone/>
            </a:pPr>
            <a:r>
              <a:rPr lang="de-DE" i="1" dirty="0"/>
              <a:t>Papa Hamlet </a:t>
            </a:r>
            <a:r>
              <a:rPr lang="de-DE" dirty="0"/>
              <a:t>(1889)</a:t>
            </a:r>
            <a:r>
              <a:rPr lang="cs-CZ" dirty="0"/>
              <a:t> – neúspěšný herec vzpomíná na někdejší slávu v roli Hamleta, citáty ze Shakespeara  jako prostředek ironického zesměšnění rozpadlé lidské existence</a:t>
            </a:r>
            <a:endParaRPr lang="de-D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31B312-EA8C-4005-BEEF-A6E0BC02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E. T. A. Hoffmann: Bratrancovo okno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B6F9CB-A061-4C5B-979D-EE560706B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 čemu potřebujeme krásnou literaturu?</a:t>
            </a:r>
          </a:p>
          <a:p>
            <a:r>
              <a:rPr lang="cs-CZ" dirty="0"/>
              <a:t>Co nám nabízí originálního?</a:t>
            </a:r>
          </a:p>
          <a:p>
            <a:r>
              <a:rPr lang="cs-CZ" dirty="0"/>
              <a:t>Jak se liší pozorování spisovatele oproti běžnému způsobu pozorování a vnímání?</a:t>
            </a:r>
          </a:p>
          <a:p>
            <a:r>
              <a:rPr lang="cs-CZ" dirty="0"/>
              <a:t>Jaké je postavení spisovatele ve společnosti?</a:t>
            </a:r>
          </a:p>
          <a:p>
            <a:r>
              <a:rPr lang="cs-CZ" dirty="0"/>
              <a:t>Jaký je vztah fikce a reality?</a:t>
            </a:r>
          </a:p>
        </p:txBody>
      </p:sp>
    </p:spTree>
    <p:extLst>
      <p:ext uri="{BB962C8B-B14F-4D97-AF65-F5344CB8AC3E}">
        <p14:creationId xmlns:p14="http://schemas.microsoft.com/office/powerpoint/2010/main" val="2951376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053C12-D6F5-4E95-A122-011E69E26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Příští seminář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95012C-A8EB-4138-82B5-D71E15DFB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Heym</a:t>
            </a:r>
            <a:r>
              <a:rPr lang="cs-CZ" dirty="0"/>
              <a:t>: Zloděj:</a:t>
            </a:r>
          </a:p>
          <a:p>
            <a:r>
              <a:rPr lang="cs-CZ" dirty="0"/>
              <a:t>Jaký je vztah člověka k uměleckému dílu?</a:t>
            </a:r>
          </a:p>
          <a:p>
            <a:r>
              <a:rPr lang="cs-CZ" dirty="0"/>
              <a:t>Obraz ženy v povídce?</a:t>
            </a:r>
          </a:p>
          <a:p>
            <a:r>
              <a:rPr lang="cs-CZ" dirty="0"/>
              <a:t>Aura uměleckého díla – v čem je síla originálu?</a:t>
            </a:r>
          </a:p>
          <a:p>
            <a:r>
              <a:rPr lang="cs-CZ" dirty="0"/>
              <a:t>Dobro a zlo – kdo je hrdinou </a:t>
            </a:r>
            <a:r>
              <a:rPr lang="cs-CZ"/>
              <a:t>literárních děl?</a:t>
            </a:r>
          </a:p>
        </p:txBody>
      </p:sp>
    </p:spTree>
    <p:extLst>
      <p:ext uri="{BB962C8B-B14F-4D97-AF65-F5344CB8AC3E}">
        <p14:creationId xmlns:p14="http://schemas.microsoft.com/office/powerpoint/2010/main" val="196204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5501207"/>
          </a:xfrm>
        </p:spPr>
        <p:txBody>
          <a:bodyPr>
            <a:noAutofit/>
          </a:bodyPr>
          <a:lstStyle/>
          <a:p>
            <a:r>
              <a:rPr lang="cs-CZ" sz="1400" dirty="0"/>
              <a:t>1. (15. 2.) stručné shrnutí vývoje německojazyčné literatury 19. století - východiska pro literaturu 20. století - tzv. </a:t>
            </a:r>
            <a:r>
              <a:rPr lang="cs-CZ" sz="1400" dirty="0" err="1"/>
              <a:t>Klassik</a:t>
            </a:r>
            <a:r>
              <a:rPr lang="cs-CZ" sz="1400" dirty="0"/>
              <a:t>, romantismus, kritický realismus a počátky moderny v naturalismu. Četba:   E. T. A. Hoffmann: Bratrancovo okno</a:t>
            </a:r>
          </a:p>
          <a:p>
            <a:pPr marL="0" indent="0">
              <a:buNone/>
            </a:pPr>
            <a:r>
              <a:rPr lang="cs-CZ" sz="1400" dirty="0"/>
              <a:t> •2. (22.2.) Moderna, expresionismus a dada. Četba: </a:t>
            </a:r>
            <a:r>
              <a:rPr lang="cs-CZ" sz="1400" dirty="0" err="1"/>
              <a:t>Heym</a:t>
            </a:r>
            <a:r>
              <a:rPr lang="cs-CZ" sz="1400" dirty="0"/>
              <a:t> G.: Zloděj, H. </a:t>
            </a:r>
            <a:r>
              <a:rPr lang="cs-CZ" sz="1400" dirty="0" err="1"/>
              <a:t>Ball</a:t>
            </a:r>
            <a:r>
              <a:rPr lang="cs-CZ" sz="1400" dirty="0"/>
              <a:t>: Karavana</a:t>
            </a:r>
          </a:p>
          <a:p>
            <a:r>
              <a:rPr lang="cs-CZ" sz="1400" dirty="0"/>
              <a:t>3. (31.3. Spor bratří Mannů o postavení literátů. Četba: Mann, T.: </a:t>
            </a:r>
            <a:r>
              <a:rPr lang="cs-CZ" sz="1400" dirty="0" err="1"/>
              <a:t>Tonio</a:t>
            </a:r>
            <a:r>
              <a:rPr lang="cs-CZ" sz="1400" dirty="0"/>
              <a:t> </a:t>
            </a:r>
            <a:r>
              <a:rPr lang="cs-CZ" sz="1400" dirty="0" err="1"/>
              <a:t>Kröger</a:t>
            </a:r>
            <a:endParaRPr lang="cs-CZ" sz="1400" dirty="0"/>
          </a:p>
          <a:p>
            <a:r>
              <a:rPr lang="cs-CZ" sz="1400" dirty="0"/>
              <a:t>•4. (8. 3). Tzv. Nová věcnost (</a:t>
            </a:r>
            <a:r>
              <a:rPr lang="cs-CZ" sz="1400" dirty="0" err="1"/>
              <a:t>Neue</a:t>
            </a:r>
            <a:r>
              <a:rPr lang="cs-CZ" sz="1400" dirty="0"/>
              <a:t> </a:t>
            </a:r>
            <a:r>
              <a:rPr lang="cs-CZ" sz="1400" dirty="0" err="1"/>
              <a:t>Sachlichkeit</a:t>
            </a:r>
            <a:r>
              <a:rPr lang="cs-CZ" sz="1400" dirty="0"/>
              <a:t>) - literatura výmarské republiky. Četba:   E. E. </a:t>
            </a:r>
            <a:r>
              <a:rPr lang="cs-CZ" sz="1400" dirty="0" err="1"/>
              <a:t>Kisch</a:t>
            </a:r>
            <a:r>
              <a:rPr lang="cs-CZ" sz="1400" dirty="0"/>
              <a:t>: ukázka z publicistiky, K. </a:t>
            </a:r>
            <a:r>
              <a:rPr lang="cs-CZ" sz="1400" dirty="0" err="1"/>
              <a:t>Tucholsky</a:t>
            </a:r>
            <a:r>
              <a:rPr lang="cs-CZ" sz="1400" dirty="0"/>
              <a:t>: ukázka z publicistiky  </a:t>
            </a:r>
          </a:p>
          <a:p>
            <a:r>
              <a:rPr lang="cs-CZ" sz="1400" dirty="0"/>
              <a:t>•5. (15. 3.) Literatura v období nacismu:  a) kritika nacismu, b) tzv. vnitřní emigrace a c) umění ve službách totality. Četba:  Mann, K.: Mefisto - ukázka a film.</a:t>
            </a:r>
          </a:p>
          <a:p>
            <a:r>
              <a:rPr lang="cs-CZ" sz="1400" dirty="0"/>
              <a:t>•6. (22. 3.) </a:t>
            </a:r>
            <a:r>
              <a:rPr lang="cs-CZ" sz="1400" dirty="0" err="1"/>
              <a:t>Adenauerovská</a:t>
            </a:r>
            <a:r>
              <a:rPr lang="cs-CZ" sz="1400" dirty="0"/>
              <a:t> éra v literatuře. </a:t>
            </a:r>
            <a:r>
              <a:rPr lang="cs-CZ" sz="1400" dirty="0" err="1"/>
              <a:t>Koeppen</a:t>
            </a:r>
            <a:r>
              <a:rPr lang="cs-CZ" sz="1400" dirty="0"/>
              <a:t>, W.: Skleník – ukázka, </a:t>
            </a:r>
            <a:r>
              <a:rPr lang="cs-CZ" sz="1400" dirty="0" err="1"/>
              <a:t>Böll</a:t>
            </a:r>
            <a:r>
              <a:rPr lang="cs-CZ" sz="1400" dirty="0"/>
              <a:t>, H.: Hodina v rodném městě (poslech)</a:t>
            </a:r>
          </a:p>
          <a:p>
            <a:r>
              <a:rPr lang="cs-CZ" sz="1400" dirty="0"/>
              <a:t>•7. (29.3.) Rakouská literatura po roce 1945 a (ne)vyrovnávání se s nacistickou minulostí. Četba: Bernhard, T.: Náměstí hrdinů – ukázka</a:t>
            </a:r>
          </a:p>
          <a:p>
            <a:r>
              <a:rPr lang="cs-CZ" sz="900" dirty="0"/>
              <a:t> </a:t>
            </a:r>
          </a:p>
          <a:p>
            <a:endParaRPr lang="cs-CZ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2FE959-AAD6-4322-863B-997B09E5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kurzu- 2. polovina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F7387-99DA-463A-A5B1-BDD29BB0E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200" dirty="0"/>
              <a:t>•8. (12.4.) Švýcarská německy psaná literatura po roce 1945 - Četba: </a:t>
            </a:r>
            <a:r>
              <a:rPr lang="cs-CZ" sz="3200" dirty="0" err="1"/>
              <a:t>Dürrenmatt</a:t>
            </a:r>
            <a:r>
              <a:rPr lang="cs-CZ" sz="3200" dirty="0"/>
              <a:t>, F.: Tunel a O jazyce obecně, </a:t>
            </a:r>
            <a:r>
              <a:rPr lang="cs-CZ" sz="3200" dirty="0" err="1"/>
              <a:t>Bichsel</a:t>
            </a:r>
            <a:r>
              <a:rPr lang="cs-CZ" sz="3200" dirty="0"/>
              <a:t>, P.: ukázka</a:t>
            </a:r>
          </a:p>
          <a:p>
            <a:pPr marL="0" indent="0">
              <a:buNone/>
            </a:pPr>
            <a:r>
              <a:rPr lang="cs-CZ" sz="3200" dirty="0"/>
              <a:t> </a:t>
            </a:r>
          </a:p>
          <a:p>
            <a:pPr marL="0" indent="0">
              <a:buNone/>
            </a:pPr>
            <a:r>
              <a:rPr lang="cs-CZ" sz="3200" dirty="0"/>
              <a:t>• 9. (19.4.) Literatura v NDR a o NDR a (ne)vyrovnávání se  se socialistickou minulostí. Četba: </a:t>
            </a:r>
            <a:r>
              <a:rPr lang="cs-CZ" sz="3200" dirty="0" err="1"/>
              <a:t>Seghers</a:t>
            </a:r>
            <a:r>
              <a:rPr lang="cs-CZ" sz="3200" dirty="0"/>
              <a:t>, A.: Setkání na cestě, básně J. R. Bechera </a:t>
            </a:r>
          </a:p>
          <a:p>
            <a:pPr marL="0" indent="0">
              <a:buNone/>
            </a:pPr>
            <a:r>
              <a:rPr lang="cs-CZ" sz="3200" dirty="0"/>
              <a:t>•10. (26.4.)  60. a 70. léta v německé literatuře: literatura a politika, dokumentární literatura. </a:t>
            </a:r>
            <a:r>
              <a:rPr lang="cs-CZ" sz="3200" dirty="0" err="1"/>
              <a:t>Četba:Wallraff</a:t>
            </a:r>
            <a:r>
              <a:rPr lang="cs-CZ" sz="3200" dirty="0"/>
              <a:t>, G.: ukázka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•11. (3.5.)  Současná německojazyčná literatura - tzv. migrační literatura. Četba: </a:t>
            </a:r>
            <a:r>
              <a:rPr lang="cs-CZ" sz="3200" dirty="0" err="1"/>
              <a:t>Özdamar</a:t>
            </a:r>
            <a:r>
              <a:rPr lang="cs-CZ" sz="3200" dirty="0"/>
              <a:t>, E. </a:t>
            </a:r>
            <a:r>
              <a:rPr lang="cs-CZ" sz="3200" dirty="0" err="1"/>
              <a:t>S.:Mateřský</a:t>
            </a:r>
            <a:r>
              <a:rPr lang="cs-CZ" sz="3200" dirty="0"/>
              <a:t> jazyk - ukázka, </a:t>
            </a:r>
            <a:r>
              <a:rPr lang="cs-CZ" sz="3200" dirty="0" err="1"/>
              <a:t>Kaminer</a:t>
            </a:r>
            <a:r>
              <a:rPr lang="cs-CZ" sz="3200" dirty="0"/>
              <a:t>, W.: Ruské disko - ukázka</a:t>
            </a:r>
          </a:p>
          <a:p>
            <a:endParaRPr lang="cs-CZ" sz="3200" dirty="0"/>
          </a:p>
          <a:p>
            <a:r>
              <a:rPr lang="cs-CZ" sz="3200" dirty="0"/>
              <a:t>12. (10.5.)  Kontroverzní Nobelovy ceny za literaturu: umění a politika: </a:t>
            </a:r>
            <a:r>
              <a:rPr lang="cs-CZ" sz="3200" dirty="0" err="1"/>
              <a:t>Handke</a:t>
            </a:r>
            <a:r>
              <a:rPr lang="cs-CZ" sz="3200" dirty="0"/>
              <a:t>, Grass, </a:t>
            </a:r>
            <a:r>
              <a:rPr lang="cs-CZ" sz="3200" dirty="0" err="1"/>
              <a:t>Jellinek</a:t>
            </a:r>
            <a:r>
              <a:rPr lang="cs-CZ" sz="3200" dirty="0"/>
              <a:t>. </a:t>
            </a:r>
            <a:r>
              <a:rPr lang="cs-CZ" sz="3200" dirty="0" err="1"/>
              <a:t>Četba:Jellinek</a:t>
            </a:r>
            <a:r>
              <a:rPr lang="cs-CZ" sz="3200" dirty="0"/>
              <a:t>, E.: Pianistka - ukázka, </a:t>
            </a:r>
            <a:r>
              <a:rPr lang="cs-CZ" sz="3200" dirty="0" err="1"/>
              <a:t>Handke</a:t>
            </a:r>
            <a:r>
              <a:rPr lang="cs-CZ" sz="3200" dirty="0"/>
              <a:t>, P.: Spílání publiku - ukázka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• 13. (17.5.) Literatura a věda, literatura a nemoc. Četba: Schmidt, K: Ještě neumíráš - ukázka, </a:t>
            </a:r>
            <a:r>
              <a:rPr lang="cs-CZ" sz="3200" dirty="0" err="1"/>
              <a:t>Kehlmann</a:t>
            </a:r>
            <a:r>
              <a:rPr lang="cs-CZ" sz="3200" dirty="0"/>
              <a:t>, D: Vyměřování světa</a:t>
            </a:r>
          </a:p>
          <a:p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86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Německá literatura 20. století - předehra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r>
              <a:rPr lang="cs-CZ" dirty="0"/>
              <a:t>Německá literatura 19. stol.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1470025"/>
          </a:xfrm>
        </p:spPr>
        <p:txBody>
          <a:bodyPr>
            <a:normAutofit/>
          </a:bodyPr>
          <a:lstStyle/>
          <a:p>
            <a:r>
              <a:rPr lang="cs-CZ" sz="3200" dirty="0"/>
              <a:t>Přehled dějin německé literatury 19. stol. 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7016824" cy="393799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Počátek 19. stol.: pozdní fáze tzv. klasiky: Goethe (1749 - 1832), Schiller (1759-1805) a tzv. „</a:t>
            </a:r>
            <a:r>
              <a:rPr lang="cs-CZ" dirty="0" err="1"/>
              <a:t>Vormärz</a:t>
            </a:r>
            <a:r>
              <a:rPr lang="cs-CZ" dirty="0"/>
              <a:t>“: Georg </a:t>
            </a:r>
            <a:r>
              <a:rPr lang="cs-CZ" dirty="0" err="1"/>
              <a:t>Büchner</a:t>
            </a:r>
            <a:r>
              <a:rPr lang="cs-CZ" dirty="0"/>
              <a:t> (1813-1837)</a:t>
            </a:r>
          </a:p>
          <a:p>
            <a:r>
              <a:rPr lang="cs-CZ" dirty="0"/>
              <a:t>raný romantismus: Fr.  </a:t>
            </a:r>
            <a:r>
              <a:rPr lang="cs-CZ" dirty="0" err="1"/>
              <a:t>Schlegel</a:t>
            </a:r>
            <a:r>
              <a:rPr lang="cs-CZ" dirty="0"/>
              <a:t>(1772-1829, A. W. </a:t>
            </a:r>
            <a:r>
              <a:rPr lang="cs-CZ" dirty="0" err="1"/>
              <a:t>Schlegel</a:t>
            </a:r>
            <a:r>
              <a:rPr lang="cs-CZ" dirty="0"/>
              <a:t> (1767-1845), </a:t>
            </a:r>
            <a:r>
              <a:rPr lang="cs-CZ" dirty="0" err="1"/>
              <a:t>Novalis</a:t>
            </a:r>
            <a:r>
              <a:rPr lang="cs-CZ" dirty="0"/>
              <a:t> (1772-1801) </a:t>
            </a:r>
          </a:p>
          <a:p>
            <a:r>
              <a:rPr lang="cs-CZ" dirty="0"/>
              <a:t>kolem  1810: pozdní romantismus: E. T. A. Hoffmann (1776-1822)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Johann</a:t>
            </a:r>
            <a:r>
              <a:rPr lang="cs-CZ" dirty="0"/>
              <a:t> Wolfgang </a:t>
            </a:r>
            <a:r>
              <a:rPr lang="cs-CZ" dirty="0" err="1"/>
              <a:t>von</a:t>
            </a:r>
            <a:r>
              <a:rPr lang="cs-CZ" dirty="0"/>
              <a:t> </a:t>
            </a:r>
            <a:r>
              <a:rPr lang="cs-CZ" dirty="0" err="1"/>
              <a:t>Goethe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vedle literatury se věnuje i </a:t>
            </a:r>
            <a:r>
              <a:rPr lang="cs-CZ" dirty="0" err="1"/>
              <a:t>přír</a:t>
            </a:r>
            <a:r>
              <a:rPr lang="cs-CZ" dirty="0"/>
              <a:t>. vědám. Známé jsou jeho nekonvenční úvahy o barvách (tzv. </a:t>
            </a:r>
            <a:r>
              <a:rPr lang="cs-CZ" dirty="0" err="1"/>
              <a:t>Farbenlehre</a:t>
            </a:r>
            <a:r>
              <a:rPr lang="cs-CZ" dirty="0"/>
              <a:t>)</a:t>
            </a:r>
          </a:p>
          <a:p>
            <a:r>
              <a:rPr lang="cs-CZ" dirty="0"/>
              <a:t>inspiruje se hodně antikou, jak v estetice, tak i v námětech: drama Ifigenie na </a:t>
            </a:r>
            <a:r>
              <a:rPr lang="cs-CZ" dirty="0" err="1"/>
              <a:t>Tauridě</a:t>
            </a:r>
            <a:endParaRPr lang="cs-CZ" dirty="0"/>
          </a:p>
          <a:p>
            <a:r>
              <a:rPr lang="cs-CZ" dirty="0"/>
              <a:t>jeho autobiografie </a:t>
            </a:r>
            <a:r>
              <a:rPr lang="cs-CZ" dirty="0" err="1"/>
              <a:t>Dichtung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Wahrheit</a:t>
            </a:r>
            <a:r>
              <a:rPr lang="cs-CZ" dirty="0"/>
              <a:t> se stává vzorem pro tento žánr</a:t>
            </a:r>
          </a:p>
          <a:p>
            <a:r>
              <a:rPr lang="cs-CZ" dirty="0"/>
              <a:t>jezdil do lázní na území Čech, zde též milostný vztah s </a:t>
            </a:r>
            <a:r>
              <a:rPr lang="cs-CZ" dirty="0" err="1"/>
              <a:t>Ulrikou</a:t>
            </a:r>
            <a:r>
              <a:rPr lang="cs-CZ" dirty="0"/>
              <a:t> </a:t>
            </a:r>
            <a:r>
              <a:rPr lang="cs-CZ" dirty="0" err="1"/>
              <a:t>von</a:t>
            </a:r>
            <a:r>
              <a:rPr lang="cs-CZ" dirty="0"/>
              <a:t> </a:t>
            </a:r>
            <a:r>
              <a:rPr lang="cs-CZ" dirty="0" err="1"/>
              <a:t>Lewetzow</a:t>
            </a:r>
            <a:r>
              <a:rPr lang="cs-CZ" dirty="0"/>
              <a:t> – zpracován mnohokrát literárně: např. </a:t>
            </a:r>
            <a:r>
              <a:rPr lang="cs-CZ" dirty="0" err="1"/>
              <a:t>Hedda</a:t>
            </a:r>
            <a:r>
              <a:rPr lang="cs-CZ" dirty="0"/>
              <a:t> </a:t>
            </a:r>
            <a:r>
              <a:rPr lang="cs-CZ" dirty="0" err="1"/>
              <a:t>Sauer</a:t>
            </a:r>
            <a:r>
              <a:rPr lang="cs-CZ" dirty="0"/>
              <a:t>, Martin </a:t>
            </a:r>
            <a:r>
              <a:rPr lang="cs-CZ" dirty="0" err="1"/>
              <a:t>Walser</a:t>
            </a:r>
            <a:r>
              <a:rPr lang="cs-CZ" dirty="0"/>
              <a:t>, </a:t>
            </a:r>
            <a:r>
              <a:rPr lang="cs-CZ" dirty="0" err="1"/>
              <a:t>Johannes</a:t>
            </a:r>
            <a:r>
              <a:rPr lang="cs-CZ" dirty="0"/>
              <a:t> </a:t>
            </a:r>
            <a:r>
              <a:rPr lang="cs-CZ" dirty="0" err="1"/>
              <a:t>Urzidil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Friedrich Schiller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zpracování historických </a:t>
            </a:r>
            <a:r>
              <a:rPr lang="cs-CZ" dirty="0" err="1"/>
              <a:t>temat</a:t>
            </a:r>
            <a:r>
              <a:rPr lang="cs-CZ" dirty="0"/>
              <a:t>: trilogie o Valdštejnovi(</a:t>
            </a:r>
            <a:r>
              <a:rPr lang="cs-CZ" dirty="0" err="1"/>
              <a:t>Wallenstein</a:t>
            </a:r>
            <a:r>
              <a:rPr lang="cs-CZ" dirty="0"/>
              <a:t>), Marie Stuartovna, Panna orleánská( Die Jungfrau von Orléans), Vilém Tell (Wilhelm Tell), Don Carlos</a:t>
            </a:r>
          </a:p>
          <a:p>
            <a:r>
              <a:rPr lang="cs-CZ" dirty="0"/>
              <a:t>filosofická pojednání – např. Estetická výchova (</a:t>
            </a:r>
            <a:r>
              <a:rPr lang="de-DE" i="1" dirty="0"/>
              <a:t>Über die ästhetische Erziehung des Menschen</a:t>
            </a:r>
            <a:r>
              <a:rPr lang="cs-CZ" i="1" dirty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Georg </a:t>
            </a:r>
            <a:r>
              <a:rPr lang="cs-CZ" dirty="0" err="1"/>
              <a:t>Büchner</a:t>
            </a:r>
            <a:r>
              <a:rPr lang="cs-CZ" dirty="0"/>
              <a:t> (1813-1837)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Přírodovědec a revolucionář</a:t>
            </a:r>
          </a:p>
          <a:p>
            <a:r>
              <a:rPr lang="cs-CZ" dirty="0"/>
              <a:t>Povídka </a:t>
            </a:r>
            <a:r>
              <a:rPr lang="cs-CZ" i="1" dirty="0" err="1"/>
              <a:t>Lenz</a:t>
            </a:r>
            <a:r>
              <a:rPr lang="cs-CZ" dirty="0"/>
              <a:t>  - o spisovateli 18. stol. a o roli a postavení spisovatelů vůbec </a:t>
            </a:r>
          </a:p>
          <a:p>
            <a:r>
              <a:rPr lang="cs-CZ" dirty="0"/>
              <a:t>drama </a:t>
            </a:r>
            <a:r>
              <a:rPr lang="cs-CZ" i="1" dirty="0"/>
              <a:t>Dantonova smrt</a:t>
            </a:r>
          </a:p>
          <a:p>
            <a:r>
              <a:rPr lang="cs-CZ" dirty="0"/>
              <a:t>Fragment </a:t>
            </a:r>
            <a:r>
              <a:rPr lang="cs-CZ" i="1" dirty="0" err="1"/>
              <a:t>Wozzeck</a:t>
            </a:r>
            <a:r>
              <a:rPr lang="cs-CZ" dirty="0"/>
              <a:t> – zhudebnil A. </a:t>
            </a:r>
            <a:r>
              <a:rPr lang="cs-CZ" dirty="0" err="1"/>
              <a:t>Berg</a:t>
            </a:r>
            <a:endParaRPr lang="cs-CZ" dirty="0"/>
          </a:p>
          <a:p>
            <a:r>
              <a:rPr lang="cs-CZ" dirty="0"/>
              <a:t>Komedie </a:t>
            </a:r>
            <a:r>
              <a:rPr lang="cs-CZ" i="1" dirty="0"/>
              <a:t>Leonce a Lena</a:t>
            </a:r>
          </a:p>
          <a:p>
            <a:r>
              <a:rPr lang="cs-CZ" dirty="0"/>
              <a:t>Epická báseň </a:t>
            </a:r>
            <a:r>
              <a:rPr lang="cs-CZ" i="1" dirty="0"/>
              <a:t>Lenora</a:t>
            </a:r>
            <a:r>
              <a:rPr lang="cs-CZ" dirty="0"/>
              <a:t> – podobnost s Erbenovými Svatebními košilemi (viz: </a:t>
            </a:r>
          </a:p>
          <a:p>
            <a:br>
              <a:rPr lang="cs-CZ" dirty="0">
                <a:effectLst/>
                <a:hlinkClick r:id="rId2"/>
              </a:rPr>
            </a:br>
            <a:r>
              <a:rPr lang="cs-CZ" b="1" dirty="0">
                <a:effectLst/>
                <a:hlinkClick r:id="rId2"/>
              </a:rPr>
              <a:t>IV. České překlady z německy psané literatury - IS MUNI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927596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Několik literárních citátů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„Kde je jádro pudla?“</a:t>
            </a:r>
          </a:p>
          <a:p>
            <a:r>
              <a:rPr lang="cs-CZ" dirty="0"/>
              <a:t>„Lid nenávidí znalce jako eunuch muže.(Dantonova slova v díle Dantonova smrt)“</a:t>
            </a:r>
          </a:p>
          <a:p>
            <a:r>
              <a:rPr lang="cs-CZ" dirty="0"/>
              <a:t>„Výš – výš – a země se mi ztrácí již – / je krátký žal, a radost konce nemá.“ (F. Schiller: Panna Orleánská)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37238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1503</Words>
  <Application>Microsoft Office PowerPoint</Application>
  <PresentationFormat>Předvádění na obrazovce (4:3)</PresentationFormat>
  <Paragraphs>100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Motiv sady Office</vt:lpstr>
      <vt:lpstr>Německá literatura ve 20. století (LS 2020/2021)</vt:lpstr>
      <vt:lpstr>Program kurzu</vt:lpstr>
      <vt:lpstr>Program kurzu- 2. polovina</vt:lpstr>
      <vt:lpstr>Německá literatura 20. století - předehra</vt:lpstr>
      <vt:lpstr>Přehled dějin německé literatury 19. stol.  </vt:lpstr>
      <vt:lpstr>Johann Wolfgang von Goethe</vt:lpstr>
      <vt:lpstr>Friedrich Schiller</vt:lpstr>
      <vt:lpstr>Georg Büchner (1813-1837)</vt:lpstr>
      <vt:lpstr>Několik literárních citátů</vt:lpstr>
      <vt:lpstr>Novalis (Friedrich von Hardenberg)</vt:lpstr>
      <vt:lpstr>Pozdní romantismus: Ernst Theodor Amadeus Hoffmann (1776-1822) </vt:lpstr>
      <vt:lpstr>Přehled dějin německé literatury 19. stol. </vt:lpstr>
      <vt:lpstr>Biedermeier</vt:lpstr>
      <vt:lpstr>Německý (poetický) realimus</vt:lpstr>
      <vt:lpstr>Autoři poetického realismu</vt:lpstr>
      <vt:lpstr>Naturalismus</vt:lpstr>
      <vt:lpstr>Naturalismus</vt:lpstr>
      <vt:lpstr>E. T. A. Hoffmann: Bratrancovo okno</vt:lpstr>
      <vt:lpstr>Příští seminář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</dc:creator>
  <cp:lastModifiedBy>Alena Zelená</cp:lastModifiedBy>
  <cp:revision>36</cp:revision>
  <dcterms:created xsi:type="dcterms:W3CDTF">2016-02-15T14:20:28Z</dcterms:created>
  <dcterms:modified xsi:type="dcterms:W3CDTF">2021-02-15T14:23:17Z</dcterms:modified>
</cp:coreProperties>
</file>