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4" r:id="rId5"/>
    <p:sldId id="265" r:id="rId6"/>
    <p:sldId id="266" r:id="rId7"/>
    <p:sldId id="267" r:id="rId8"/>
    <p:sldId id="260" r:id="rId9"/>
    <p:sldId id="269" r:id="rId10"/>
    <p:sldId id="258" r:id="rId11"/>
    <p:sldId id="271" r:id="rId12"/>
    <p:sldId id="272" r:id="rId13"/>
    <p:sldId id="274" r:id="rId14"/>
    <p:sldId id="273" r:id="rId15"/>
    <p:sldId id="263" r:id="rId16"/>
    <p:sldId id="275" r:id="rId17"/>
    <p:sldId id="276" r:id="rId18"/>
    <p:sldId id="278" r:id="rId19"/>
    <p:sldId id="280" r:id="rId20"/>
    <p:sldId id="281" r:id="rId21"/>
    <p:sldId id="282" r:id="rId22"/>
    <p:sldId id="283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BD6B14-A100-4B22-A1B7-68D822621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C298B9E-6927-4AA3-BCC5-466170A2E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2F9C1B-2805-40BA-BFF5-6A8D006CF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7061B-23A5-48AE-9C59-55B006F1EC33}" type="datetimeFigureOut">
              <a:rPr lang="cs-CZ" smtClean="0"/>
              <a:t>14. 3. 2020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067FAC-5970-4314-8DA7-C83932354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A17FD0-B8FD-40BB-9346-9B9AD8BA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38464-E1E4-4551-BBA3-E7A741AC8D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460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6325E7-A587-415D-B347-47A9489D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8732629-007D-45BD-986B-0A9B7C65F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F801B7-B282-4588-B5CE-8FEC9D81C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7061B-23A5-48AE-9C59-55B006F1EC33}" type="datetimeFigureOut">
              <a:rPr lang="cs-CZ" smtClean="0"/>
              <a:t>14. 3. 2020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69046A-A23D-4C51-A48A-CCAA8C614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42FA76-75FB-4707-BA45-13067AF99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38464-E1E4-4551-BBA3-E7A741AC8D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56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0BA1F58-8909-4EED-A614-BC1CF22804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5867C5B-09D3-4B84-86DB-C6863AF05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D67515-FC3A-4822-BEC6-C1CE03D02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7061B-23A5-48AE-9C59-55B006F1EC33}" type="datetimeFigureOut">
              <a:rPr lang="cs-CZ" smtClean="0"/>
              <a:t>14. 3. 2020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7AA85A-5880-49BF-ABE5-B9C4F9EA6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4E9992-068F-4FBB-B5DB-2FF47A542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38464-E1E4-4551-BBA3-E7A741AC8D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768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8D9646-E00C-4AD9-B353-52471A6AB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A5D7B8-FDA0-450C-AC44-B3E87F4BB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FDE1A8-02D2-4BBF-8396-8457B0682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7061B-23A5-48AE-9C59-55B006F1EC33}" type="datetimeFigureOut">
              <a:rPr lang="cs-CZ" smtClean="0"/>
              <a:t>14. 3. 2020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C1FE57-903F-4978-A946-10E5B2937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B4A2C8B-B7E7-4A34-92EA-F3B409EF6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38464-E1E4-4551-BBA3-E7A741AC8D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6963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4F1548-2DA7-4B16-B8DC-49BF25B3A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7191A95-306E-4755-BC56-D830191E9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14D422-F76D-45C8-AB36-B2157C2C6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7061B-23A5-48AE-9C59-55B006F1EC33}" type="datetimeFigureOut">
              <a:rPr lang="cs-CZ" smtClean="0"/>
              <a:t>14. 3. 2020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DF43BC-814A-4AF8-802C-B7001C5C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AAFD91-E944-4860-847D-337E29EFA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38464-E1E4-4551-BBA3-E7A741AC8D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08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297E6A-2EC7-4528-A125-80EC3786F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EF7084-0F5F-4DA6-AD22-1156CEC75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8D11E1-76FC-4660-8B9A-1FBD2BD2F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4BEBA9-8853-4E9C-9037-D74CB091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7061B-23A5-48AE-9C59-55B006F1EC33}" type="datetimeFigureOut">
              <a:rPr lang="cs-CZ" smtClean="0"/>
              <a:t>14. 3. 2020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55A7E63-1DF4-4225-8148-60F51CF0F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C1E3AB5-AFA9-4771-A0F3-42CAB0E4D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38464-E1E4-4551-BBA3-E7A741AC8D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34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DFA8FD-EC39-49D0-AF74-527A3FB7B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E6627D-1676-4DB1-9977-B9864F901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314BE42-3220-4B71-978E-BF0AD096D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B681E5B-E512-414A-B5A9-E44873E91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48E6B09-015A-4331-9EA0-129E248F8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EE2829A-0FC6-4F30-AAA8-F847A0346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7061B-23A5-48AE-9C59-55B006F1EC33}" type="datetimeFigureOut">
              <a:rPr lang="cs-CZ" smtClean="0"/>
              <a:t>14. 3. 2020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4CF7D7C-0927-4147-AECD-24BED3038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BA3A354-B26E-4BD1-8F94-9C4A95C02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38464-E1E4-4551-BBA3-E7A741AC8D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6191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98E625-07BE-4977-9E0F-3B8BF68C5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6F92032-7C47-4C86-B0D1-9BD830AB6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7061B-23A5-48AE-9C59-55B006F1EC33}" type="datetimeFigureOut">
              <a:rPr lang="cs-CZ" smtClean="0"/>
              <a:t>14. 3. 2020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B9EB432-2FF8-412F-B46F-00B2B6FEA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66D1CC-3019-45CB-91A3-DEFBA528E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38464-E1E4-4551-BBA3-E7A741AC8D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9255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D7D7F4E-94C6-4529-B0DC-F36A1C37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7061B-23A5-48AE-9C59-55B006F1EC33}" type="datetimeFigureOut">
              <a:rPr lang="cs-CZ" smtClean="0"/>
              <a:t>14. 3. 2020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95EDD3C-25AA-4D44-AA97-6A61EEEC9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96BD220-AF5F-4E77-B8DF-C45B44566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38464-E1E4-4551-BBA3-E7A741AC8D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7138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36DE21-92AE-4BC0-94F0-774065D38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DB8B9E-3524-4005-87DD-8C806300C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36EDE7E-0241-4D3A-8940-E1F1BD0A7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6092A96-6462-4DA4-BB7D-51E69FDAA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7061B-23A5-48AE-9C59-55B006F1EC33}" type="datetimeFigureOut">
              <a:rPr lang="cs-CZ" smtClean="0"/>
              <a:t>14. 3. 2020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E285FDF-E87C-41DE-B770-E1E48B80E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1F645BB-8796-4105-8154-0390C03E4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38464-E1E4-4551-BBA3-E7A741AC8D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52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F12F9A-4DF2-455D-8076-58D9CCC60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41BEE7F-CA3E-4F28-99E0-82A285B1B2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D42ED22-6C2A-43CE-9C3E-ABE7579FD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91AFC6-03EE-4FBA-88AC-6EBAD930E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7061B-23A5-48AE-9C59-55B006F1EC33}" type="datetimeFigureOut">
              <a:rPr lang="cs-CZ" smtClean="0"/>
              <a:t>14. 3. 2020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CA00C0E-0422-4BB0-AF6C-5536CEFD9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4E9801-C3D6-45A2-ADFD-47468061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38464-E1E4-4551-BBA3-E7A741AC8D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26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2AB5B56-9735-4D28-B6B8-48BAE91C0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D475B5B-025A-45B1-8A91-442D8A71F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79C16D-33ED-4E47-A8D5-4FD2E8C40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7061B-23A5-48AE-9C59-55B006F1EC33}" type="datetimeFigureOut">
              <a:rPr lang="cs-CZ" smtClean="0"/>
              <a:t>14. 3. 2020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273FCC-36BA-4478-8EA0-1C7B29C71C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73F9E3-6666-45EC-B5B5-8F4848165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38464-E1E4-4551-BBA3-E7A741AC8D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398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B-xV6d4jJA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F75BC0-E2F9-48C4-AE69-2403CBAD1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42" y="299258"/>
            <a:ext cx="11039302" cy="5037513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r>
              <a:rPr lang="cs-CZ" altLang="cs-CZ" sz="4900" dirty="0">
                <a:latin typeface="Arial Black" panose="020B0A04020102020204" pitchFamily="34" charset="0"/>
              </a:rPr>
              <a:t>Dynastická politika v Evropě</a:t>
            </a:r>
            <a:br>
              <a:rPr lang="cs-CZ" altLang="cs-CZ" sz="4900" dirty="0">
                <a:latin typeface="Arial Black" panose="020B0A04020102020204" pitchFamily="34" charset="0"/>
              </a:rPr>
            </a:br>
            <a:r>
              <a:rPr lang="cs-CZ" altLang="cs-CZ" sz="4900" dirty="0">
                <a:latin typeface="Arial Black" panose="020B0A04020102020204" pitchFamily="34" charset="0"/>
              </a:rPr>
              <a:t> 18. století </a:t>
            </a:r>
            <a:b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b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cs-CZ" b="1" dirty="0">
                <a:solidFill>
                  <a:srgbClr val="FF9900"/>
                </a:solidFill>
                <a:latin typeface="Arial Black" panose="020B0A04020102020204" pitchFamily="34" charset="0"/>
              </a:rPr>
              <a:t>Nasavsko-oranžská dynastie v římsko-německé říši, Nizozemí a Anglii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B62D6DA-780A-4769-908B-B076DE7AD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634" y="5619404"/>
            <a:ext cx="11371810" cy="874828"/>
          </a:xfrm>
        </p:spPr>
        <p:txBody>
          <a:bodyPr/>
          <a:lstStyle/>
          <a:p>
            <a:r>
              <a:rPr lang="cs-CZ" sz="4400" dirty="0">
                <a:latin typeface="Arial Black" panose="020B0A04020102020204" pitchFamily="34" charset="0"/>
              </a:rPr>
              <a:t>doc. PhDr. F. Stellner, Ph.D., 2020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8413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E859878-3DC2-4916-BC71-04AB1A300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0B8CC00D-D48A-4229-800D-48DE403983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6485" y="142442"/>
            <a:ext cx="6218354" cy="6013883"/>
          </a:xfrm>
          <a:prstGeom prst="rect">
            <a:avLst/>
          </a:prstGeo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9F904B10-4945-4368-B603-6F352D0EC9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42545" y="142441"/>
            <a:ext cx="5342516" cy="3432031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C0CFB084-AF66-453D-BF76-29F4E4622716}"/>
              </a:ext>
            </a:extLst>
          </p:cNvPr>
          <p:cNvSpPr/>
          <p:nvPr/>
        </p:nvSpPr>
        <p:spPr>
          <a:xfrm>
            <a:off x="445272" y="6346226"/>
            <a:ext cx="4325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Jordaens</a:t>
            </a:r>
            <a:r>
              <a:rPr lang="cs-CZ" dirty="0"/>
              <a:t>:</a:t>
            </a:r>
            <a:r>
              <a:rPr lang="de-DE" dirty="0"/>
              <a:t> Friedrich Heinrich als Triumphator</a:t>
            </a:r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98AB6C65-455C-42EB-AB94-F83458B17129}"/>
              </a:ext>
            </a:extLst>
          </p:cNvPr>
          <p:cNvSpPr/>
          <p:nvPr/>
        </p:nvSpPr>
        <p:spPr>
          <a:xfrm>
            <a:off x="8630223" y="3612489"/>
            <a:ext cx="2113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palác </a:t>
            </a:r>
            <a:r>
              <a:rPr lang="cs-CZ" dirty="0" err="1"/>
              <a:t>Huis</a:t>
            </a:r>
            <a:r>
              <a:rPr lang="cs-CZ" dirty="0"/>
              <a:t> ten Bosch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F26F15BC-34DF-4636-8636-44CE71C4BB4C}"/>
              </a:ext>
            </a:extLst>
          </p:cNvPr>
          <p:cNvSpPr/>
          <p:nvPr/>
        </p:nvSpPr>
        <p:spPr>
          <a:xfrm>
            <a:off x="6639115" y="4369370"/>
            <a:ext cx="53064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600" dirty="0"/>
              <a:t>znakem evropské dynastie = sběratelská činnost – shromažďování portrétů evropských panovníků a vůbec obrazů </a:t>
            </a:r>
          </a:p>
        </p:txBody>
      </p:sp>
    </p:spTree>
    <p:extLst>
      <p:ext uri="{BB962C8B-B14F-4D97-AF65-F5344CB8AC3E}">
        <p14:creationId xmlns:p14="http://schemas.microsoft.com/office/powerpoint/2010/main" val="3246884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1FB7BAC-F650-42D3-B4E2-26899D0A2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Arial Black" panose="020B0A04020102020204" pitchFamily="34" charset="0"/>
              </a:rPr>
              <a:t>následnické záležitosti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5FF73C9-0A1C-4026-AFB6-C3958BE94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82498" cy="4667250"/>
          </a:xfrm>
        </p:spPr>
        <p:txBody>
          <a:bodyPr>
            <a:normAutofit/>
          </a:bodyPr>
          <a:lstStyle/>
          <a:p>
            <a:r>
              <a:rPr lang="cs-CZ" sz="3200" dirty="0"/>
              <a:t>Mořic Oranžský ve své závěti 1625 ustanovil univerzálním dědicem polovičního bratra Fridricha Heinricha a jeho potomky</a:t>
            </a:r>
          </a:p>
          <a:p>
            <a:r>
              <a:rPr lang="cs-CZ" sz="3200" dirty="0"/>
              <a:t>případně mělo dědictví přejít na </a:t>
            </a:r>
            <a:r>
              <a:rPr lang="cs-CZ" sz="3200" dirty="0" err="1"/>
              <a:t>nasavsko-dietzskou</a:t>
            </a:r>
            <a:r>
              <a:rPr lang="cs-CZ" sz="3200" dirty="0"/>
              <a:t> (frískou) linii</a:t>
            </a:r>
          </a:p>
          <a:p>
            <a:r>
              <a:rPr lang="cs-CZ" sz="3200" dirty="0"/>
              <a:t>= změnil původní ustanovení 1. oranžského knížete z </a:t>
            </a:r>
            <a:r>
              <a:rPr lang="cs-CZ" sz="3200" dirty="0" err="1"/>
              <a:t>nasavské</a:t>
            </a:r>
            <a:r>
              <a:rPr lang="cs-CZ" sz="3200" dirty="0"/>
              <a:t> dynastie - zohledňoval i ženské potomky</a:t>
            </a:r>
          </a:p>
          <a:p>
            <a:r>
              <a:rPr lang="cs-CZ" sz="3200" dirty="0"/>
              <a:t>Fridrich Jindřich = 1644 dědičkami i jeho dcery</a:t>
            </a:r>
          </a:p>
          <a:p>
            <a:r>
              <a:rPr lang="cs-CZ" sz="3200" dirty="0"/>
              <a:t>Vilém (II.) zatím bez potomků = znamenalo by to nástupnictví nejstarší dcery Luisy Jindřišky (1627-1667)</a:t>
            </a:r>
          </a:p>
        </p:txBody>
      </p:sp>
    </p:spTree>
    <p:extLst>
      <p:ext uri="{BB962C8B-B14F-4D97-AF65-F5344CB8AC3E}">
        <p14:creationId xmlns:p14="http://schemas.microsoft.com/office/powerpoint/2010/main" val="2775970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35992A7-5CC1-49CF-81B0-53C4B8C92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5627" y="216131"/>
            <a:ext cx="6550685" cy="6109826"/>
          </a:xfrm>
        </p:spPr>
        <p:txBody>
          <a:bodyPr>
            <a:noAutofit/>
          </a:bodyPr>
          <a:lstStyle/>
          <a:p>
            <a:r>
              <a:rPr lang="cs-CZ" sz="3100" dirty="0"/>
              <a:t>pro prvorozenou Luisu Jindřišku původně vybrali následníka anglického trůnu Karla (II.)</a:t>
            </a:r>
          </a:p>
          <a:p>
            <a:r>
              <a:rPr lang="cs-CZ" sz="3100" dirty="0"/>
              <a:t>x anglická revoluce</a:t>
            </a:r>
          </a:p>
          <a:p>
            <a:r>
              <a:rPr lang="cs-CZ" sz="3100" dirty="0"/>
              <a:t>anglický dvůr usiloval o získání nizozemské podpory, aliance nebo defenzivního spojenectví</a:t>
            </a:r>
          </a:p>
          <a:p>
            <a:r>
              <a:rPr lang="cs-CZ" sz="3100" dirty="0"/>
              <a:t>Fridrich Jindřich vyjednávání vedl bez vědomí generálních stavů - riskantní pro N-O</a:t>
            </a:r>
          </a:p>
          <a:p>
            <a:r>
              <a:rPr lang="cs-CZ" sz="3100" b="1" dirty="0"/>
              <a:t>1646</a:t>
            </a:r>
            <a:r>
              <a:rPr lang="cs-CZ" sz="3100" dirty="0"/>
              <a:t> svatba s </a:t>
            </a:r>
            <a:r>
              <a:rPr lang="cs-CZ" sz="3100" b="1" dirty="0"/>
              <a:t>braniborským</a:t>
            </a:r>
            <a:r>
              <a:rPr lang="cs-CZ" sz="3100" dirty="0"/>
              <a:t> </a:t>
            </a:r>
            <a:r>
              <a:rPr lang="cs-CZ" sz="3100" b="1" dirty="0"/>
              <a:t>kurfiřtem</a:t>
            </a:r>
            <a:r>
              <a:rPr lang="cs-CZ" sz="3100" dirty="0"/>
              <a:t> a pruským vévodou Fridrichem Vilémem </a:t>
            </a:r>
            <a: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cs-CZ" sz="3100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43BABE47-FA59-47A3-A60F-069B6D1BED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90445" y="216131"/>
            <a:ext cx="4885927" cy="596083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33D85DB1-11CB-48D2-BBBE-B006F690FFF7}"/>
              </a:ext>
            </a:extLst>
          </p:cNvPr>
          <p:cNvSpPr/>
          <p:nvPr/>
        </p:nvSpPr>
        <p:spPr>
          <a:xfrm>
            <a:off x="8372476" y="6325957"/>
            <a:ext cx="2121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Gerrit</a:t>
            </a:r>
            <a:r>
              <a:rPr lang="cs-CZ" dirty="0"/>
              <a:t> van </a:t>
            </a:r>
            <a:r>
              <a:rPr lang="cs-CZ" dirty="0" err="1"/>
              <a:t>Honthorst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8453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900A25-1CCC-4782-8F64-0734CF172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198" y="365125"/>
            <a:ext cx="5181601" cy="1325563"/>
          </a:xfrm>
        </p:spPr>
        <p:txBody>
          <a:bodyPr/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Vilém II.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11245CD-3BD7-42DF-9452-420FD3F42A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5425" y="229581"/>
            <a:ext cx="4994968" cy="6243711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0D4E148-E765-4811-ACD7-B852691B9DB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3800" dirty="0"/>
              <a:t>1647-1650 kníže N-O a místodržitel </a:t>
            </a:r>
            <a:r>
              <a:rPr lang="cs-CZ" sz="3800" dirty="0" err="1"/>
              <a:t>Niz</a:t>
            </a:r>
            <a:r>
              <a:rPr lang="cs-CZ" sz="3800" dirty="0"/>
              <a:t>.</a:t>
            </a:r>
          </a:p>
          <a:p>
            <a:r>
              <a:rPr lang="cs-CZ" sz="3800" dirty="0"/>
              <a:t>1650 narodil Vilém III. (pohrobek)</a:t>
            </a:r>
          </a:p>
          <a:p>
            <a:r>
              <a:rPr lang="cs-CZ" sz="3800" dirty="0"/>
              <a:t>vdova Marie Jindřiška Stuartovna – již se neprovdala </a:t>
            </a:r>
          </a:p>
        </p:txBody>
      </p:sp>
    </p:spTree>
    <p:extLst>
      <p:ext uri="{BB962C8B-B14F-4D97-AF65-F5344CB8AC3E}">
        <p14:creationId xmlns:p14="http://schemas.microsoft.com/office/powerpoint/2010/main" val="486225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8114B-D0DC-4CB0-96C8-B9600F8F6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89" y="365125"/>
            <a:ext cx="6051666" cy="1325563"/>
          </a:xfrm>
        </p:spPr>
        <p:txBody>
          <a:bodyPr>
            <a:normAutofit/>
          </a:bodyPr>
          <a:lstStyle/>
          <a:p>
            <a:r>
              <a:rPr lang="cs-CZ" sz="4100" b="1" dirty="0">
                <a:latin typeface="Arial Black" panose="020B0A04020102020204" pitchFamily="34" charset="0"/>
              </a:rPr>
              <a:t>Amálie</a:t>
            </a:r>
            <a:r>
              <a:rPr lang="cs-CZ" sz="4100" dirty="0">
                <a:latin typeface="Arial Black" panose="020B0A04020102020204" pitchFamily="34" charset="0"/>
              </a:rPr>
              <a:t> (1602-1675)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0CAC5A-F477-4907-9D8A-9CBBC921E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7351" y="1825624"/>
            <a:ext cx="6216699" cy="4474513"/>
          </a:xfrm>
        </p:spPr>
        <p:txBody>
          <a:bodyPr>
            <a:normAutofit/>
          </a:bodyPr>
          <a:lstStyle/>
          <a:p>
            <a:r>
              <a:rPr lang="cs-CZ" sz="3100" dirty="0"/>
              <a:t>rozená hraběnka ze </a:t>
            </a:r>
            <a:r>
              <a:rPr lang="cs-CZ" sz="3100" dirty="0" err="1"/>
              <a:t>Solmsu</a:t>
            </a:r>
            <a:r>
              <a:rPr lang="cs-CZ" sz="3100" dirty="0"/>
              <a:t>, vnučka ministra a „otce kalvinismu“ ve </a:t>
            </a:r>
            <a:r>
              <a:rPr lang="cs-CZ" sz="3100" dirty="0" err="1"/>
              <a:t>Falcku</a:t>
            </a:r>
            <a:r>
              <a:rPr lang="cs-CZ" sz="3100" dirty="0"/>
              <a:t>, hraběte Ludwiga </a:t>
            </a:r>
            <a:r>
              <a:rPr lang="cs-CZ" sz="3100" dirty="0" err="1"/>
              <a:t>Sayn-Wittgensteina</a:t>
            </a:r>
            <a:endParaRPr lang="cs-CZ" sz="3100" dirty="0"/>
          </a:p>
          <a:p>
            <a:r>
              <a:rPr lang="cs-CZ" sz="3100" dirty="0"/>
              <a:t>dvorní dáma „zimní královny“</a:t>
            </a:r>
          </a:p>
          <a:p>
            <a:r>
              <a:rPr lang="cs-CZ" sz="3100" dirty="0"/>
              <a:t>1625 manželem Fridrich Jindřich</a:t>
            </a:r>
          </a:p>
          <a:p>
            <a:r>
              <a:rPr lang="cs-CZ" sz="3100" dirty="0"/>
              <a:t>značný politický vliv</a:t>
            </a:r>
          </a:p>
          <a:p>
            <a:r>
              <a:rPr lang="cs-CZ" sz="3100" dirty="0"/>
              <a:t>dovršila vybudování dvora a evropské dimenze N-O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AB0E467-4C97-4AFA-9F02-10B13312FD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93049" y="163080"/>
            <a:ext cx="5181599" cy="613705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927E4815-5C62-4FD3-ACD6-ABFD86211464}"/>
              </a:ext>
            </a:extLst>
          </p:cNvPr>
          <p:cNvSpPr/>
          <p:nvPr/>
        </p:nvSpPr>
        <p:spPr>
          <a:xfrm>
            <a:off x="8752883" y="6315852"/>
            <a:ext cx="1983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Van Dyck - 1631-32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4616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00FDD9-4D6D-49AF-9B8E-CA189FF94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N-O a další </a:t>
            </a:r>
            <a:r>
              <a:rPr lang="cs-CZ" b="1" dirty="0" err="1">
                <a:latin typeface="Arial Black" panose="020B0A04020102020204" pitchFamily="34" charset="0"/>
              </a:rPr>
              <a:t>nasavské</a:t>
            </a:r>
            <a:r>
              <a:rPr lang="cs-CZ" b="1" dirty="0">
                <a:latin typeface="Arial Black" panose="020B0A04020102020204" pitchFamily="34" charset="0"/>
              </a:rPr>
              <a:t> linie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3CD8F3C-003D-4F8B-B089-B84D50068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513" y="1825625"/>
            <a:ext cx="11371811" cy="4667250"/>
          </a:xfrm>
        </p:spPr>
        <p:txBody>
          <a:bodyPr>
            <a:normAutofit/>
          </a:bodyPr>
          <a:lstStyle/>
          <a:p>
            <a:r>
              <a:rPr lang="cs-CZ" sz="3400" dirty="0"/>
              <a:t>ze starší </a:t>
            </a:r>
            <a:r>
              <a:rPr lang="cs-CZ" sz="3400" dirty="0" err="1"/>
              <a:t>walramské</a:t>
            </a:r>
            <a:r>
              <a:rPr lang="cs-CZ" sz="3400" dirty="0"/>
              <a:t> větve (potomci krále Adolfa) 5 linií – klíčová </a:t>
            </a:r>
            <a:r>
              <a:rPr lang="cs-CZ" sz="3400" dirty="0" err="1"/>
              <a:t>saarbrückenská</a:t>
            </a:r>
            <a:r>
              <a:rPr lang="cs-CZ" sz="3400" dirty="0"/>
              <a:t> a </a:t>
            </a:r>
            <a:r>
              <a:rPr lang="cs-CZ" sz="3400" dirty="0" err="1"/>
              <a:t>weilburská</a:t>
            </a:r>
            <a:endParaRPr lang="cs-CZ" sz="3400" dirty="0"/>
          </a:p>
          <a:p>
            <a:r>
              <a:rPr lang="cs-CZ" sz="3400" dirty="0"/>
              <a:t>z otonské větve nejstarší n.-oranžská a pak 4 linie </a:t>
            </a:r>
            <a:r>
              <a:rPr lang="cs-CZ" sz="3400" dirty="0" err="1"/>
              <a:t>Siegenská</a:t>
            </a:r>
            <a:r>
              <a:rPr lang="cs-CZ" sz="3400" dirty="0"/>
              <a:t>, </a:t>
            </a:r>
            <a:r>
              <a:rPr lang="cs-CZ" sz="3400" dirty="0" err="1"/>
              <a:t>Dillenburská</a:t>
            </a:r>
            <a:r>
              <a:rPr lang="cs-CZ" sz="3400" dirty="0"/>
              <a:t>, </a:t>
            </a:r>
            <a:r>
              <a:rPr lang="cs-CZ" sz="3400" dirty="0" err="1"/>
              <a:t>Dietzská</a:t>
            </a:r>
            <a:r>
              <a:rPr lang="cs-CZ" sz="3400" dirty="0"/>
              <a:t> (</a:t>
            </a:r>
            <a:r>
              <a:rPr lang="cs-CZ" sz="3400" dirty="0" err="1"/>
              <a:t>Diezská</a:t>
            </a:r>
            <a:r>
              <a:rPr lang="cs-CZ" sz="3400" dirty="0"/>
              <a:t>) a </a:t>
            </a:r>
            <a:r>
              <a:rPr lang="cs-CZ" sz="3400" dirty="0" err="1"/>
              <a:t>Hadamarská</a:t>
            </a:r>
            <a:endParaRPr lang="cs-CZ" sz="3400" dirty="0"/>
          </a:p>
          <a:p>
            <a:r>
              <a:rPr lang="cs-CZ" sz="3400" dirty="0"/>
              <a:t>fríský místodržící, Jindřich Kazimír </a:t>
            </a:r>
            <a:r>
              <a:rPr lang="cs-CZ" sz="3400" b="1" dirty="0"/>
              <a:t>N-</a:t>
            </a:r>
            <a:r>
              <a:rPr lang="cs-CZ" sz="3400" b="1" dirty="0" err="1"/>
              <a:t>Dietzský</a:t>
            </a:r>
            <a:r>
              <a:rPr lang="cs-CZ" sz="3400" dirty="0"/>
              <a:t> přislíbenu ruku nejstarší dcery Luisy Jindřišky N-O, padl 1640</a:t>
            </a:r>
          </a:p>
          <a:p>
            <a:r>
              <a:rPr lang="cs-CZ" sz="3400" dirty="0"/>
              <a:t>jeho bratr Vilém Fridrich zdědil N-D, místodržitelství  a </a:t>
            </a:r>
            <a:r>
              <a:rPr lang="cs-CZ" sz="3400" b="1" dirty="0"/>
              <a:t>1652 </a:t>
            </a:r>
            <a:r>
              <a:rPr lang="cs-CZ" sz="3400" dirty="0"/>
              <a:t>za ženu druhorozenou dceru Albertinu N-O (1634-1696). </a:t>
            </a:r>
          </a:p>
        </p:txBody>
      </p:sp>
    </p:spTree>
    <p:extLst>
      <p:ext uri="{BB962C8B-B14F-4D97-AF65-F5344CB8AC3E}">
        <p14:creationId xmlns:p14="http://schemas.microsoft.com/office/powerpoint/2010/main" val="903975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CD51BF-E20E-4BC9-8D70-3C91D6252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884" y="216130"/>
            <a:ext cx="11504814" cy="6317673"/>
          </a:xfrm>
        </p:spPr>
        <p:txBody>
          <a:bodyPr>
            <a:normAutofit lnSpcReduction="10000"/>
          </a:bodyPr>
          <a:lstStyle/>
          <a:p>
            <a:pPr hangingPunct="0"/>
            <a:r>
              <a:rPr lang="cs-CZ" sz="3600" dirty="0"/>
              <a:t>Jindřiška N-O (1637-1708) 1659 za knížete Jana Jiřího II. </a:t>
            </a:r>
            <a:r>
              <a:rPr lang="cs-CZ" sz="3600" b="1" dirty="0" err="1"/>
              <a:t>Anhalt-Dessau</a:t>
            </a:r>
            <a:r>
              <a:rPr lang="cs-CZ" sz="3600" dirty="0"/>
              <a:t> = zámek </a:t>
            </a:r>
            <a:r>
              <a:rPr lang="cs-CZ" sz="3600" dirty="0" err="1"/>
              <a:t>Oranienbaum</a:t>
            </a:r>
            <a:endParaRPr lang="cs-CZ" sz="3600" dirty="0"/>
          </a:p>
          <a:p>
            <a:pPr hangingPunct="0"/>
            <a:r>
              <a:rPr lang="cs-CZ" sz="3600" dirty="0"/>
              <a:t>Marie N-O (1642-1688) = po 1660 snaha provdat za anglického krále Karla II., nakonec 1666 se provdala za synovce „zimního krále“ - vévodu Ludvíka Jindřicha </a:t>
            </a:r>
            <a:r>
              <a:rPr lang="cs-CZ" sz="3600" b="1" dirty="0"/>
              <a:t>Falcko-</a:t>
            </a:r>
            <a:r>
              <a:rPr lang="cs-CZ" sz="3600" b="1" dirty="0" err="1"/>
              <a:t>Simmernského</a:t>
            </a:r>
            <a:endParaRPr lang="cs-CZ" sz="3600" b="1" dirty="0"/>
          </a:p>
          <a:p>
            <a:pPr hangingPunct="0"/>
            <a:r>
              <a:rPr lang="cs-CZ" sz="3600" dirty="0"/>
              <a:t>o </a:t>
            </a:r>
            <a:r>
              <a:rPr lang="cs-CZ" sz="3600" b="1" dirty="0" err="1"/>
              <a:t>nasavsko</a:t>
            </a:r>
            <a:r>
              <a:rPr lang="cs-CZ" sz="3600" b="1" dirty="0"/>
              <a:t>-oranžské dynastické politice </a:t>
            </a:r>
            <a:r>
              <a:rPr lang="cs-CZ" sz="3600" dirty="0"/>
              <a:t>lze hovořit až u Fridricha Jindřicha a Amalie x za Viléma Mlčenlivého a Mořice „kondotiérský“ charakter rodu</a:t>
            </a:r>
          </a:p>
          <a:p>
            <a:pPr hangingPunct="0"/>
            <a:r>
              <a:rPr lang="cs-CZ" sz="3600" dirty="0"/>
              <a:t>mezinárodní uznání republiky, místodržitelova vojevůdcovská reputace a knížecí životní  styl = 1642 anglický a 1646 braniborský sňatek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6748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062482-CB9D-4F23-B9D3-AF7B17B92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5" y="266007"/>
            <a:ext cx="11454939" cy="6234546"/>
          </a:xfrm>
        </p:spPr>
        <p:txBody>
          <a:bodyPr/>
          <a:lstStyle/>
          <a:p>
            <a:r>
              <a:rPr lang="cs-CZ" sz="3600" dirty="0"/>
              <a:t>1650-72 = vláda Generálních stavů</a:t>
            </a:r>
          </a:p>
          <a:p>
            <a:r>
              <a:rPr lang="cs-CZ" sz="3600" dirty="0"/>
              <a:t>Oranžští - zůstávali významným politickým faktorem = mýtický obraz otců vlasti = podporováni velkou částí kalvinistického duchovenstva  = mýtus nového Izraele, Vilém III. novým Mojžíšem</a:t>
            </a:r>
          </a:p>
          <a:p>
            <a:r>
              <a:rPr lang="cs-CZ" sz="3600" dirty="0"/>
              <a:t>Johan de </a:t>
            </a:r>
            <a:r>
              <a:rPr lang="cs-CZ" sz="3600" dirty="0" err="1"/>
              <a:t>Witt</a:t>
            </a:r>
            <a:r>
              <a:rPr lang="cs-CZ" sz="3600" dirty="0"/>
              <a:t> (1653-72 velký </a:t>
            </a:r>
            <a:r>
              <a:rPr lang="cs-CZ" sz="3600" dirty="0" err="1"/>
              <a:t>penzionář</a:t>
            </a:r>
            <a:r>
              <a:rPr lang="cs-CZ" sz="3600" dirty="0"/>
              <a:t>) – proti dynastii</a:t>
            </a:r>
          </a:p>
          <a:p>
            <a:r>
              <a:rPr lang="cs-CZ" sz="3600" dirty="0"/>
              <a:t>1672 - vpád francouzských a anglických vojsk = restaurace Oranžských</a:t>
            </a:r>
          </a:p>
          <a:p>
            <a:r>
              <a:rPr lang="cs-CZ" sz="3600" dirty="0"/>
              <a:t>1677 Vilém III. sňatek - Marie Stuartovna (1662-1695) </a:t>
            </a:r>
          </a:p>
          <a:p>
            <a:r>
              <a:rPr lang="cs-CZ" sz="3600" dirty="0"/>
              <a:t>1688/89 – „slavná revoluce“ - vrchol dynastického vzestupu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9595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53EE7-8B21-4355-87E5-BBCD2471B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365126"/>
            <a:ext cx="11355185" cy="715530"/>
          </a:xfrm>
        </p:spPr>
        <p:txBody>
          <a:bodyPr/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1702 spor o dědictví po Vilému III.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5D5E47C-8F9D-4E7A-B0D3-C28AF36D1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59" y="1230284"/>
            <a:ext cx="11587943" cy="5262590"/>
          </a:xfrm>
        </p:spPr>
        <p:txBody>
          <a:bodyPr>
            <a:normAutofit/>
          </a:bodyPr>
          <a:lstStyle/>
          <a:p>
            <a:pPr hangingPunct="0"/>
            <a:r>
              <a:rPr lang="cs-CZ" dirty="0"/>
              <a:t>bratranec Viléma III., první pruský král Fridrich I. - vznesl nároky na oranžské dědictví, jisté naděje na místodržitelství či anglický a skotský trůn = přistoupil k Velké alianci Anglie, Nizozemí a císaře proti Francii</a:t>
            </a:r>
          </a:p>
          <a:p>
            <a:pPr hangingPunct="0"/>
            <a:r>
              <a:rPr lang="cs-CZ" dirty="0"/>
              <a:t>Vilém III. za svého dědice = </a:t>
            </a:r>
            <a:r>
              <a:rPr lang="cs-CZ" dirty="0" err="1"/>
              <a:t>nasavsko-dietzský</a:t>
            </a:r>
            <a:r>
              <a:rPr lang="cs-CZ" dirty="0"/>
              <a:t> kníže Jan Vilém </a:t>
            </a:r>
            <a:r>
              <a:rPr lang="cs-CZ" dirty="0" err="1"/>
              <a:t>Friso</a:t>
            </a:r>
            <a:r>
              <a:rPr lang="cs-CZ" dirty="0"/>
              <a:t> (1687-1711) = neplnoletý = místodržitelské místo neobsazeno</a:t>
            </a:r>
          </a:p>
          <a:p>
            <a:pPr hangingPunct="0"/>
            <a:r>
              <a:rPr lang="cs-CZ" dirty="0"/>
              <a:t>nároky též kníže Vilém Hyacint Nasavsko-</a:t>
            </a:r>
            <a:r>
              <a:rPr lang="cs-CZ" dirty="0" err="1"/>
              <a:t>Siegenský</a:t>
            </a:r>
            <a:r>
              <a:rPr lang="cs-CZ" dirty="0"/>
              <a:t> (1666-1743) - nejbližší agnát</a:t>
            </a:r>
          </a:p>
          <a:p>
            <a:pPr hangingPunct="0"/>
            <a:r>
              <a:rPr lang="cs-CZ" dirty="0"/>
              <a:t>Ludvík XIV. obsadil Oranžsko</a:t>
            </a:r>
          </a:p>
          <a:p>
            <a:r>
              <a:rPr lang="cs-CZ" dirty="0"/>
              <a:t>vyřešeno utrechtským mírem 1713 – Oranžsko připadlo Francii a oba </a:t>
            </a:r>
            <a:r>
              <a:rPr lang="cs-CZ" dirty="0" err="1"/>
              <a:t>nasavští</a:t>
            </a:r>
            <a:r>
              <a:rPr lang="cs-CZ" dirty="0"/>
              <a:t> pretendenti jen titul „oranžský princ“; Prusko odškodněno </a:t>
            </a:r>
            <a:r>
              <a:rPr lang="cs-CZ" dirty="0" err="1"/>
              <a:t>Geldernem</a:t>
            </a:r>
            <a:r>
              <a:rPr lang="cs-CZ" dirty="0"/>
              <a:t> </a:t>
            </a:r>
          </a:p>
          <a:p>
            <a:r>
              <a:rPr lang="de-DE" sz="1600" dirty="0"/>
              <a:t>Georg Friedrich Händel </a:t>
            </a:r>
            <a:r>
              <a:rPr lang="cs-CZ" sz="1600" dirty="0"/>
              <a:t>=</a:t>
            </a:r>
            <a:r>
              <a:rPr lang="de-DE" sz="1600" dirty="0"/>
              <a:t> Utrechter Te </a:t>
            </a:r>
            <a:r>
              <a:rPr lang="de-DE" sz="1600" dirty="0" err="1"/>
              <a:t>Deum</a:t>
            </a:r>
            <a:r>
              <a:rPr lang="cs-CZ" sz="1600" dirty="0"/>
              <a:t> </a:t>
            </a:r>
            <a:r>
              <a:rPr lang="cs-CZ" sz="1600" dirty="0">
                <a:hlinkClick r:id="rId2"/>
              </a:rPr>
              <a:t>https://www.youtube.com/watch?v=LB-xV6d4jJA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146617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69F1AF-D616-4517-910F-0EA5D6639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5" y="149629"/>
            <a:ext cx="11371811" cy="6400800"/>
          </a:xfrm>
        </p:spPr>
        <p:txBody>
          <a:bodyPr>
            <a:noAutofit/>
          </a:bodyPr>
          <a:lstStyle/>
          <a:p>
            <a:r>
              <a:rPr lang="cs-CZ" sz="3800" b="1" dirty="0"/>
              <a:t>Jan Vilém </a:t>
            </a:r>
            <a:r>
              <a:rPr lang="cs-CZ" sz="3800" b="1" dirty="0" err="1"/>
              <a:t>Friso</a:t>
            </a:r>
            <a:r>
              <a:rPr lang="cs-CZ" sz="3800" b="1" dirty="0"/>
              <a:t> </a:t>
            </a:r>
            <a:r>
              <a:rPr lang="cs-CZ" sz="3800" dirty="0"/>
              <a:t>- 1709 oženil se sestrou švédského krále Fridricha I. Hesensko-Kasselského - 1711 utonul - zanechal pohrobka </a:t>
            </a:r>
            <a:r>
              <a:rPr lang="cs-CZ" sz="3800" b="1" dirty="0"/>
              <a:t>Viléma IV. </a:t>
            </a:r>
            <a:r>
              <a:rPr lang="cs-CZ" sz="3800" dirty="0"/>
              <a:t>(1711-1751) = zdědil </a:t>
            </a:r>
            <a:r>
              <a:rPr lang="cs-CZ" sz="3800" dirty="0" err="1"/>
              <a:t>Hadamar</a:t>
            </a:r>
            <a:r>
              <a:rPr lang="cs-CZ" sz="3800" dirty="0"/>
              <a:t>, </a:t>
            </a:r>
            <a:r>
              <a:rPr lang="cs-CZ" sz="3800" dirty="0" err="1"/>
              <a:t>Siegen</a:t>
            </a:r>
            <a:r>
              <a:rPr lang="cs-CZ" sz="3800" dirty="0"/>
              <a:t>, </a:t>
            </a:r>
            <a:r>
              <a:rPr lang="cs-CZ" sz="3800" dirty="0" err="1"/>
              <a:t>Dillenburg</a:t>
            </a:r>
            <a:r>
              <a:rPr lang="cs-CZ" sz="3800" dirty="0"/>
              <a:t> – spojil všechny državy otonské linie</a:t>
            </a:r>
          </a:p>
          <a:p>
            <a:r>
              <a:rPr lang="cs-CZ" sz="3800" b="1" dirty="0"/>
              <a:t>tradice oranžsko-anglických sňatků</a:t>
            </a:r>
            <a:r>
              <a:rPr lang="cs-CZ" sz="3800" dirty="0"/>
              <a:t>: 1734 s Annou Hannoversko-Britskou (1709-1759), dcera Jiřího II.</a:t>
            </a:r>
          </a:p>
          <a:p>
            <a:r>
              <a:rPr lang="cs-CZ" sz="3800" dirty="0"/>
              <a:t>tradice oranžsko-anglických sňatků vydržela sto let (1641, 1677, 1734), přičemž z oranžské strany velmi důležité jejich úsilí o pomoc při restituci místodržitelství, které zrušeno 1650-72 a 1702-47</a:t>
            </a:r>
          </a:p>
        </p:txBody>
      </p:sp>
    </p:spTree>
    <p:extLst>
      <p:ext uri="{BB962C8B-B14F-4D97-AF65-F5344CB8AC3E}">
        <p14:creationId xmlns:p14="http://schemas.microsoft.com/office/powerpoint/2010/main" val="266303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DC3A52-72ED-49B5-B9D0-2B6E4D8F4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272" y="365125"/>
            <a:ext cx="5336453" cy="6313093"/>
          </a:xfrm>
        </p:spPr>
        <p:txBody>
          <a:bodyPr>
            <a:noAutofit/>
          </a:bodyPr>
          <a:lstStyle/>
          <a:p>
            <a:r>
              <a:rPr lang="cs-CZ" sz="3100" dirty="0" err="1">
                <a:latin typeface="Arial" panose="020B0604020202020204" pitchFamily="34" charset="0"/>
                <a:cs typeface="Arial" panose="020B0604020202020204" pitchFamily="34" charset="0"/>
              </a:rPr>
              <a:t>Nasavská</a:t>
            </a:r>
            <a: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  <a:t> hrabata</a:t>
            </a:r>
            <a:b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  <a:t>1292-1298 Adolf I. německý král</a:t>
            </a:r>
            <a:b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  <a:t>od jeho strýce tzv. otonská linie: N.-</a:t>
            </a:r>
            <a:r>
              <a:rPr lang="cs-CZ" sz="3100" dirty="0" err="1">
                <a:latin typeface="Arial" panose="020B0604020202020204" pitchFamily="34" charset="0"/>
                <a:cs typeface="Arial" panose="020B0604020202020204" pitchFamily="34" charset="0"/>
              </a:rPr>
              <a:t>dillenburská</a:t>
            </a:r>
            <a: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  <a:t> hrabata</a:t>
            </a:r>
            <a:b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  <a:t>= 1404 vyženila panství Breda (centrum </a:t>
            </a:r>
            <a:r>
              <a:rPr lang="cs-CZ" sz="3100" dirty="0" err="1">
                <a:latin typeface="Arial" panose="020B0604020202020204" pitchFamily="34" charset="0"/>
                <a:cs typeface="Arial" panose="020B0604020202020204" pitchFamily="34" charset="0"/>
              </a:rPr>
              <a:t>sev</a:t>
            </a:r>
            <a: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3100" dirty="0" err="1">
                <a:latin typeface="Arial" panose="020B0604020202020204" pitchFamily="34" charset="0"/>
                <a:cs typeface="Arial" panose="020B0604020202020204" pitchFamily="34" charset="0"/>
              </a:rPr>
              <a:t>Brabantska</a:t>
            </a:r>
            <a: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E12CEB5-8B0A-4056-9A7D-83E560A30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275" y="115696"/>
            <a:ext cx="5114779" cy="605598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F60C348-7DF6-4B7A-BF32-08EF3A9F1143}"/>
              </a:ext>
            </a:extLst>
          </p:cNvPr>
          <p:cNvSpPr/>
          <p:nvPr/>
        </p:nvSpPr>
        <p:spPr>
          <a:xfrm>
            <a:off x="66820" y="615499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/>
              <a:t>Vier </a:t>
            </a:r>
            <a:r>
              <a:rPr lang="cs-CZ" sz="1400" dirty="0" err="1"/>
              <a:t>Generationen</a:t>
            </a:r>
            <a:r>
              <a:rPr lang="cs-CZ" sz="1400" dirty="0"/>
              <a:t> </a:t>
            </a:r>
            <a:r>
              <a:rPr lang="cs-CZ" sz="1400" dirty="0" err="1"/>
              <a:t>Fürsten</a:t>
            </a:r>
            <a:r>
              <a:rPr lang="cs-CZ" sz="1400" dirty="0"/>
              <a:t> von </a:t>
            </a:r>
            <a:r>
              <a:rPr lang="cs-CZ" sz="1400" dirty="0" err="1"/>
              <a:t>Oranien</a:t>
            </a:r>
            <a:r>
              <a:rPr lang="cs-CZ" sz="1400" dirty="0"/>
              <a:t>: Wilhelm I., Moritz </a:t>
            </a:r>
            <a:r>
              <a:rPr lang="cs-CZ" sz="1400" dirty="0" err="1"/>
              <a:t>und</a:t>
            </a:r>
            <a:r>
              <a:rPr lang="cs-CZ" sz="1400" dirty="0"/>
              <a:t> Friedrich Heinrich, Wilhelm II., Wilhelm III. (</a:t>
            </a:r>
            <a:r>
              <a:rPr lang="cs-CZ" sz="1400" dirty="0" err="1"/>
              <a:t>Pieter</a:t>
            </a:r>
            <a:r>
              <a:rPr lang="cs-CZ" sz="1400" dirty="0"/>
              <a:t> </a:t>
            </a:r>
            <a:r>
              <a:rPr lang="cs-CZ" sz="1400" dirty="0" err="1"/>
              <a:t>Nason</a:t>
            </a:r>
            <a:r>
              <a:rPr lang="cs-CZ" sz="1400" dirty="0"/>
              <a:t>, 1660-1662, </a:t>
            </a:r>
            <a:r>
              <a:rPr lang="cs-CZ" sz="1400" dirty="0" err="1"/>
              <a:t>Rijksmuseum</a:t>
            </a:r>
            <a:r>
              <a:rPr lang="cs-CZ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1420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3E69B5-8507-4531-8D81-FE19E9935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38" y="216131"/>
            <a:ext cx="6001789" cy="6350924"/>
          </a:xfrm>
        </p:spPr>
        <p:txBody>
          <a:bodyPr>
            <a:normAutofit/>
          </a:bodyPr>
          <a:lstStyle/>
          <a:p>
            <a:r>
              <a:rPr lang="cs-CZ" dirty="0"/>
              <a:t>Vilém V. (1748-1806) – sirotek - regentem brunšvický vévoda – příbuzný pruského krále = sňatek 1767 s Vilemínou Pruskou (1751-1820)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cs-CZ" dirty="0"/>
          </a:p>
          <a:p>
            <a:r>
              <a:rPr lang="cs-CZ" dirty="0"/>
              <a:t>nátlak Fridricha II. Velikého</a:t>
            </a:r>
          </a:p>
          <a:p>
            <a:r>
              <a:rPr lang="cs-CZ" b="1" dirty="0"/>
              <a:t>nová dynastická tradice – oranžsko-pruská</a:t>
            </a:r>
            <a:r>
              <a:rPr lang="cs-CZ" dirty="0"/>
              <a:t>:  pozdější první nizozemský král Vilém I. (1772-1843) si 1791 vzal pruskou princeznu</a:t>
            </a:r>
          </a:p>
          <a:p>
            <a:r>
              <a:rPr lang="cs-CZ" dirty="0"/>
              <a:t>další svatby 1825, 1830, 1878</a:t>
            </a:r>
          </a:p>
          <a:p>
            <a:r>
              <a:rPr lang="cs-CZ" dirty="0"/>
              <a:t>Čtvrtá anglo-nizozemská válka 1780-1784</a:t>
            </a:r>
          </a:p>
          <a:p>
            <a:r>
              <a:rPr lang="cs-CZ" dirty="0"/>
              <a:t>1787 Vilemína – vyprovokovala pruskou intervenci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239C5F1-0E9D-4FC0-923C-385DA78D4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073" y="216131"/>
            <a:ext cx="4232799" cy="615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69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948BBC-6FD5-434F-AA31-2977FB0B6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oranžsko-prusko-britská tradice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B5B17A-EB8D-48D0-A136-742E38E55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6" y="1496291"/>
            <a:ext cx="11471564" cy="4996584"/>
          </a:xfrm>
        </p:spPr>
        <p:txBody>
          <a:bodyPr/>
          <a:lstStyle/>
          <a:p>
            <a:r>
              <a:rPr lang="cs-CZ" sz="3400" dirty="0"/>
              <a:t>Knížecí spolek = proti Josefu II. = Prusko, Sasko, Hannoversko = Luisa N-O (1770-1819) 1790 za brunšvického prince Karla Jiřího, bratra manželky britského následníka Jiřího (IV.) – Karoliny</a:t>
            </a:r>
          </a:p>
          <a:p>
            <a:r>
              <a:rPr lang="cs-CZ" sz="3400" dirty="0"/>
              <a:t>1791 Vilém N-O (I.) s Vilemínou Pruskou (1774-1837) a britský princ Fridrich August - </a:t>
            </a:r>
            <a:r>
              <a:rPr lang="cs-CZ" sz="3400" dirty="0" err="1"/>
              <a:t>Frideriku</a:t>
            </a:r>
            <a:r>
              <a:rPr lang="cs-CZ" sz="3400" dirty="0"/>
              <a:t> Pruskou</a:t>
            </a:r>
          </a:p>
          <a:p>
            <a:r>
              <a:rPr lang="cs-CZ" sz="3400" dirty="0"/>
              <a:t>Luisa Meklenbursko-Střelická (1776-1810), 1793 za pruského následníka Fridricha Viléma (III.), neteří britské královny Žofie Charlotty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9794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0C4C14-A23C-41BC-B9B5-2371EAEDB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317480" cy="831908"/>
          </a:xfrm>
        </p:spPr>
        <p:txBody>
          <a:bodyPr/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ke studiu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EDAF3B-272D-49D9-B4E2-4ADCD1730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891" y="1197034"/>
            <a:ext cx="11338560" cy="5295840"/>
          </a:xfrm>
        </p:spPr>
        <p:txBody>
          <a:bodyPr>
            <a:normAutofit fontScale="92500" lnSpcReduction="10000"/>
          </a:bodyPr>
          <a:lstStyle/>
          <a:p>
            <a:r>
              <a:rPr lang="cs-CZ" cap="all" dirty="0" err="1"/>
              <a:t>Broomhall</a:t>
            </a:r>
            <a:r>
              <a:rPr lang="cs-CZ" dirty="0"/>
              <a:t>, Susan, </a:t>
            </a:r>
            <a:r>
              <a:rPr lang="cs-CZ" cap="all" dirty="0"/>
              <a:t>Van </a:t>
            </a:r>
            <a:r>
              <a:rPr lang="cs-CZ" cap="all" dirty="0" err="1"/>
              <a:t>Gent</a:t>
            </a:r>
            <a:r>
              <a:rPr lang="cs-CZ" dirty="0"/>
              <a:t>, Jacqueline, </a:t>
            </a:r>
            <a:r>
              <a:rPr lang="cs-CZ" dirty="0" err="1"/>
              <a:t>Converted</a:t>
            </a:r>
            <a:r>
              <a:rPr lang="cs-CZ" dirty="0"/>
              <a:t> </a:t>
            </a:r>
            <a:r>
              <a:rPr lang="cs-CZ" dirty="0" err="1"/>
              <a:t>Relationships</a:t>
            </a:r>
            <a:r>
              <a:rPr lang="cs-CZ" dirty="0"/>
              <a:t>: Re-</a:t>
            </a:r>
            <a:r>
              <a:rPr lang="cs-CZ" dirty="0" err="1"/>
              <a:t>Negotiating</a:t>
            </a:r>
            <a:r>
              <a:rPr lang="cs-CZ" dirty="0"/>
              <a:t> </a:t>
            </a:r>
            <a:r>
              <a:rPr lang="cs-CZ" dirty="0" err="1"/>
              <a:t>Family</a:t>
            </a:r>
            <a:r>
              <a:rPr lang="cs-CZ" dirty="0"/>
              <a:t> Status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Religious</a:t>
            </a:r>
            <a:r>
              <a:rPr lang="cs-CZ" dirty="0"/>
              <a:t> </a:t>
            </a:r>
            <a:r>
              <a:rPr lang="cs-CZ" dirty="0" err="1"/>
              <a:t>Conversion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Nassau Dynasty, in: </a:t>
            </a:r>
            <a:r>
              <a:rPr lang="cs-CZ" dirty="0" err="1"/>
              <a:t>Journal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History</a:t>
            </a:r>
            <a:r>
              <a:rPr lang="cs-CZ" dirty="0"/>
              <a:t> 47, 2014, no. 3, s. 647–672</a:t>
            </a:r>
          </a:p>
          <a:p>
            <a:r>
              <a:rPr lang="cs-CZ" cap="all" dirty="0" err="1"/>
              <a:t>Groenveld</a:t>
            </a:r>
            <a:r>
              <a:rPr lang="cs-CZ" dirty="0"/>
              <a:t>, Simon, </a:t>
            </a:r>
            <a:r>
              <a:rPr lang="cs-CZ" dirty="0" err="1"/>
              <a:t>The</a:t>
            </a:r>
            <a:r>
              <a:rPr lang="cs-CZ" dirty="0"/>
              <a:t> House </a:t>
            </a:r>
            <a:r>
              <a:rPr lang="cs-CZ" dirty="0" err="1"/>
              <a:t>of</a:t>
            </a:r>
            <a:r>
              <a:rPr lang="cs-CZ" dirty="0"/>
              <a:t> Orange and </a:t>
            </a:r>
            <a:r>
              <a:rPr lang="cs-CZ" dirty="0" err="1"/>
              <a:t>the</a:t>
            </a:r>
            <a:r>
              <a:rPr lang="cs-CZ" dirty="0"/>
              <a:t> House </a:t>
            </a:r>
            <a:r>
              <a:rPr lang="cs-CZ" dirty="0" err="1"/>
              <a:t>of</a:t>
            </a:r>
            <a:r>
              <a:rPr lang="cs-CZ" dirty="0"/>
              <a:t> Stuart, 1639-1650: A </a:t>
            </a:r>
            <a:r>
              <a:rPr lang="cs-CZ" dirty="0" err="1"/>
              <a:t>Revision</a:t>
            </a:r>
            <a:r>
              <a:rPr lang="cs-CZ" dirty="0"/>
              <a:t>, in: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Historical</a:t>
            </a:r>
            <a:r>
              <a:rPr lang="cs-CZ" dirty="0"/>
              <a:t> </a:t>
            </a:r>
            <a:r>
              <a:rPr lang="cs-CZ" dirty="0" err="1"/>
              <a:t>Journal</a:t>
            </a:r>
            <a:r>
              <a:rPr lang="cs-CZ" dirty="0"/>
              <a:t> 34, 1991, no. 4, s. 955–972</a:t>
            </a:r>
          </a:p>
          <a:p>
            <a:r>
              <a:rPr lang="cs-CZ" dirty="0"/>
              <a:t>KOZMANOVÁ, Irena, Fridrich Vilém Braniborský a jeho místodržitelé: panovník v kontextu vícenásobné vlády 17. století, in: Český časopis historický 108, 2010, č. 4, s. 637-663</a:t>
            </a:r>
          </a:p>
          <a:p>
            <a:r>
              <a:rPr lang="cs-CZ" dirty="0"/>
              <a:t>LADEMACHER, Horst (</a:t>
            </a:r>
            <a:r>
              <a:rPr lang="cs-CZ" dirty="0" err="1"/>
              <a:t>hrsg</a:t>
            </a:r>
            <a:r>
              <a:rPr lang="cs-CZ" dirty="0"/>
              <a:t>.), </a:t>
            </a:r>
            <a:r>
              <a:rPr lang="cs-CZ" dirty="0" err="1"/>
              <a:t>Oranien</a:t>
            </a:r>
            <a:r>
              <a:rPr lang="cs-CZ" dirty="0"/>
              <a:t>-Nassau,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Niederlande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das</a:t>
            </a:r>
            <a:r>
              <a:rPr lang="cs-CZ" dirty="0"/>
              <a:t> Reich. </a:t>
            </a:r>
            <a:r>
              <a:rPr lang="cs-CZ" dirty="0" err="1"/>
              <a:t>Beiträge</a:t>
            </a:r>
            <a:r>
              <a:rPr lang="cs-CZ" dirty="0"/>
              <a:t> </a:t>
            </a:r>
            <a:r>
              <a:rPr lang="cs-CZ" dirty="0" err="1"/>
              <a:t>zur</a:t>
            </a:r>
            <a:r>
              <a:rPr lang="cs-CZ" dirty="0"/>
              <a:t> </a:t>
            </a:r>
            <a:r>
              <a:rPr lang="cs-CZ" dirty="0" err="1"/>
              <a:t>Geschichte</a:t>
            </a:r>
            <a:r>
              <a:rPr lang="cs-CZ" dirty="0"/>
              <a:t> </a:t>
            </a:r>
            <a:r>
              <a:rPr lang="cs-CZ" dirty="0" err="1"/>
              <a:t>einer</a:t>
            </a:r>
            <a:r>
              <a:rPr lang="cs-CZ" dirty="0"/>
              <a:t> Dynastie, </a:t>
            </a:r>
            <a:r>
              <a:rPr lang="cs-CZ" dirty="0" err="1"/>
              <a:t>Münster</a:t>
            </a:r>
            <a:r>
              <a:rPr lang="cs-CZ" dirty="0"/>
              <a:t>, Hamburg 1995 </a:t>
            </a:r>
          </a:p>
          <a:p>
            <a:r>
              <a:rPr lang="cs-CZ" cap="all" dirty="0"/>
              <a:t>Šindelář</a:t>
            </a:r>
            <a:r>
              <a:rPr lang="cs-CZ" dirty="0"/>
              <a:t>, Bedřich, Vilém Oranžský, Praha 1968</a:t>
            </a:r>
          </a:p>
          <a:p>
            <a:r>
              <a:rPr lang="de-DE" dirty="0"/>
              <a:t>ZIMMERMANN, Athanasius, Zur Charakteristik Wilhelms III., Königs von England, in: Historisches Jahrbuch 21,1900, s. 683-714 https://www-digizeitschriften-de.uaccess.univie.ac.at/dms/img/?PID=GDZPPN000516228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7699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000AF94-138D-4026-A88F-DA0E175EE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9506" y="415636"/>
            <a:ext cx="5020888" cy="6089074"/>
          </a:xfrm>
        </p:spPr>
        <p:txBody>
          <a:bodyPr>
            <a:normAutofit/>
          </a:bodyPr>
          <a:lstStyle/>
          <a:p>
            <a:r>
              <a:rPr lang="cs-CZ" sz="3400" dirty="0"/>
              <a:t>1530 Nasavsko-</a:t>
            </a:r>
            <a:r>
              <a:rPr lang="cs-CZ" sz="3400" dirty="0" err="1"/>
              <a:t>Dillenbursko</a:t>
            </a:r>
            <a:r>
              <a:rPr lang="cs-CZ" sz="3400" dirty="0"/>
              <a:t>-</a:t>
            </a:r>
            <a:r>
              <a:rPr lang="cs-CZ" sz="3400" dirty="0" err="1"/>
              <a:t>Bredská</a:t>
            </a:r>
            <a:r>
              <a:rPr lang="cs-CZ" sz="3400" dirty="0"/>
              <a:t> vyženila Oranžské knížectví, říšské, vedle Avignonu</a:t>
            </a:r>
          </a:p>
          <a:p>
            <a:r>
              <a:rPr lang="cs-CZ" sz="3400" dirty="0"/>
              <a:t>= Nasavsko-oranžská dynastie = „oranžská dynastie“ = „Oranžští“</a:t>
            </a:r>
          </a:p>
          <a:p>
            <a:r>
              <a:rPr lang="cs-CZ" sz="3400" dirty="0"/>
              <a:t>od 1581 nizozemskými místodržiteli = na úrovni nové panující dynastie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E8B930AC-DF66-4A11-8014-E462043198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353290"/>
            <a:ext cx="5802284" cy="435171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B686C36-9E84-453A-A9C6-3C420F3E2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920" y="353290"/>
            <a:ext cx="1886835" cy="258782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D1E96AB-B246-4FA0-9357-DDB873B70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280" y="4166322"/>
            <a:ext cx="2125807" cy="233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32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4CC1AE-9753-486E-AE88-5C4A6FB00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vzestup do „první ligy“ evropských panovníků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EF3EE8-22FF-4F92-ABBE-231E903C6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49001" cy="4667250"/>
          </a:xfrm>
        </p:spPr>
        <p:txBody>
          <a:bodyPr/>
          <a:lstStyle/>
          <a:p>
            <a:pPr lvl="0" hangingPunct="0"/>
            <a:r>
              <a:rPr lang="cs-CZ" sz="3200" dirty="0"/>
              <a:t>sláva předků, evropská dimenze, volby římskými panovníky, velká území v říši, další vyženěná mimo říši = Habsburkové, </a:t>
            </a:r>
            <a:r>
              <a:rPr lang="cs-CZ" sz="3200" dirty="0" err="1"/>
              <a:t>Wittelsbachové</a:t>
            </a:r>
            <a:r>
              <a:rPr lang="cs-CZ" sz="3200" dirty="0"/>
              <a:t> </a:t>
            </a:r>
          </a:p>
          <a:p>
            <a:pPr lvl="0" hangingPunct="0"/>
            <a:r>
              <a:rPr lang="cs-CZ" sz="3200" dirty="0"/>
              <a:t>prezentace, dvůr, dvorský ceremoniál – Ludvík XIV., saští </a:t>
            </a:r>
            <a:r>
              <a:rPr lang="cs-CZ" sz="3200" dirty="0" err="1"/>
              <a:t>Wettini</a:t>
            </a:r>
            <a:r>
              <a:rPr lang="cs-CZ" sz="3200" dirty="0"/>
              <a:t> </a:t>
            </a:r>
          </a:p>
          <a:p>
            <a:pPr lvl="0" hangingPunct="0"/>
            <a:r>
              <a:rPr lang="cs-CZ" sz="3200" dirty="0"/>
              <a:t>kulturní; podpora umění</a:t>
            </a:r>
          </a:p>
          <a:p>
            <a:pPr lvl="0" hangingPunct="0"/>
            <a:r>
              <a:rPr lang="cs-CZ" sz="3200" dirty="0"/>
              <a:t>„otec“, dobrý správce a vládce, péče o poddané – zejména v protestantském prostředí říše</a:t>
            </a:r>
          </a:p>
          <a:p>
            <a:pPr lvl="0" hangingPunct="0"/>
            <a:r>
              <a:rPr lang="cs-CZ" sz="3200" dirty="0"/>
              <a:t>vítězné války, válečník – uznávané místo ve společnosti a v očích evropských panovníků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9823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19629F-CCD1-4F1B-9ADE-1679FBE63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Oranžská dynastie = evropská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9C6DA1-C488-4DF3-A304-CAEE5465C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39" y="1546167"/>
            <a:ext cx="11371810" cy="4946708"/>
          </a:xfrm>
        </p:spPr>
        <p:txBody>
          <a:bodyPr>
            <a:noAutofit/>
          </a:bodyPr>
          <a:lstStyle/>
          <a:p>
            <a:r>
              <a:rPr lang="cs-CZ" sz="3200" dirty="0"/>
              <a:t>na vojenských zásluhách a odpovídající mytologii a sebeprezentaci</a:t>
            </a:r>
          </a:p>
          <a:p>
            <a:r>
              <a:rPr lang="cs-CZ" sz="3200" dirty="0"/>
              <a:t>vysoce oceňovány vojenské úspěchy a řazeny mezi základní ctnosti panovníka</a:t>
            </a:r>
          </a:p>
          <a:p>
            <a:r>
              <a:rPr lang="cs-CZ" sz="3200" dirty="0"/>
              <a:t>Vilém Mlčenlivý i jeho synové Mořic a Fridrich Jindřich, vítězně proti Španělům, velký ohlas a respekt oranžská vojenská reforma</a:t>
            </a:r>
          </a:p>
          <a:p>
            <a:r>
              <a:rPr lang="cs-CZ" sz="3200" dirty="0"/>
              <a:t>ochránci, zachránci a garanti nizozemské svobody = loajalita k Oranžským sjednocující „státní myšlenkou“</a:t>
            </a:r>
          </a:p>
          <a:p>
            <a:r>
              <a:rPr lang="cs-CZ" sz="3200" dirty="0"/>
              <a:t>mezi dynastiemi specifické – republika </a:t>
            </a:r>
            <a:r>
              <a:rPr lang="cs-CZ" sz="3200" dirty="0" err="1"/>
              <a:t>niz</a:t>
            </a:r>
            <a:r>
              <a:rPr lang="cs-CZ" sz="3200" dirty="0"/>
              <a:t>. provincií</a:t>
            </a:r>
          </a:p>
        </p:txBody>
      </p:sp>
    </p:spTree>
    <p:extLst>
      <p:ext uri="{BB962C8B-B14F-4D97-AF65-F5344CB8AC3E}">
        <p14:creationId xmlns:p14="http://schemas.microsoft.com/office/powerpoint/2010/main" val="3588510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BD0CE1-0CF6-471A-817E-4107A8EA2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87" y="365125"/>
            <a:ext cx="11321935" cy="865159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 Black" panose="020B0A04020102020204" pitchFamily="34" charset="0"/>
              </a:rPr>
              <a:t>ochránci protestantské - kalvínské víry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6B515F-560B-46E0-9B0C-2928D3D36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258" y="1379913"/>
            <a:ext cx="11321934" cy="5112962"/>
          </a:xfrm>
        </p:spPr>
        <p:txBody>
          <a:bodyPr>
            <a:normAutofit/>
          </a:bodyPr>
          <a:lstStyle/>
          <a:p>
            <a:r>
              <a:rPr lang="cs-CZ" dirty="0"/>
              <a:t>proti katolickým Habsburkům - 1573 přestoupil Vilém I. ke kalvinismu</a:t>
            </a:r>
          </a:p>
          <a:p>
            <a:r>
              <a:rPr lang="cs-CZ" dirty="0"/>
              <a:t>jeho rodina = šíření víry:</a:t>
            </a:r>
          </a:p>
          <a:p>
            <a:r>
              <a:rPr lang="cs-CZ" dirty="0"/>
              <a:t>1592 Falc = zásluhou Vilémova bratra - Jana VI. Nasavsko-</a:t>
            </a:r>
            <a:r>
              <a:rPr lang="cs-CZ" dirty="0" err="1"/>
              <a:t>Dillenburského</a:t>
            </a:r>
            <a:r>
              <a:rPr lang="cs-CZ" dirty="0"/>
              <a:t> a jeho tchána, hraběte Ludwiga </a:t>
            </a:r>
            <a:r>
              <a:rPr lang="cs-CZ" dirty="0" err="1"/>
              <a:t>Sayn-Wittgensteina</a:t>
            </a:r>
            <a:endParaRPr lang="cs-CZ" dirty="0"/>
          </a:p>
          <a:p>
            <a:r>
              <a:rPr lang="cs-CZ" dirty="0"/>
              <a:t>= svatba Fridricha IV. Falckého s Luisou Julianou Oranžskou, dcerou Viléma I., rodiče „zimního krále“</a:t>
            </a:r>
          </a:p>
          <a:p>
            <a:r>
              <a:rPr lang="cs-CZ" dirty="0"/>
              <a:t>1613 braniborští kurfiřti ke kalvinismu</a:t>
            </a:r>
          </a:p>
          <a:p>
            <a:r>
              <a:rPr lang="cs-CZ" dirty="0"/>
              <a:t>1616 si sestra „zimního krále“, neteř Viléma Mlčenlivého, vzala Jiřího Viléma Braniborského</a:t>
            </a:r>
          </a:p>
          <a:p>
            <a:r>
              <a:rPr lang="cs-CZ" dirty="0"/>
              <a:t>kalvinistické dynastie Oranžská, Falcká, Braniborská primárně mezi sebou a dále s dalšími protestantskými – luteránskými - anglikánskými dynastiemi</a:t>
            </a:r>
          </a:p>
        </p:txBody>
      </p:sp>
    </p:spTree>
    <p:extLst>
      <p:ext uri="{BB962C8B-B14F-4D97-AF65-F5344CB8AC3E}">
        <p14:creationId xmlns:p14="http://schemas.microsoft.com/office/powerpoint/2010/main" val="3807077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D34364-8BA7-48F0-BD2D-0FBEA5A90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8780"/>
          </a:xfrm>
        </p:spPr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zlatý věk republiky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5166D4-955F-45C7-B320-2FDCEAE0B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135" y="1330036"/>
            <a:ext cx="11122429" cy="5162838"/>
          </a:xfrm>
        </p:spPr>
        <p:txBody>
          <a:bodyPr>
            <a:normAutofit/>
          </a:bodyPr>
          <a:lstStyle/>
          <a:p>
            <a:r>
              <a:rPr lang="cs-CZ" sz="3100" dirty="0"/>
              <a:t>nizozemské bohatství a schopnost vzdorovat Španělsku</a:t>
            </a:r>
          </a:p>
          <a:p>
            <a:r>
              <a:rPr lang="cs-CZ" sz="3100" dirty="0"/>
              <a:t>velká role ve třicetileté válce</a:t>
            </a:r>
          </a:p>
          <a:p>
            <a:r>
              <a:rPr lang="cs-CZ" sz="3100" b="1" dirty="0"/>
              <a:t>Fridrich Jindřich</a:t>
            </a:r>
            <a:r>
              <a:rPr lang="cs-CZ" sz="3100" dirty="0"/>
              <a:t> místodržitel 1625-47 - vynikající generál a znamenitý politik = velká vojenská vítězství, námořní výboje i expanze obchodu, rozvoj literatury a umění</a:t>
            </a:r>
          </a:p>
          <a:p>
            <a:r>
              <a:rPr lang="cs-CZ" sz="3100" dirty="0"/>
              <a:t>jeho rodina těšila mimořádnému věhlasu – vnímáni jako rovní panovníkům, kardinál </a:t>
            </a:r>
            <a:r>
              <a:rPr lang="cs-CZ" sz="3100" dirty="0" err="1"/>
              <a:t>Richelieu</a:t>
            </a:r>
            <a:r>
              <a:rPr lang="cs-CZ" sz="3100" dirty="0"/>
              <a:t> = </a:t>
            </a:r>
            <a:r>
              <a:rPr lang="cs-CZ" sz="3100" b="1" dirty="0"/>
              <a:t>1637</a:t>
            </a:r>
            <a:r>
              <a:rPr lang="cs-CZ" sz="3100" dirty="0"/>
              <a:t> francouzský král oficiálně sdělil, že jej bude nazývat „Výsost“ = na úrovni královského prince = O-N dynastie na roveň evropským panovníkům v ceremoniálních záležitostech</a:t>
            </a:r>
          </a:p>
        </p:txBody>
      </p:sp>
    </p:spTree>
    <p:extLst>
      <p:ext uri="{BB962C8B-B14F-4D97-AF65-F5344CB8AC3E}">
        <p14:creationId xmlns:p14="http://schemas.microsoft.com/office/powerpoint/2010/main" val="1578258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038BEF-C961-4B2E-8D06-0564D7442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9526" y="365125"/>
            <a:ext cx="5784273" cy="1325563"/>
          </a:xfrm>
        </p:spPr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1641 první královský sňatek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38B6B22-D142-4BC6-B0E1-0B252B51F3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8891" y="126134"/>
            <a:ext cx="4151582" cy="6575069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D3F05DF-6EA0-4026-9BA3-7182F5C59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7141" y="1895302"/>
            <a:ext cx="6565967" cy="4597573"/>
          </a:xfrm>
        </p:spPr>
        <p:txBody>
          <a:bodyPr/>
          <a:lstStyle/>
          <a:p>
            <a:r>
              <a:rPr lang="cs-CZ" sz="3200" dirty="0"/>
              <a:t>Karel I. Stuart nejstarší dceru provdat za španělského následníka </a:t>
            </a:r>
          </a:p>
          <a:p>
            <a:r>
              <a:rPr lang="cs-CZ" sz="3200" dirty="0"/>
              <a:t>Fridrich Jindřich: zabránit anglo-špan. alianci, nabídl peníze, prostředkování s parlamentem, vojenskou pomoc</a:t>
            </a:r>
          </a:p>
          <a:p>
            <a:r>
              <a:rPr lang="cs-CZ" sz="3200" dirty="0"/>
              <a:t>sňatek v Anglii populární</a:t>
            </a:r>
          </a:p>
          <a:p>
            <a:r>
              <a:rPr lang="cs-CZ" sz="3200" dirty="0"/>
              <a:t>Vilém II. (1626-1650) a Marie Jindřiška Stuartovna (1631-1660)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1925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4A01C4-A482-48D6-B43D-907FBE077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6647"/>
            <a:ext cx="4299065" cy="748780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 Black" panose="020B0A04020102020204" pitchFamily="34" charset="0"/>
              </a:rPr>
              <a:t>oranžský dvůr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88782A-207E-44BD-8E68-A74DA4418D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2879" y="1396538"/>
            <a:ext cx="6134793" cy="5092130"/>
          </a:xfrm>
        </p:spPr>
        <p:txBody>
          <a:bodyPr>
            <a:noAutofit/>
          </a:bodyPr>
          <a:lstStyle/>
          <a:p>
            <a:r>
              <a:rPr lang="cs-CZ" sz="3300" dirty="0"/>
              <a:t>od 1621 exil Fridricha Falckého a jeho rodiny – manželka Alžběta Stuartovna </a:t>
            </a:r>
            <a:r>
              <a:rPr lang="cs-CZ" sz="33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</a:p>
          <a:p>
            <a:r>
              <a:rPr lang="cs-CZ" sz="3300" dirty="0"/>
              <a:t>(od 1642 zde dvě anglické princezny)</a:t>
            </a:r>
          </a:p>
          <a:p>
            <a:r>
              <a:rPr lang="cs-CZ" sz="3300" dirty="0"/>
              <a:t>statut evropské dynastie doložit  stavitelskou činností = v politickém centru Haagu – rezidence místodržitelů </a:t>
            </a:r>
            <a:r>
              <a:rPr lang="cs-CZ" sz="3300" dirty="0" err="1"/>
              <a:t>Binnenhof</a:t>
            </a:r>
            <a:endParaRPr lang="cs-CZ" sz="3300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DF2F254-65F7-4978-8C3C-5004FC205F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38201" y="125751"/>
            <a:ext cx="4415599" cy="6367124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658AB779-C8AF-4F43-9775-CC6784167981}"/>
              </a:ext>
            </a:extLst>
          </p:cNvPr>
          <p:cNvSpPr/>
          <p:nvPr/>
        </p:nvSpPr>
        <p:spPr>
          <a:xfrm>
            <a:off x="7088523" y="6488668"/>
            <a:ext cx="2936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(1642), Gerard van Honthorst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037958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1560</Words>
  <Application>Microsoft Office PowerPoint</Application>
  <PresentationFormat>Širokoúhlá obrazovka</PresentationFormat>
  <Paragraphs>110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Motiv Office</vt:lpstr>
      <vt:lpstr>       Dynastická politika v Evropě  18. století   Nasavsko-oranžská dynastie v římsko-německé říši, Nizozemí a Anglii </vt:lpstr>
      <vt:lpstr>Nasavská hrabata  1292-1298 Adolf I. německý král  od jeho strýce tzv. otonská linie: N.-dillenburská hrabata = 1404 vyženila panství Breda (centrum sev. Brabantska) </vt:lpstr>
      <vt:lpstr>Prezentace aplikace PowerPoint</vt:lpstr>
      <vt:lpstr>vzestup do „první ligy“ evropských panovníků</vt:lpstr>
      <vt:lpstr>Oranžská dynastie = evropská</vt:lpstr>
      <vt:lpstr>ochránci protestantské - kalvínské víry</vt:lpstr>
      <vt:lpstr>zlatý věk republiky</vt:lpstr>
      <vt:lpstr>1641 první královský sňatek</vt:lpstr>
      <vt:lpstr>oranžský dvůr</vt:lpstr>
      <vt:lpstr>Prezentace aplikace PowerPoint</vt:lpstr>
      <vt:lpstr>následnické záležitosti</vt:lpstr>
      <vt:lpstr>Prezentace aplikace PowerPoint</vt:lpstr>
      <vt:lpstr>Vilém II.</vt:lpstr>
      <vt:lpstr>Amálie (1602-1675)</vt:lpstr>
      <vt:lpstr>N-O a další nasavské linie</vt:lpstr>
      <vt:lpstr>Prezentace aplikace PowerPoint</vt:lpstr>
      <vt:lpstr>Prezentace aplikace PowerPoint</vt:lpstr>
      <vt:lpstr>1702 spor o dědictví po Vilému III.</vt:lpstr>
      <vt:lpstr>Prezentace aplikace PowerPoint</vt:lpstr>
      <vt:lpstr>Prezentace aplikace PowerPoint</vt:lpstr>
      <vt:lpstr>oranžsko-prusko-britská tradice</vt:lpstr>
      <vt:lpstr>ke studiu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FS</dc:creator>
  <cp:lastModifiedBy>FS</cp:lastModifiedBy>
  <cp:revision>21</cp:revision>
  <dcterms:created xsi:type="dcterms:W3CDTF">2020-03-12T18:54:51Z</dcterms:created>
  <dcterms:modified xsi:type="dcterms:W3CDTF">2020-03-14T19:11:54Z</dcterms:modified>
</cp:coreProperties>
</file>