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7" r:id="rId5"/>
    <p:sldId id="264" r:id="rId6"/>
    <p:sldId id="265" r:id="rId7"/>
    <p:sldId id="261" r:id="rId8"/>
    <p:sldId id="268" r:id="rId9"/>
    <p:sldId id="269" r:id="rId10"/>
    <p:sldId id="270" r:id="rId11"/>
    <p:sldId id="271" r:id="rId12"/>
    <p:sldId id="273" r:id="rId13"/>
    <p:sldId id="277" r:id="rId14"/>
    <p:sldId id="278" r:id="rId15"/>
    <p:sldId id="272" r:id="rId16"/>
    <p:sldId id="274" r:id="rId17"/>
    <p:sldId id="275" r:id="rId18"/>
    <p:sldId id="276" r:id="rId19"/>
    <p:sldId id="258" r:id="rId20"/>
    <p:sldId id="259" r:id="rId21"/>
    <p:sldId id="260" r:id="rId22"/>
    <p:sldId id="262" r:id="rId23"/>
    <p:sldId id="26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F107-01B3-4616-B0CD-89955B7F351E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343E-0B7B-4F29-990E-6C378F03AAD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nuscriptorium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Putování k Svatému hrobu Jana </a:t>
            </a:r>
            <a:r>
              <a:rPr lang="cs-CZ" dirty="0" err="1"/>
              <a:t>Hasištejnského</a:t>
            </a:r>
            <a:r>
              <a:rPr lang="cs-CZ" dirty="0"/>
              <a:t> z Lobkovic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PVP Cestopisy českého středověku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097EE0-D129-42DC-B6C8-2A107279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forma </a:t>
            </a:r>
            <a:r>
              <a:rPr lang="cs-CZ" sz="2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contractus</a:t>
            </a:r>
            <a:r>
              <a:rPr lang="cs-CZ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patrono </a:t>
            </a:r>
            <a:r>
              <a:rPr lang="cs-CZ" sz="2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galee</a:t>
            </a:r>
            <a:r>
              <a:rPr lang="cs-CZ" sz="27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Bernard von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Breydenbach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Peregrinatio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Terram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Sanctam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Mainz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Reuwich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1486,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8r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EF21C0F-DB00-4390-B9BF-942DAEED43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815" y="1730085"/>
            <a:ext cx="4038600" cy="924805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6655D7C-815F-4B05-9FA9-A22D95D7A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8538" y="1750802"/>
            <a:ext cx="2777924" cy="4224759"/>
          </a:xfrm>
        </p:spPr>
      </p:pic>
    </p:spTree>
    <p:extLst>
      <p:ext uri="{BB962C8B-B14F-4D97-AF65-F5344CB8AC3E}">
        <p14:creationId xmlns:p14="http://schemas.microsoft.com/office/powerpoint/2010/main" val="343072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680F4F-862B-4ECE-89A7-66611C8CDD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Podoba smlouvy s patronem galeje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smlouvě byly zapsány články k takovým záležitostem, jak zde vypovím zběžně a v krátkosti.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prvé, aby řečený patron přepravil poutníky z Benátek až do Svaté země, to je do Jaffy, a odtud zase přepravil zpět do Benátek. Aby tak učinil a dokázal, ... další galéru, která patří panu Petrovi,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Landawe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níž poplují další poutníci z druhé skupiny, a to za obnos tisíc florénů a za této částce budiž stanoveny zásady, s nimiž souhlasí poutníci.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k tomuto pánovi poutníci vyslali dva zástupce, kteří v Benátkách a poté v každém dalším místě, kde se přistane, měli na starosti zjišťovat, aby patron měl dostatek potřebných sloužících a pomocníků, jak bývá zvykem. A potřebné či obvyklé až do té doby, dokud to bude požadovat. Jestliže se někomu (z nich) nebo někomu z jejich sluhů něco stane nebo zemřou, patron se na své náklady bude snažit někoho zvolit na jeho nebo jejich místo.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patron měl k dispozici výzbroj pro 80 mužů, kterou by mohli disponovat poutníci, a bránit tak loď proti nepřátelům, pokud dojde k jejímu přepadení.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2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03751C2-4438-4605-A3CD-EA2D3CB8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1052736"/>
            <a:ext cx="8727311" cy="93176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C642E13-DE9A-49E5-A9F8-05F9142E01F9}"/>
              </a:ext>
            </a:extLst>
          </p:cNvPr>
          <p:cNvSpPr txBox="1"/>
          <p:nvPr/>
        </p:nvSpPr>
        <p:spPr>
          <a:xfrm>
            <a:off x="323528" y="2348880"/>
            <a:ext cx="285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54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CB286D-2163-42D4-9B7F-46938958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" y="3426254"/>
            <a:ext cx="8518967" cy="124427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79186A-2F88-4214-A5A8-DF2AF952E66B}"/>
              </a:ext>
            </a:extLst>
          </p:cNvPr>
          <p:cNvSpPr txBox="1"/>
          <p:nvPr/>
        </p:nvSpPr>
        <p:spPr>
          <a:xfrm>
            <a:off x="309404" y="4873503"/>
            <a:ext cx="49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25 (hostina u pána v </a:t>
            </a:r>
            <a:r>
              <a:rPr lang="cs-CZ" dirty="0" err="1"/>
              <a:t>Raguse</a:t>
            </a:r>
            <a:r>
              <a:rPr lang="cs-CZ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9143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65257A1-AFE2-4786-9713-CF82DF89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" y="729205"/>
            <a:ext cx="8611565" cy="53995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3A5A11-F78D-4333-9C76-27F528C3771E}"/>
              </a:ext>
            </a:extLst>
          </p:cNvPr>
          <p:cNvSpPr txBox="1"/>
          <p:nvPr/>
        </p:nvSpPr>
        <p:spPr>
          <a:xfrm>
            <a:off x="323528" y="61280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12 (návštěva v příbytku saského vévody Fridricha III.)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8646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63BE1D-ADEC-4FA2-A4CF-2CE3CBB3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1203767"/>
            <a:ext cx="8518967" cy="44504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05B8257-BF0C-4387-A5A1-EF7D015F1CB0}"/>
              </a:ext>
            </a:extLst>
          </p:cNvPr>
          <p:cNvSpPr txBox="1"/>
          <p:nvPr/>
        </p:nvSpPr>
        <p:spPr>
          <a:xfrm>
            <a:off x="323528" y="61280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90 (lov křepelek u Turků)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2709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1DB4A-70F0-4C56-9184-02AAB73E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Průvodci v Jeruzalémě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D53BE7B-8AB6-4F1D-9058-407BF30CD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805702"/>
            <a:ext cx="8229600" cy="228951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FFD057E-F963-4302-BBE8-7624E52F45EF}"/>
              </a:ext>
            </a:extLst>
          </p:cNvPr>
          <p:cNvSpPr txBox="1"/>
          <p:nvPr/>
        </p:nvSpPr>
        <p:spPr>
          <a:xfrm>
            <a:off x="5580112" y="2924944"/>
            <a:ext cx="285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58</a:t>
            </a:r>
            <a:endParaRPr lang="cs-CZ" i="1" dirty="0"/>
          </a:p>
        </p:txBody>
      </p:sp>
      <p:pic>
        <p:nvPicPr>
          <p:cNvPr id="2050" name="Picture 2" descr="Mount Zion - Wikipedia">
            <a:extLst>
              <a:ext uri="{FF2B5EF4-FFF2-40B4-BE49-F238E27FC236}">
                <a16:creationId xmlns:a16="http://schemas.microsoft.com/office/drawing/2014/main" id="{ACBD53C1-CE0E-40A5-9233-7430E907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3"/>
            <a:ext cx="5076056" cy="24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B819C9DC-3F9C-4FA8-981D-E19EF84E0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94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DD840-2F0D-4C08-9A3C-B138F4E2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Seznam účastníků pouti (s. 99-104)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62B4FE-EDD8-4011-8DA6-93F3403F5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18" y="1600200"/>
            <a:ext cx="8186963" cy="4525963"/>
          </a:xfrm>
        </p:spPr>
      </p:pic>
    </p:spTree>
    <p:extLst>
      <p:ext uri="{BB962C8B-B14F-4D97-AF65-F5344CB8AC3E}">
        <p14:creationId xmlns:p14="http://schemas.microsoft.com/office/powerpoint/2010/main" val="105893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B4606-CCEF-495F-A65D-C8A204E0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err="1"/>
              <a:t>Parallelbericht</a:t>
            </a:r>
            <a:r>
              <a:rPr lang="cs-CZ" sz="3000" b="1" dirty="0"/>
              <a:t>: Heinrich von </a:t>
            </a:r>
            <a:r>
              <a:rPr lang="cs-CZ" sz="3000" b="1" dirty="0" err="1"/>
              <a:t>Zedlitz</a:t>
            </a:r>
            <a:r>
              <a:rPr lang="cs-CZ" sz="3000" b="1" dirty="0"/>
              <a:t> (+ 1510)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66BE83-AEF0-4037-B240-ABFD6E0D0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56792"/>
            <a:ext cx="3773347" cy="1157468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E822135-F291-4BE1-BD55-9B251A9EB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9049"/>
            <a:ext cx="184731" cy="618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674C62-4392-4E75-A8EF-DC93310E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-260350"/>
            <a:ext cx="2000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36E6CA45-6373-482F-82D2-5921E4BE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-107950"/>
            <a:ext cx="2000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1FDF021-3E68-4EA5-9C07-09F252BA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44450"/>
            <a:ext cx="2000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FB34C7-A165-45B0-A762-6FF31FD8302F}"/>
              </a:ext>
            </a:extLst>
          </p:cNvPr>
          <p:cNvSpPr txBox="1"/>
          <p:nvPr/>
        </p:nvSpPr>
        <p:spPr>
          <a:xfrm>
            <a:off x="822325" y="2996952"/>
            <a:ext cx="8229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Röhricht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Reinhold: 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Eine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Reise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nach Jerusalem vor 400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Jahren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in: Die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Warte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des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Tempels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51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1895, pp. 29-31, 36-38, 43 52-53, 60-62, 68-69, 76-78, 85-86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Röhricht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Reinhold: 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Eine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Reise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nach Jerusalem vor 400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Jahren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in: Die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Warte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des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Tempels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50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1894, pp. 267-269, 277-278, 285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Röhricht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Reinhold: 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Die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Jerusalemfahrt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des Heinrich von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Zedlitz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(1493), in: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Zeitschrift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des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deutschen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Palästina-Vereins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17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, 1894, pp. 99-114, 185-200, 277-301</a:t>
            </a:r>
          </a:p>
        </p:txBody>
      </p:sp>
    </p:spTree>
    <p:extLst>
      <p:ext uri="{BB962C8B-B14F-4D97-AF65-F5344CB8AC3E}">
        <p14:creationId xmlns:p14="http://schemas.microsoft.com/office/powerpoint/2010/main" val="353022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504F6-88B0-4D8D-884A-18584942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Heinrich von </a:t>
            </a:r>
            <a:r>
              <a:rPr lang="cs-CZ" sz="3000" b="1" dirty="0" err="1"/>
              <a:t>Zedlitz</a:t>
            </a:r>
            <a:r>
              <a:rPr lang="cs-CZ" sz="3000" b="1" dirty="0"/>
              <a:t> (Jindřich z </a:t>
            </a:r>
            <a:r>
              <a:rPr lang="cs-CZ" sz="3000" b="1" dirty="0" err="1"/>
              <a:t>Cedlic</a:t>
            </a:r>
            <a:r>
              <a:rPr lang="cs-CZ" sz="3000" b="1" dirty="0"/>
              <a:t>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DF54640-4E7B-4285-81A5-8DB86AFD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92" y="1772816"/>
            <a:ext cx="8957416" cy="417646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8C18F9D-2599-4422-B478-30ABE3660DC5}"/>
              </a:ext>
            </a:extLst>
          </p:cNvPr>
          <p:cNvSpPr txBox="1"/>
          <p:nvPr/>
        </p:nvSpPr>
        <p:spPr>
          <a:xfrm>
            <a:off x="1475656" y="6309320"/>
            <a:ext cx="303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Ed</a:t>
            </a:r>
            <a:r>
              <a:rPr lang="cs-CZ"/>
              <a:t>. Röhricht, </a:t>
            </a:r>
            <a:r>
              <a:rPr lang="cs-CZ" dirty="0"/>
              <a:t>ZDPV</a:t>
            </a:r>
            <a:r>
              <a:rPr lang="cs-CZ"/>
              <a:t>, 1894, s</a:t>
            </a:r>
            <a:r>
              <a:rPr lang="cs-CZ" dirty="0"/>
              <a:t>. 99</a:t>
            </a:r>
          </a:p>
        </p:txBody>
      </p:sp>
    </p:spTree>
    <p:extLst>
      <p:ext uri="{BB962C8B-B14F-4D97-AF65-F5344CB8AC3E}">
        <p14:creationId xmlns:p14="http://schemas.microsoft.com/office/powerpoint/2010/main" val="134601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/>
              <a:t>Klášter Čtrnácti sv. pomocníků, Kadaň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1" y="1600200"/>
            <a:ext cx="70718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/>
              <a:t>Bohuslav </a:t>
            </a:r>
            <a:r>
              <a:rPr lang="cs-CZ" sz="3500" b="1" dirty="0" err="1"/>
              <a:t>Hasištejnský</a:t>
            </a:r>
            <a:r>
              <a:rPr lang="cs-CZ" sz="3500" b="1" dirty="0"/>
              <a:t> z Lobkovic</a:t>
            </a:r>
            <a:r>
              <a:rPr lang="cs-CZ" dirty="0"/>
              <a:t>	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767681"/>
            <a:ext cx="3098800" cy="41910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asi 1461-1510</a:t>
            </a:r>
          </a:p>
          <a:p>
            <a:r>
              <a:rPr lang="cs-CZ" dirty="0"/>
              <a:t>1490-91 – cesta přes Itálii, do SZ a Egypta – Tunis – Sicílie – řecké ostrovy</a:t>
            </a:r>
          </a:p>
          <a:p>
            <a:r>
              <a:rPr lang="cs-CZ" i="1" dirty="0" err="1"/>
              <a:t>Elegia</a:t>
            </a:r>
            <a:r>
              <a:rPr lang="cs-CZ" i="1" dirty="0"/>
              <a:t> de </a:t>
            </a:r>
            <a:r>
              <a:rPr lang="cs-CZ" i="1" dirty="0" err="1"/>
              <a:t>peregrinatione</a:t>
            </a:r>
            <a:r>
              <a:rPr lang="cs-CZ" i="1" dirty="0"/>
              <a:t> sua </a:t>
            </a:r>
            <a:r>
              <a:rPr lang="cs-CZ" i="1" dirty="0" err="1"/>
              <a:t>gratias</a:t>
            </a:r>
            <a:r>
              <a:rPr lang="cs-CZ" i="1" dirty="0"/>
              <a:t> agens </a:t>
            </a:r>
            <a:r>
              <a:rPr lang="cs-CZ" dirty="0"/>
              <a:t>(vyd. 1509, 1562 a 1570 tiskem) + dopisy</a:t>
            </a:r>
          </a:p>
          <a:p>
            <a:r>
              <a:rPr lang="cs-CZ" dirty="0"/>
              <a:t>Národní muzeum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77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9862"/>
            <a:ext cx="7918839" cy="52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Večeřadlo (</a:t>
            </a:r>
            <a:r>
              <a:rPr lang="cs-CZ" sz="3000" b="1" dirty="0" err="1"/>
              <a:t>Coenaculum</a:t>
            </a:r>
            <a:r>
              <a:rPr lang="cs-CZ" sz="3000" b="1" dirty="0"/>
              <a:t>) v Kadani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70" y="1600200"/>
            <a:ext cx="6781059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/>
              <a:t>Sčítání lidu v Benátkách A.D. 1509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00200"/>
            <a:ext cx="6465200" cy="51070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/>
              <a:t>Jan </a:t>
            </a:r>
            <a:r>
              <a:rPr lang="cs-CZ" sz="3500" b="1" dirty="0" err="1"/>
              <a:t>Hasištejnský</a:t>
            </a:r>
            <a:r>
              <a:rPr lang="cs-CZ" sz="3500" b="1" dirty="0"/>
              <a:t> -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000" b="1" dirty="0"/>
          </a:p>
          <a:p>
            <a:r>
              <a:rPr lang="cs-CZ" sz="2000" dirty="0"/>
              <a:t>Stanislav Souček, A Czech </a:t>
            </a:r>
            <a:r>
              <a:rPr lang="cs-CZ" sz="2000" dirty="0" err="1"/>
              <a:t>Nobleman’s</a:t>
            </a:r>
            <a:r>
              <a:rPr lang="cs-CZ" sz="2000" dirty="0"/>
              <a:t> </a:t>
            </a:r>
            <a:r>
              <a:rPr lang="cs-CZ" sz="2000" dirty="0" err="1"/>
              <a:t>Pilgrimage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Holy</a:t>
            </a:r>
            <a:r>
              <a:rPr lang="cs-CZ" sz="2000" dirty="0"/>
              <a:t> Land: 1493, </a:t>
            </a:r>
            <a:r>
              <a:rPr lang="cs-CZ" sz="2000" i="1" dirty="0" err="1"/>
              <a:t>Journal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Turkish</a:t>
            </a:r>
            <a:r>
              <a:rPr lang="cs-CZ" sz="2000" i="1" dirty="0"/>
              <a:t> </a:t>
            </a:r>
            <a:r>
              <a:rPr lang="cs-CZ" sz="2000" i="1" dirty="0" err="1"/>
              <a:t>Studies</a:t>
            </a:r>
            <a:r>
              <a:rPr lang="cs-CZ" sz="2000" dirty="0"/>
              <a:t>, 8 (1984), s. 233-240</a:t>
            </a:r>
          </a:p>
          <a:p>
            <a:r>
              <a:rPr lang="cs-CZ" sz="2000" dirty="0"/>
              <a:t>Olivier Marin, </a:t>
            </a:r>
            <a:r>
              <a:rPr lang="cs-CZ" sz="2000" dirty="0" err="1"/>
              <a:t>Le</a:t>
            </a:r>
            <a:r>
              <a:rPr lang="cs-CZ" sz="2000" dirty="0"/>
              <a:t> p</a:t>
            </a:r>
            <a:r>
              <a:rPr lang="fr-FR" sz="2000" dirty="0"/>
              <a:t>éril turc au miroir du </a:t>
            </a:r>
            <a:r>
              <a:rPr lang="fr-FR" sz="2000" i="1" dirty="0"/>
              <a:t>Pèlerinage au Saint-Sépulcre</a:t>
            </a:r>
            <a:r>
              <a:rPr lang="fr-FR" sz="2000" dirty="0"/>
              <a:t>, in : La Noblesse et la croisade à la fin du Moyen Âge (France, Bourgogne, Bohême), edd. M. Neje</a:t>
            </a:r>
            <a:r>
              <a:rPr lang="cs-CZ" sz="2000" dirty="0" err="1"/>
              <a:t>dlý</a:t>
            </a:r>
            <a:r>
              <a:rPr lang="cs-CZ" sz="2000" dirty="0"/>
              <a:t> – J. Svátek, Toulouse 2009, s. 233-253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Petr Hlaváček,</a:t>
            </a:r>
            <a:r>
              <a:rPr lang="cs-CZ" sz="2000" i="1" dirty="0"/>
              <a:t> </a:t>
            </a:r>
            <a:r>
              <a:rPr lang="cs-CZ" sz="2000" dirty="0"/>
              <a:t>Nový Jeruzalém? Spirituální rozměr kadaňské rezidence Jana </a:t>
            </a:r>
            <a:r>
              <a:rPr lang="cs-CZ" sz="2000" dirty="0" err="1"/>
              <a:t>Hasištejnského</a:t>
            </a:r>
            <a:r>
              <a:rPr lang="cs-CZ" sz="2000" dirty="0"/>
              <a:t> z Lobkowicz, in: Dvory a rezidence ve středověku, Praha 2006, s. 237-272</a:t>
            </a:r>
          </a:p>
          <a:p>
            <a:r>
              <a:rPr lang="cs-CZ" sz="2000" dirty="0"/>
              <a:t>Petr Hlaváček, </a:t>
            </a:r>
            <a:r>
              <a:rPr lang="cs-CZ" sz="2000" i="1" dirty="0"/>
              <a:t>Nový Jeruzalém? Příběh františkánského kláštera Čtrnácti sv. Pomocníků v Kadani</a:t>
            </a:r>
            <a:r>
              <a:rPr lang="cs-CZ" sz="2000" dirty="0"/>
              <a:t>, Kadaň 2013</a:t>
            </a:r>
          </a:p>
          <a:p>
            <a:r>
              <a:rPr lang="cs-CZ" sz="2000" i="1" dirty="0"/>
              <a:t>Mýtus Ulrich </a:t>
            </a:r>
            <a:r>
              <a:rPr lang="cs-CZ" sz="2000" i="1" dirty="0" err="1"/>
              <a:t>Kreutz</a:t>
            </a:r>
            <a:r>
              <a:rPr lang="cs-CZ" sz="2000" i="1" dirty="0"/>
              <a:t>. Vizuální kultura v Kadani za Jana </a:t>
            </a:r>
            <a:r>
              <a:rPr lang="cs-CZ" sz="2000" i="1" dirty="0" err="1"/>
              <a:t>Hasištejnského</a:t>
            </a:r>
            <a:r>
              <a:rPr lang="cs-CZ" sz="2000" i="1" dirty="0"/>
              <a:t> z Lobkowicz</a:t>
            </a:r>
            <a:r>
              <a:rPr lang="cs-CZ" sz="2000" dirty="0"/>
              <a:t> </a:t>
            </a:r>
            <a:r>
              <a:rPr lang="cs-CZ" sz="2000" i="1" dirty="0"/>
              <a:t>(1469-1517)</a:t>
            </a:r>
            <a:r>
              <a:rPr lang="cs-CZ" sz="2000" dirty="0"/>
              <a:t>, </a:t>
            </a:r>
            <a:r>
              <a:rPr lang="cs-CZ" sz="2000" dirty="0" err="1"/>
              <a:t>eds</a:t>
            </a:r>
            <a:r>
              <a:rPr lang="cs-CZ" sz="2000" dirty="0"/>
              <a:t>. M. Ottová – A. Mudra, Praha 2017</a:t>
            </a:r>
            <a:endParaRPr 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11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Bohuslav </a:t>
            </a:r>
            <a:r>
              <a:rPr lang="cs-CZ" b="1" dirty="0" err="1"/>
              <a:t>Hasištejnský</a:t>
            </a:r>
            <a:r>
              <a:rPr lang="cs-CZ" b="1" dirty="0"/>
              <a:t> z Lobkovic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i="1" dirty="0"/>
              <a:t>Rukověť humanistického básnictví v Čechách a na Moravě</a:t>
            </a:r>
            <a:r>
              <a:rPr lang="cs-CZ" sz="2000" dirty="0"/>
              <a:t>, díl 2. H-J, </a:t>
            </a:r>
            <a:r>
              <a:rPr lang="cs-CZ" sz="2000" dirty="0" err="1"/>
              <a:t>eds</a:t>
            </a:r>
            <a:r>
              <a:rPr lang="cs-CZ" sz="2000" dirty="0"/>
              <a:t>. J. Hejnic a J. Martínek, Praha 1966</a:t>
            </a:r>
          </a:p>
          <a:p>
            <a:r>
              <a:rPr lang="cs-CZ" sz="2000" dirty="0"/>
              <a:t>J. Martínek – D. Martínková </a:t>
            </a:r>
            <a:r>
              <a:rPr lang="cs-CZ" sz="2000" dirty="0" err="1"/>
              <a:t>eds</a:t>
            </a:r>
            <a:r>
              <a:rPr lang="cs-CZ" sz="2000" dirty="0"/>
              <a:t>.: </a:t>
            </a:r>
            <a:r>
              <a:rPr lang="cs-CZ" sz="2000" i="1" dirty="0" err="1"/>
              <a:t>Bohuslai</a:t>
            </a:r>
            <a:r>
              <a:rPr lang="cs-CZ" sz="2000" i="1" dirty="0"/>
              <a:t> </a:t>
            </a:r>
            <a:r>
              <a:rPr lang="cs-CZ" sz="2000" i="1" dirty="0" err="1"/>
              <a:t>Hassensteinii</a:t>
            </a:r>
            <a:r>
              <a:rPr lang="cs-CZ" sz="2000" i="1" dirty="0"/>
              <a:t> a Lobkowicz </a:t>
            </a:r>
            <a:r>
              <a:rPr lang="cs-CZ" sz="2000" i="1" dirty="0" err="1"/>
              <a:t>epistulae</a:t>
            </a:r>
            <a:r>
              <a:rPr lang="cs-CZ" sz="2000" dirty="0"/>
              <a:t>. </a:t>
            </a:r>
            <a:r>
              <a:rPr lang="cs-CZ" sz="2000" dirty="0" err="1"/>
              <a:t>Tomus</a:t>
            </a:r>
            <a:r>
              <a:rPr lang="cs-CZ" sz="2000" dirty="0"/>
              <a:t> 1., </a:t>
            </a:r>
            <a:r>
              <a:rPr lang="cs-CZ" sz="2000" dirty="0" err="1"/>
              <a:t>Leipzig</a:t>
            </a:r>
            <a:r>
              <a:rPr lang="cs-CZ" sz="2000" dirty="0"/>
              <a:t> 1969; </a:t>
            </a:r>
            <a:r>
              <a:rPr lang="cs-CZ" sz="2000" dirty="0" err="1"/>
              <a:t>Tomus</a:t>
            </a:r>
            <a:r>
              <a:rPr lang="cs-CZ" sz="2000" dirty="0"/>
              <a:t> 2. </a:t>
            </a:r>
            <a:r>
              <a:rPr lang="cs-CZ" sz="2000" dirty="0" err="1"/>
              <a:t>Leipzig</a:t>
            </a:r>
            <a:r>
              <a:rPr lang="cs-CZ" sz="2000" dirty="0"/>
              <a:t> 1980</a:t>
            </a:r>
          </a:p>
          <a:p>
            <a:r>
              <a:rPr lang="cs-CZ" sz="2000" dirty="0"/>
              <a:t>VACULÍNOVÁ, Marta, </a:t>
            </a:r>
            <a:r>
              <a:rPr lang="cs-CZ" sz="2000" dirty="0" err="1"/>
              <a:t>ed</a:t>
            </a:r>
            <a:r>
              <a:rPr lang="cs-CZ" sz="2000" dirty="0"/>
              <a:t>.: </a:t>
            </a:r>
            <a:r>
              <a:rPr lang="cs-CZ" sz="2000" i="1" dirty="0" err="1"/>
              <a:t>Bohuslaus</a:t>
            </a:r>
            <a:r>
              <a:rPr lang="cs-CZ" sz="2000" i="1" dirty="0"/>
              <a:t> </a:t>
            </a:r>
            <a:r>
              <a:rPr lang="cs-CZ" sz="2000" i="1" dirty="0" err="1"/>
              <a:t>Hassensteinius</a:t>
            </a:r>
            <a:r>
              <a:rPr lang="cs-CZ" sz="2000" i="1" dirty="0"/>
              <a:t> a Lobkowicz: Opera poetica.</a:t>
            </a:r>
            <a:r>
              <a:rPr lang="cs-CZ" sz="2000" dirty="0"/>
              <a:t> </a:t>
            </a:r>
            <a:r>
              <a:rPr lang="cs-CZ" sz="2000" dirty="0" err="1"/>
              <a:t>Leipzig</a:t>
            </a:r>
            <a:r>
              <a:rPr lang="cs-CZ" sz="2000" dirty="0"/>
              <a:t> 2006</a:t>
            </a:r>
          </a:p>
          <a:p>
            <a:r>
              <a:rPr lang="cs-CZ" sz="2000" i="1" dirty="0"/>
              <a:t>Básník a král, Bohuslav </a:t>
            </a:r>
            <a:r>
              <a:rPr lang="cs-CZ" sz="2000" i="1" dirty="0" err="1"/>
              <a:t>Hasištejnský</a:t>
            </a:r>
            <a:r>
              <a:rPr lang="cs-CZ" sz="2000" i="1" dirty="0"/>
              <a:t> z Lobkovic v zrcadle jagellonské doby</a:t>
            </a:r>
            <a:r>
              <a:rPr lang="cs-CZ" sz="2000" dirty="0"/>
              <a:t>, katalog výstavy, I. </a:t>
            </a:r>
            <a:r>
              <a:rPr lang="cs-CZ" sz="2000" dirty="0" err="1"/>
              <a:t>Kyzourová</a:t>
            </a:r>
            <a:r>
              <a:rPr lang="cs-CZ" sz="2000" dirty="0"/>
              <a:t> – P. Kalina </a:t>
            </a:r>
            <a:r>
              <a:rPr lang="cs-CZ" sz="2000" dirty="0" err="1"/>
              <a:t>eds</a:t>
            </a:r>
            <a:r>
              <a:rPr lang="cs-CZ" sz="2000" dirty="0"/>
              <a:t>., Praha 2007</a:t>
            </a:r>
          </a:p>
          <a:p>
            <a:r>
              <a:rPr lang="cs-CZ" sz="2000" dirty="0"/>
              <a:t>BOLDAN, Kamil; URBÁNKOVÁ, Emma. </a:t>
            </a:r>
            <a:r>
              <a:rPr lang="cs-CZ" sz="2000" i="1" dirty="0"/>
              <a:t>Rekonstrukce knihovny Bohuslava </a:t>
            </a:r>
            <a:r>
              <a:rPr lang="cs-CZ" sz="2000" i="1" dirty="0" err="1"/>
              <a:t>Hasištejnského</a:t>
            </a:r>
            <a:r>
              <a:rPr lang="cs-CZ" sz="2000" i="1" dirty="0"/>
              <a:t> z Lobkovic : katalog inkunábulí roudnické lobkovické knihovny</a:t>
            </a:r>
            <a:r>
              <a:rPr lang="cs-CZ" sz="2000" dirty="0"/>
              <a:t>, Praha 2009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99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42" y="548680"/>
            <a:ext cx="874369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/>
              <a:t>Jan </a:t>
            </a:r>
            <a:r>
              <a:rPr lang="cs-CZ" sz="3500" b="1" dirty="0" err="1"/>
              <a:t>Hasištejnský</a:t>
            </a:r>
            <a:r>
              <a:rPr lang="cs-CZ" sz="3500" b="1" dirty="0"/>
              <a:t> z Lobkovic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asi 1450-1517 </a:t>
            </a:r>
          </a:p>
          <a:p>
            <a:r>
              <a:rPr lang="cs-CZ" sz="2200" b="1" dirty="0" err="1"/>
              <a:t>zahr</a:t>
            </a:r>
            <a:r>
              <a:rPr lang="cs-CZ" sz="2200" b="1" dirty="0"/>
              <a:t>. cesty</a:t>
            </a:r>
            <a:r>
              <a:rPr lang="cs-CZ" sz="2200" dirty="0"/>
              <a:t>: 1477 do Lucemburku (vyjednání sňatku Marie Burgundské s Vladislavem Jagellonským); 1487 do Říma – slib poslušnosti českého krále papeži Inocenci VIII.</a:t>
            </a:r>
          </a:p>
          <a:p>
            <a:r>
              <a:rPr lang="cs-CZ" sz="2200" b="1" dirty="0"/>
              <a:t>literární činnost</a:t>
            </a:r>
            <a:r>
              <a:rPr lang="cs-CZ" sz="2200" dirty="0"/>
              <a:t>: </a:t>
            </a:r>
            <a:r>
              <a:rPr lang="cs-CZ" sz="2200" i="1" dirty="0"/>
              <a:t>Zpráva o naučení synu Jaroslavovi</a:t>
            </a:r>
            <a:r>
              <a:rPr lang="cs-CZ" sz="2200" dirty="0"/>
              <a:t> (1504) – </a:t>
            </a:r>
            <a:r>
              <a:rPr lang="cs-CZ" sz="2200" i="1" dirty="0"/>
              <a:t>ad </a:t>
            </a:r>
            <a:r>
              <a:rPr lang="cs-CZ" sz="2200" i="1" dirty="0" err="1"/>
              <a:t>usum</a:t>
            </a:r>
            <a:r>
              <a:rPr lang="cs-CZ" sz="2200" i="1" dirty="0"/>
              <a:t> </a:t>
            </a:r>
            <a:r>
              <a:rPr lang="cs-CZ" sz="2200" i="1" dirty="0" err="1"/>
              <a:t>nobilium</a:t>
            </a:r>
            <a:r>
              <a:rPr lang="cs-CZ" sz="2200" dirty="0"/>
              <a:t>, vyd. 1851 Fr. Květ</a:t>
            </a:r>
          </a:p>
          <a:p>
            <a:endParaRPr lang="cs-CZ" sz="2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9" y="1700808"/>
            <a:ext cx="4038600" cy="3000375"/>
          </a:xfrm>
        </p:spPr>
      </p:pic>
    </p:spTree>
    <p:extLst>
      <p:ext uri="{BB962C8B-B14F-4D97-AF65-F5344CB8AC3E}">
        <p14:creationId xmlns:p14="http://schemas.microsoft.com/office/powerpoint/2010/main" val="323839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Putování k Svatému hrobu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dirty="0"/>
              <a:t>Praha NK, rkp. XVII A 13, 180 </a:t>
            </a:r>
            <a:r>
              <a:rPr lang="cs-CZ" sz="2200" dirty="0" err="1"/>
              <a:t>fol</a:t>
            </a:r>
            <a:r>
              <a:rPr lang="cs-CZ" sz="2200" dirty="0"/>
              <a:t>. (zde 92r)</a:t>
            </a:r>
          </a:p>
          <a:p>
            <a:r>
              <a:rPr lang="cs-CZ" sz="2200" dirty="0"/>
              <a:t>vyd. Čelakovský 1834, Strejček 1902, Maleček 1907 </a:t>
            </a:r>
          </a:p>
          <a:p>
            <a:r>
              <a:rPr lang="cs-CZ" sz="2200" dirty="0"/>
              <a:t>nové vydání = desideratum české </a:t>
            </a:r>
            <a:r>
              <a:rPr lang="cs-CZ" sz="2200" dirty="0" err="1"/>
              <a:t>medievistiky</a:t>
            </a:r>
            <a:endParaRPr lang="cs-CZ" sz="2200" dirty="0"/>
          </a:p>
          <a:p>
            <a:r>
              <a:rPr lang="cs-CZ" sz="2200" dirty="0"/>
              <a:t>4 části: popis cesty Kadaň – Jeruzalém – Kadaň; vzdálenost, popis galeje, výčet účastníků; poučení o SZ, Egyptě a islámu; zprávy z Benátek (1509)</a:t>
            </a:r>
          </a:p>
          <a:p>
            <a:r>
              <a:rPr lang="cs-CZ" sz="2200" dirty="0">
                <a:hlinkClick r:id="rId2"/>
              </a:rPr>
              <a:t>www.manuscriptorium.com</a:t>
            </a:r>
            <a:r>
              <a:rPr lang="cs-CZ" sz="2200" dirty="0"/>
              <a:t> </a:t>
            </a:r>
          </a:p>
        </p:txBody>
      </p:sp>
      <p:pic>
        <p:nvPicPr>
          <p:cNvPr id="5" name="Espace réservé du contenu 4" descr="XVII_A_13______1ANLN10092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3483" y="1600200"/>
            <a:ext cx="3328034" cy="4525963"/>
          </a:xfrm>
        </p:spPr>
      </p:pic>
    </p:spTree>
    <p:extLst>
      <p:ext uri="{BB962C8B-B14F-4D97-AF65-F5344CB8AC3E}">
        <p14:creationId xmlns:p14="http://schemas.microsoft.com/office/powerpoint/2010/main" val="43728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i="1" dirty="0"/>
              <a:t>Putování k Svatému hrobu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Šlechtický cestopis</a:t>
            </a:r>
          </a:p>
          <a:p>
            <a:r>
              <a:rPr lang="cs-CZ" dirty="0"/>
              <a:t>Františkánské </a:t>
            </a:r>
            <a:r>
              <a:rPr lang="cs-CZ" dirty="0" err="1"/>
              <a:t>průvodcování</a:t>
            </a:r>
            <a:endParaRPr lang="cs-CZ" dirty="0"/>
          </a:p>
          <a:p>
            <a:r>
              <a:rPr lang="cs-CZ" dirty="0" err="1"/>
              <a:t>Prosopografie</a:t>
            </a:r>
            <a:endParaRPr lang="cs-CZ" dirty="0"/>
          </a:p>
          <a:p>
            <a:r>
              <a:rPr lang="cs-CZ" dirty="0" err="1"/>
              <a:t>Parallelbericht</a:t>
            </a:r>
            <a:r>
              <a:rPr lang="cs-CZ" dirty="0"/>
              <a:t>: Heinrich von </a:t>
            </a:r>
            <a:r>
              <a:rPr lang="cs-CZ" dirty="0" err="1"/>
              <a:t>Zedlitz</a:t>
            </a:r>
            <a:endParaRPr lang="cs-CZ" dirty="0"/>
          </a:p>
          <a:p>
            <a:r>
              <a:rPr lang="cs-CZ" i="1" dirty="0" err="1"/>
              <a:t>Translatio</a:t>
            </a:r>
            <a:r>
              <a:rPr lang="cs-CZ" i="1" dirty="0"/>
              <a:t> </a:t>
            </a:r>
            <a:r>
              <a:rPr lang="cs-CZ" i="1" dirty="0" err="1"/>
              <a:t>Terrae</a:t>
            </a:r>
            <a:r>
              <a:rPr lang="cs-CZ" i="1" dirty="0"/>
              <a:t> </a:t>
            </a:r>
            <a:r>
              <a:rPr lang="cs-CZ" i="1" dirty="0" err="1"/>
              <a:t>sanctae</a:t>
            </a:r>
            <a:r>
              <a:rPr lang="cs-CZ" dirty="0"/>
              <a:t>: Kadaň</a:t>
            </a:r>
          </a:p>
          <a:p>
            <a:r>
              <a:rPr lang="cs-CZ" dirty="0"/>
              <a:t>Intertextualita a způsob zápisu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12FD6F-2460-4484-ACB2-24DFB88273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7638"/>
            <a:ext cx="6700939" cy="48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73FD2-D782-4DCD-B398-E00752CD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Šlechtický cestopis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CCCBC5-83FF-43D5-B40D-46B99479F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333" y="1383536"/>
            <a:ext cx="8077107" cy="190558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9213EEA-69EA-42B3-89EE-A409DDABFE79}"/>
              </a:ext>
            </a:extLst>
          </p:cNvPr>
          <p:cNvSpPr txBox="1"/>
          <p:nvPr/>
        </p:nvSpPr>
        <p:spPr>
          <a:xfrm>
            <a:off x="611560" y="5805264"/>
            <a:ext cx="285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1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2710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09F93-89F6-4A31-9339-990F4319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Smlouva s Agostinem </a:t>
            </a:r>
            <a:r>
              <a:rPr lang="cs-CZ" sz="3000" b="1" dirty="0" err="1"/>
              <a:t>Contarinim</a:t>
            </a:r>
            <a:endParaRPr lang="cs-CZ" sz="30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2811C1-95C4-482A-A16E-959E7A5E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71949"/>
            <a:ext cx="8229600" cy="258246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564A29-CE57-4020-B200-BDF8F21B61D8}"/>
              </a:ext>
            </a:extLst>
          </p:cNvPr>
          <p:cNvSpPr txBox="1"/>
          <p:nvPr/>
        </p:nvSpPr>
        <p:spPr>
          <a:xfrm>
            <a:off x="611560" y="5805264"/>
            <a:ext cx="285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Putování</a:t>
            </a:r>
            <a:r>
              <a:rPr lang="cs-CZ" dirty="0"/>
              <a:t>, s. 5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57755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955</Words>
  <Application>Microsoft Office PowerPoint</Application>
  <PresentationFormat>Předvádění na obrazovce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Neue</vt:lpstr>
      <vt:lpstr>Motiv sady Office</vt:lpstr>
      <vt:lpstr>Putování k Svatému hrobu Jana Hasištejnského z Lobkovic</vt:lpstr>
      <vt:lpstr>Bohuslav Hasištejnský z Lobkovic </vt:lpstr>
      <vt:lpstr>Bohuslav Hasištejnský z Lobkovic</vt:lpstr>
      <vt:lpstr>Prezentace aplikace PowerPoint</vt:lpstr>
      <vt:lpstr>Jan Hasištejnský z Lobkovic</vt:lpstr>
      <vt:lpstr>Putování k Svatému hrobu</vt:lpstr>
      <vt:lpstr>Putování k Svatému hrobu</vt:lpstr>
      <vt:lpstr>Šlechtický cestopis</vt:lpstr>
      <vt:lpstr>Smlouva s Agostinem Contarinim</vt:lpstr>
      <vt:lpstr>De forma contractus cum patrono galee  Bernard von Breydenbach, Peregrinatio in Terram Sanctam, Mainz: E. Reuwich, 1486, fol. 8r </vt:lpstr>
      <vt:lpstr>Prezentace aplikace PowerPoint</vt:lpstr>
      <vt:lpstr>Prezentace aplikace PowerPoint</vt:lpstr>
      <vt:lpstr>Prezentace aplikace PowerPoint</vt:lpstr>
      <vt:lpstr>Prezentace aplikace PowerPoint</vt:lpstr>
      <vt:lpstr>Průvodci v Jeruzalémě</vt:lpstr>
      <vt:lpstr>Seznam účastníků pouti (s. 99-104)</vt:lpstr>
      <vt:lpstr>Parallelbericht: Heinrich von Zedlitz (+ 1510)</vt:lpstr>
      <vt:lpstr>Heinrich von Zedlitz (Jindřich z Cedlic)</vt:lpstr>
      <vt:lpstr>Klášter Čtrnácti sv. pomocníků, Kadaň</vt:lpstr>
      <vt:lpstr>Prezentace aplikace PowerPoint</vt:lpstr>
      <vt:lpstr>Večeřadlo (Coenaculum) v Kadani</vt:lpstr>
      <vt:lpstr>Sčítání lidu v Benátkách A.D. 1509</vt:lpstr>
      <vt:lpstr>Jan Hasištejnský -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Putování k Svatému hrobu Jana Hasištejnského z Lobkovic</dc:title>
  <dc:creator>Jaroslav</dc:creator>
  <cp:lastModifiedBy>Svátek, Jaroslav</cp:lastModifiedBy>
  <cp:revision>24</cp:revision>
  <dcterms:created xsi:type="dcterms:W3CDTF">2018-04-09T20:47:42Z</dcterms:created>
  <dcterms:modified xsi:type="dcterms:W3CDTF">2024-12-09T11:12:50Z</dcterms:modified>
</cp:coreProperties>
</file>