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1"/>
  </p:normalViewPr>
  <p:slideViewPr>
    <p:cSldViewPr snapToGrid="0">
      <p:cViewPr varScale="1">
        <p:scale>
          <a:sx n="57" d="100"/>
          <a:sy n="57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a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Autor a datum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Název prezentace</a:t>
            </a:r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23538179" y="1244548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Podtitul snímku</a:t>
            </a:r>
          </a:p>
        </p:txBody>
      </p:sp>
      <p:sp>
        <p:nvSpPr>
          <p:cNvPr id="100" name="Název snímk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10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rogram – podtitu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Program – podtitul</a:t>
            </a:r>
          </a:p>
        </p:txBody>
      </p:sp>
      <p:sp>
        <p:nvSpPr>
          <p:cNvPr id="109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r>
              <a:t>Body programu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Název program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programu</a:t>
            </a:r>
          </a:p>
        </p:txBody>
      </p:sp>
      <p:sp>
        <p:nvSpPr>
          <p:cNvPr id="11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ýpi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Výpis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ůležitý fak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Více o fakt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Více o faktu</a:t>
            </a:r>
          </a:p>
        </p:txBody>
      </p:sp>
      <p:sp>
        <p:nvSpPr>
          <p:cNvPr id="12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Zdroj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Zdroj</a:t>
            </a:r>
          </a:p>
        </p:txBody>
      </p:sp>
      <p:sp>
        <p:nvSpPr>
          <p:cNvPr id="136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„Význačný citát“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růchod ve venkovní otevřené kamenné budově pod růžovo‑fialovou oblohou"/>
          <p:cNvSpPr>
            <a:spLocks noGrp="1"/>
          </p:cNvSpPr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Černobílá fotka detailu zakřivené střechy"/>
          <p:cNvSpPr>
            <a:spLocks noGrp="1"/>
          </p:cNvSpPr>
          <p:nvPr>
            <p:ph type="pic" sz="half" idx="22"/>
          </p:nvPr>
        </p:nvSpPr>
        <p:spPr>
          <a:xfrm>
            <a:off x="6577500" y="3632200"/>
            <a:ext cx="11228999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Kovové točité schodiště z podhledu"/>
          <p:cNvSpPr>
            <a:spLocks noGrp="1"/>
          </p:cNvSpPr>
          <p:nvPr>
            <p:ph type="pic" sz="quarter" idx="23"/>
          </p:nvPr>
        </p:nvSpPr>
        <p:spPr>
          <a:xfrm>
            <a:off x="146431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ílá futuristická chodba se stíny"/>
          <p:cNvSpPr>
            <a:spLocks noGrp="1"/>
          </p:cNvSpPr>
          <p:nvPr>
            <p:ph type="pic" idx="21"/>
          </p:nvPr>
        </p:nvSpPr>
        <p:spPr>
          <a:xfrm>
            <a:off x="-38100" y="-520700"/>
            <a:ext cx="24447500" cy="147633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fotk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ílé zakřivené oblouky na lesklé šedé podlaze"/>
          <p:cNvSpPr>
            <a:spLocks noGrp="1"/>
          </p:cNvSpPr>
          <p:nvPr>
            <p:ph type="pic" idx="21"/>
          </p:nvPr>
        </p:nvSpPr>
        <p:spPr>
          <a:xfrm>
            <a:off x="-76200" y="-558800"/>
            <a:ext cx="24574500" cy="148395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Autor a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Autor a datum</a:t>
            </a:r>
          </a:p>
        </p:txBody>
      </p:sp>
      <p:sp>
        <p:nvSpPr>
          <p:cNvPr id="2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Název prezentace</a:t>
            </a:r>
          </a:p>
        </p:txBody>
      </p:sp>
      <p:sp>
        <p:nvSpPr>
          <p:cNvPr id="2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vní 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ysoká budova s okny ze zrcadlového skla z podhledu"/>
          <p:cNvSpPr>
            <a:spLocks noGrp="1"/>
          </p:cNvSpPr>
          <p:nvPr>
            <p:ph type="pic" idx="21"/>
          </p:nvPr>
        </p:nvSpPr>
        <p:spPr>
          <a:xfrm>
            <a:off x="8140700" y="-1"/>
            <a:ext cx="20574000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Název snímku</a:t>
            </a:r>
          </a:p>
        </p:txBody>
      </p:sp>
      <p:sp>
        <p:nvSpPr>
          <p:cNvPr id="3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Podtitul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Podtitul snímku</a:t>
            </a:r>
          </a:p>
        </p:txBody>
      </p:sp>
      <p:sp>
        <p:nvSpPr>
          <p:cNvPr id="43" name="Název snímk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44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Část stropu s dřevěným obložením"/>
          <p:cNvSpPr>
            <a:spLocks noGrp="1"/>
          </p:cNvSpPr>
          <p:nvPr>
            <p:ph type="pic" idx="21"/>
          </p:nvPr>
        </p:nvSpPr>
        <p:spPr>
          <a:xfrm>
            <a:off x="9588500" y="-482600"/>
            <a:ext cx="21513800" cy="1430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Podtitul snímku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Podtitul snímku</a:t>
            </a:r>
          </a:p>
        </p:txBody>
      </p:sp>
      <p:sp>
        <p:nvSpPr>
          <p:cNvPr id="62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63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 a živé video – ma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Podtitul snímku</a:t>
            </a:r>
          </a:p>
        </p:txBody>
      </p:sp>
      <p:sp>
        <p:nvSpPr>
          <p:cNvPr id="72" name="Název snímk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73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 a živé video – velk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Podtitul snímku</a:t>
            </a:r>
          </a:p>
        </p:txBody>
      </p:sp>
      <p:sp>
        <p:nvSpPr>
          <p:cNvPr id="82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83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dí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Název oddílu"/>
          <p:cNvSpPr txBox="1">
            <a:spLocks noGrp="1"/>
          </p:cNvSpPr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2000" spc="-119"/>
            </a:lvl1pPr>
          </a:lstStyle>
          <a:p>
            <a:r>
              <a:t>Název oddílu</a:t>
            </a:r>
          </a:p>
        </p:txBody>
      </p:sp>
      <p:sp>
        <p:nvSpPr>
          <p:cNvPr id="9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Název snímku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23538179" y="12443459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21.3.2025 Polyanska Sofia"/>
          <p:cNvSpPr txBox="1">
            <a:spLocks noGrp="1"/>
          </p:cNvSpPr>
          <p:nvPr>
            <p:ph type="body" idx="21"/>
          </p:nvPr>
        </p:nvSpPr>
        <p:spPr>
          <a:xfrm>
            <a:off x="14236999" y="12268950"/>
            <a:ext cx="8940501" cy="660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lvl="8" indent="365760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pPr>
            <a:r>
              <a:t>21.3.2025 Polyanska Sofia </a:t>
            </a:r>
          </a:p>
        </p:txBody>
      </p:sp>
      <p:sp>
        <p:nvSpPr>
          <p:cNvPr id="172" name="Morfologie ruského jazyka"/>
          <p:cNvSpPr txBox="1">
            <a:spLocks noGrp="1"/>
          </p:cNvSpPr>
          <p:nvPr>
            <p:ph type="subTitle" sz="quarter" idx="1"/>
          </p:nvPr>
        </p:nvSpPr>
        <p:spPr>
          <a:xfrm>
            <a:off x="1206500" y="7349191"/>
            <a:ext cx="21971000" cy="2006601"/>
          </a:xfrm>
          <a:prstGeom prst="rect">
            <a:avLst/>
          </a:prstGeom>
        </p:spPr>
        <p:txBody>
          <a:bodyPr/>
          <a:lstStyle/>
          <a:p>
            <a:r>
              <a:t>Morfologie ruského jazyka </a:t>
            </a:r>
          </a:p>
        </p:txBody>
      </p:sp>
      <p:sp>
        <p:nvSpPr>
          <p:cNvPr id="173" name="Jmenné tvary adjektiv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Jmenné tvary adjektiv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odtitul snímku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Přízvuk jmenných tvarů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Přízvuk jmenných tvarů </a:t>
            </a:r>
          </a:p>
        </p:txBody>
      </p:sp>
      <p:sp>
        <p:nvSpPr>
          <p:cNvPr id="207" name="Přízvuk maskulina jm. tvarů je převážně stejný s přízvukem složených tvarů, bez ohledu na to, jestli má jm. tvar vložený pohyblivý vokál, či nikoliv.…"/>
          <p:cNvSpPr txBox="1">
            <a:spLocks noGrp="1"/>
          </p:cNvSpPr>
          <p:nvPr>
            <p:ph type="body" idx="1"/>
          </p:nvPr>
        </p:nvSpPr>
        <p:spPr>
          <a:xfrm>
            <a:off x="900104" y="4248504"/>
            <a:ext cx="21971001" cy="8256012"/>
          </a:xfrm>
          <a:prstGeom prst="rect">
            <a:avLst/>
          </a:prstGeom>
        </p:spPr>
        <p:txBody>
          <a:bodyPr/>
          <a:lstStyle/>
          <a:p>
            <a:r>
              <a:t>Přízvuk maskulina jm. tvarů je převážně stejný s přízvukem složených tvarů, bez ohledu na to, jestli má jm. tvar vložený pohyblivý vokál, či nikoliv.  </a:t>
            </a:r>
          </a:p>
          <a:p>
            <a:r>
              <a:t>Н</a:t>
            </a:r>
            <a:r>
              <a:rPr u="sng"/>
              <a:t>о</a:t>
            </a:r>
            <a:r>
              <a:t>вый - н</a:t>
            </a:r>
            <a:r>
              <a:rPr u="sng"/>
              <a:t>о</a:t>
            </a:r>
            <a:r>
              <a:t>в,  выс</a:t>
            </a:r>
            <a:r>
              <a:rPr u="sng"/>
              <a:t>о</a:t>
            </a:r>
            <a:r>
              <a:t>кий - выс</a:t>
            </a:r>
            <a:r>
              <a:rPr u="sng"/>
              <a:t>о</a:t>
            </a:r>
            <a:r>
              <a:t>к, кр</a:t>
            </a:r>
            <a:r>
              <a:rPr u="sng"/>
              <a:t>у</a:t>
            </a:r>
            <a:r>
              <a:t>глый - кр</a:t>
            </a:r>
            <a:r>
              <a:rPr u="sng"/>
              <a:t>у</a:t>
            </a:r>
            <a:r>
              <a:t>гл, ч</a:t>
            </a:r>
            <a:r>
              <a:rPr u="sng"/>
              <a:t>и</a:t>
            </a:r>
            <a:r>
              <a:t>стый - ч</a:t>
            </a:r>
            <a:r>
              <a:rPr u="sng"/>
              <a:t>и</a:t>
            </a:r>
            <a:r>
              <a:t>ст, т</a:t>
            </a:r>
            <a:r>
              <a:rPr u="sng"/>
              <a:t>е</a:t>
            </a:r>
            <a:r>
              <a:t>плый - т</a:t>
            </a:r>
            <a:r>
              <a:rPr u="sng"/>
              <a:t>е</a:t>
            </a:r>
            <a:r>
              <a:t>пел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odtitul snímku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Ale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Ale…</a:t>
            </a:r>
          </a:p>
        </p:txBody>
      </p:sp>
      <p:sp>
        <p:nvSpPr>
          <p:cNvPr id="211" name="a. U všech adjektiv s přízvučnou koncovkou -ой (pokud je kmen jednoslabičný, přízvuk vždy na -ой): густой - густ, глухой - глух, слепой -  слеп, сухой -  сух…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3192" indent="-393192" defTabSz="305815">
              <a:spcBef>
                <a:spcPts val="4000"/>
              </a:spcBef>
              <a:defRPr sz="3440"/>
            </a:pPr>
            <a:r>
              <a:rPr dirty="0"/>
              <a:t>a. U </a:t>
            </a:r>
            <a:r>
              <a:rPr dirty="0" err="1"/>
              <a:t>všech</a:t>
            </a:r>
            <a:r>
              <a:rPr dirty="0"/>
              <a:t> </a:t>
            </a:r>
            <a:r>
              <a:rPr dirty="0" err="1"/>
              <a:t>adjektiv</a:t>
            </a:r>
            <a:r>
              <a:rPr dirty="0"/>
              <a:t> s </a:t>
            </a:r>
            <a:r>
              <a:rPr dirty="0" err="1"/>
              <a:t>přízvučnou</a:t>
            </a:r>
            <a:r>
              <a:rPr dirty="0"/>
              <a:t> </a:t>
            </a:r>
            <a:r>
              <a:rPr dirty="0" err="1"/>
              <a:t>koncovkou</a:t>
            </a:r>
            <a:r>
              <a:rPr dirty="0"/>
              <a:t> -</a:t>
            </a:r>
            <a:r>
              <a:rPr dirty="0" err="1"/>
              <a:t>ой</a:t>
            </a:r>
            <a:r>
              <a:rPr dirty="0"/>
              <a:t> (</a:t>
            </a:r>
            <a:r>
              <a:rPr dirty="0" err="1"/>
              <a:t>pokud</a:t>
            </a:r>
            <a:r>
              <a:rPr dirty="0"/>
              <a:t> je </a:t>
            </a:r>
            <a:r>
              <a:rPr dirty="0" err="1"/>
              <a:t>kmen</a:t>
            </a:r>
            <a:r>
              <a:rPr dirty="0"/>
              <a:t> </a:t>
            </a:r>
            <a:r>
              <a:rPr dirty="0" err="1"/>
              <a:t>jednoslabičný</a:t>
            </a:r>
            <a:r>
              <a:rPr dirty="0"/>
              <a:t>, </a:t>
            </a:r>
            <a:r>
              <a:rPr dirty="0" err="1"/>
              <a:t>přízvuk</a:t>
            </a:r>
            <a:r>
              <a:rPr dirty="0"/>
              <a:t> </a:t>
            </a:r>
            <a:r>
              <a:rPr dirty="0" err="1"/>
              <a:t>vždy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-</a:t>
            </a:r>
            <a:r>
              <a:rPr dirty="0" err="1"/>
              <a:t>ой</a:t>
            </a:r>
            <a:r>
              <a:rPr dirty="0"/>
              <a:t>): </a:t>
            </a:r>
            <a:r>
              <a:rPr dirty="0" err="1"/>
              <a:t>густ</a:t>
            </a:r>
            <a:r>
              <a:rPr u="sng" dirty="0" err="1"/>
              <a:t>о</a:t>
            </a:r>
            <a:r>
              <a:rPr dirty="0" err="1"/>
              <a:t>й</a:t>
            </a:r>
            <a:r>
              <a:rPr dirty="0"/>
              <a:t> - </a:t>
            </a:r>
            <a:r>
              <a:rPr dirty="0" err="1"/>
              <a:t>г</a:t>
            </a:r>
            <a:r>
              <a:rPr u="sng" dirty="0" err="1"/>
              <a:t>у</a:t>
            </a:r>
            <a:r>
              <a:rPr dirty="0" err="1"/>
              <a:t>ст</a:t>
            </a:r>
            <a:r>
              <a:rPr dirty="0"/>
              <a:t>, </a:t>
            </a:r>
            <a:r>
              <a:rPr dirty="0" err="1"/>
              <a:t>глух</a:t>
            </a:r>
            <a:r>
              <a:rPr u="sng" dirty="0" err="1"/>
              <a:t>о</a:t>
            </a:r>
            <a:r>
              <a:rPr dirty="0" err="1"/>
              <a:t>й</a:t>
            </a:r>
            <a:r>
              <a:rPr dirty="0"/>
              <a:t> - </a:t>
            </a:r>
            <a:r>
              <a:rPr dirty="0" err="1"/>
              <a:t>гл</a:t>
            </a:r>
            <a:r>
              <a:rPr u="sng" dirty="0" err="1"/>
              <a:t>у</a:t>
            </a:r>
            <a:r>
              <a:rPr dirty="0" err="1"/>
              <a:t>х</a:t>
            </a:r>
            <a:r>
              <a:rPr dirty="0"/>
              <a:t>, </a:t>
            </a:r>
            <a:r>
              <a:rPr dirty="0" err="1"/>
              <a:t>слеп</a:t>
            </a:r>
            <a:r>
              <a:rPr u="sng" dirty="0" err="1"/>
              <a:t>о</a:t>
            </a:r>
            <a:r>
              <a:rPr dirty="0" err="1"/>
              <a:t>й</a:t>
            </a:r>
            <a:r>
              <a:rPr dirty="0"/>
              <a:t> -  </a:t>
            </a:r>
            <a:r>
              <a:rPr dirty="0" err="1"/>
              <a:t>сл</a:t>
            </a:r>
            <a:r>
              <a:rPr u="sng" dirty="0" err="1"/>
              <a:t>е</a:t>
            </a:r>
            <a:r>
              <a:rPr dirty="0" err="1"/>
              <a:t>п</a:t>
            </a:r>
            <a:r>
              <a:rPr dirty="0"/>
              <a:t>, </a:t>
            </a:r>
            <a:r>
              <a:rPr dirty="0" err="1"/>
              <a:t>сух</a:t>
            </a:r>
            <a:r>
              <a:rPr u="sng" dirty="0" err="1"/>
              <a:t>о</a:t>
            </a:r>
            <a:r>
              <a:rPr dirty="0" err="1"/>
              <a:t>й</a:t>
            </a:r>
            <a:r>
              <a:rPr dirty="0"/>
              <a:t> -  </a:t>
            </a:r>
            <a:r>
              <a:rPr dirty="0" err="1"/>
              <a:t>с</a:t>
            </a:r>
            <a:r>
              <a:rPr u="sng" dirty="0" err="1"/>
              <a:t>у</a:t>
            </a:r>
            <a:r>
              <a:rPr dirty="0" err="1"/>
              <a:t>х</a:t>
            </a:r>
            <a:r>
              <a:rPr dirty="0"/>
              <a:t>….</a:t>
            </a:r>
          </a:p>
          <a:p>
            <a:pPr marL="393192" indent="-393192" defTabSz="305815">
              <a:spcBef>
                <a:spcPts val="4000"/>
              </a:spcBef>
              <a:defRPr sz="3440"/>
            </a:pPr>
            <a:r>
              <a:rPr dirty="0"/>
              <a:t>a1: u </a:t>
            </a:r>
            <a:r>
              <a:rPr dirty="0" err="1"/>
              <a:t>dvojslabičného</a:t>
            </a:r>
            <a:r>
              <a:rPr dirty="0"/>
              <a:t> </a:t>
            </a:r>
            <a:r>
              <a:rPr dirty="0" err="1"/>
              <a:t>kmenu</a:t>
            </a:r>
            <a:r>
              <a:rPr dirty="0"/>
              <a:t> se </a:t>
            </a:r>
            <a:r>
              <a:rPr dirty="0" err="1"/>
              <a:t>přízvuk</a:t>
            </a:r>
            <a:r>
              <a:rPr dirty="0"/>
              <a:t> </a:t>
            </a:r>
            <a:r>
              <a:rPr dirty="0" err="1"/>
              <a:t>přenáší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první</a:t>
            </a:r>
            <a:r>
              <a:rPr dirty="0"/>
              <a:t> </a:t>
            </a:r>
            <a:r>
              <a:rPr dirty="0" err="1"/>
              <a:t>slabiku</a:t>
            </a:r>
            <a:r>
              <a:rPr dirty="0"/>
              <a:t>: </a:t>
            </a:r>
            <a:r>
              <a:rPr dirty="0" err="1"/>
              <a:t>дорог</a:t>
            </a:r>
            <a:r>
              <a:rPr u="sng" dirty="0" err="1"/>
              <a:t>о</a:t>
            </a:r>
            <a:r>
              <a:rPr dirty="0" err="1"/>
              <a:t>й</a:t>
            </a:r>
            <a:r>
              <a:rPr dirty="0"/>
              <a:t>  - </a:t>
            </a:r>
            <a:r>
              <a:rPr dirty="0" err="1"/>
              <a:t>д</a:t>
            </a:r>
            <a:r>
              <a:rPr u="sng" dirty="0" err="1"/>
              <a:t>о</a:t>
            </a:r>
            <a:r>
              <a:rPr dirty="0" err="1"/>
              <a:t>рог</a:t>
            </a:r>
            <a:r>
              <a:rPr dirty="0"/>
              <a:t>, </a:t>
            </a:r>
            <a:r>
              <a:rPr dirty="0" err="1"/>
              <a:t>молод</a:t>
            </a:r>
            <a:r>
              <a:rPr u="sng" dirty="0" err="1"/>
              <a:t>о</a:t>
            </a:r>
            <a:r>
              <a:rPr dirty="0" err="1"/>
              <a:t>й</a:t>
            </a:r>
            <a:r>
              <a:rPr dirty="0"/>
              <a:t> - </a:t>
            </a:r>
            <a:r>
              <a:rPr dirty="0" err="1"/>
              <a:t>м</a:t>
            </a:r>
            <a:r>
              <a:rPr u="sng" dirty="0" err="1"/>
              <a:t>о</a:t>
            </a:r>
            <a:r>
              <a:rPr dirty="0" err="1"/>
              <a:t>лод</a:t>
            </a:r>
            <a:r>
              <a:rPr dirty="0"/>
              <a:t>, </a:t>
            </a:r>
            <a:r>
              <a:rPr dirty="0" err="1"/>
              <a:t>больн</a:t>
            </a:r>
            <a:r>
              <a:rPr u="sng" dirty="0" err="1"/>
              <a:t>о</a:t>
            </a:r>
            <a:r>
              <a:rPr dirty="0" err="1"/>
              <a:t>й</a:t>
            </a:r>
            <a:r>
              <a:rPr dirty="0"/>
              <a:t> - </a:t>
            </a:r>
            <a:r>
              <a:rPr dirty="0" err="1"/>
              <a:t>б</a:t>
            </a:r>
            <a:r>
              <a:rPr u="sng" dirty="0" err="1"/>
              <a:t>о</a:t>
            </a:r>
            <a:r>
              <a:rPr dirty="0" err="1"/>
              <a:t>лен</a:t>
            </a:r>
            <a:r>
              <a:rPr dirty="0"/>
              <a:t>, </a:t>
            </a:r>
            <a:r>
              <a:rPr dirty="0" err="1"/>
              <a:t>дурн</a:t>
            </a:r>
            <a:r>
              <a:rPr u="sng" dirty="0" err="1"/>
              <a:t>о</a:t>
            </a:r>
            <a:r>
              <a:rPr dirty="0" err="1"/>
              <a:t>й</a:t>
            </a:r>
            <a:r>
              <a:rPr dirty="0"/>
              <a:t> - </a:t>
            </a:r>
            <a:r>
              <a:rPr dirty="0" err="1"/>
              <a:t>д</a:t>
            </a:r>
            <a:r>
              <a:rPr u="sng" dirty="0" err="1"/>
              <a:t>у</a:t>
            </a:r>
            <a:r>
              <a:rPr dirty="0" err="1"/>
              <a:t>рен</a:t>
            </a:r>
            <a:r>
              <a:rPr dirty="0"/>
              <a:t>, </a:t>
            </a:r>
            <a:r>
              <a:rPr dirty="0" err="1"/>
              <a:t>холост</a:t>
            </a:r>
            <a:r>
              <a:rPr u="sng" dirty="0" err="1"/>
              <a:t>о</a:t>
            </a:r>
            <a:r>
              <a:rPr dirty="0" err="1"/>
              <a:t>й</a:t>
            </a:r>
            <a:r>
              <a:rPr dirty="0"/>
              <a:t> - </a:t>
            </a:r>
            <a:r>
              <a:rPr dirty="0" err="1"/>
              <a:t>х</a:t>
            </a:r>
            <a:r>
              <a:rPr u="sng" dirty="0" err="1"/>
              <a:t>о</a:t>
            </a:r>
            <a:r>
              <a:rPr dirty="0" err="1"/>
              <a:t>лост</a:t>
            </a:r>
            <a:r>
              <a:rPr dirty="0"/>
              <a:t> </a:t>
            </a:r>
          </a:p>
          <a:p>
            <a:pPr marL="393192" indent="-393192" defTabSz="305815">
              <a:spcBef>
                <a:spcPts val="4000"/>
              </a:spcBef>
              <a:defRPr sz="3440"/>
            </a:pPr>
            <a:r>
              <a:rPr dirty="0"/>
              <a:t>a2: u </a:t>
            </a:r>
            <a:r>
              <a:rPr dirty="0" err="1"/>
              <a:t>ostatních</a:t>
            </a:r>
            <a:r>
              <a:rPr dirty="0"/>
              <a:t>  </a:t>
            </a:r>
            <a:r>
              <a:rPr dirty="0" err="1"/>
              <a:t>slov</a:t>
            </a:r>
            <a:r>
              <a:rPr dirty="0"/>
              <a:t> se </a:t>
            </a:r>
            <a:r>
              <a:rPr dirty="0" err="1"/>
              <a:t>přízvuk</a:t>
            </a:r>
            <a:r>
              <a:rPr dirty="0"/>
              <a:t> </a:t>
            </a:r>
            <a:r>
              <a:rPr dirty="0" err="1"/>
              <a:t>přenáší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pohyblivý</a:t>
            </a:r>
            <a:r>
              <a:rPr dirty="0"/>
              <a:t> </a:t>
            </a:r>
            <a:r>
              <a:rPr dirty="0" err="1"/>
              <a:t>vokál</a:t>
            </a:r>
            <a:r>
              <a:rPr dirty="0"/>
              <a:t>: </a:t>
            </a:r>
            <a:r>
              <a:rPr dirty="0" err="1"/>
              <a:t>дурн</a:t>
            </a:r>
            <a:r>
              <a:rPr u="sng" dirty="0" err="1"/>
              <a:t>о</a:t>
            </a:r>
            <a:r>
              <a:rPr dirty="0" err="1"/>
              <a:t>й</a:t>
            </a:r>
            <a:r>
              <a:rPr dirty="0"/>
              <a:t> -  </a:t>
            </a:r>
            <a:r>
              <a:rPr dirty="0" err="1"/>
              <a:t>дурён</a:t>
            </a:r>
            <a:r>
              <a:rPr dirty="0"/>
              <a:t>, </a:t>
            </a:r>
            <a:r>
              <a:rPr dirty="0" err="1"/>
              <a:t>смешн</a:t>
            </a:r>
            <a:r>
              <a:rPr u="sng" dirty="0" err="1"/>
              <a:t>о</a:t>
            </a:r>
            <a:r>
              <a:rPr dirty="0" err="1"/>
              <a:t>й</a:t>
            </a:r>
            <a:r>
              <a:rPr dirty="0"/>
              <a:t> - </a:t>
            </a:r>
            <a:r>
              <a:rPr dirty="0" err="1"/>
              <a:t>смеш</a:t>
            </a:r>
            <a:r>
              <a:rPr u="sng" dirty="0" err="1"/>
              <a:t>о</a:t>
            </a:r>
            <a:r>
              <a:rPr dirty="0" err="1"/>
              <a:t>н</a:t>
            </a:r>
            <a:r>
              <a:rPr dirty="0"/>
              <a:t>, </a:t>
            </a:r>
            <a:r>
              <a:rPr dirty="0" err="1"/>
              <a:t>хмельн</a:t>
            </a:r>
            <a:r>
              <a:rPr u="sng" dirty="0" err="1"/>
              <a:t>о</a:t>
            </a:r>
            <a:r>
              <a:rPr dirty="0" err="1"/>
              <a:t>й</a:t>
            </a:r>
            <a:r>
              <a:rPr dirty="0"/>
              <a:t> - </a:t>
            </a:r>
            <a:r>
              <a:rPr dirty="0" err="1"/>
              <a:t>хмелён</a:t>
            </a:r>
            <a:r>
              <a:rPr dirty="0"/>
              <a:t>, </a:t>
            </a:r>
            <a:r>
              <a:rPr dirty="0" err="1"/>
              <a:t>чудн</a:t>
            </a:r>
            <a:r>
              <a:rPr u="sng" dirty="0" err="1"/>
              <a:t>о</a:t>
            </a:r>
            <a:r>
              <a:rPr dirty="0" err="1"/>
              <a:t>й</a:t>
            </a:r>
            <a:r>
              <a:rPr dirty="0"/>
              <a:t> - </a:t>
            </a:r>
            <a:r>
              <a:rPr dirty="0" err="1"/>
              <a:t>чуд</a:t>
            </a:r>
            <a:r>
              <a:rPr lang="ru-RU" dirty="0"/>
              <a:t>ё</a:t>
            </a:r>
            <a:r>
              <a:rPr dirty="0" err="1"/>
              <a:t>н</a:t>
            </a:r>
            <a:endParaRPr dirty="0"/>
          </a:p>
          <a:p>
            <a:pPr marL="393192" indent="-393192" defTabSz="305815">
              <a:spcBef>
                <a:spcPts val="4000"/>
              </a:spcBef>
              <a:defRPr sz="3440"/>
            </a:pPr>
            <a:r>
              <a:rPr dirty="0"/>
              <a:t>b. u </a:t>
            </a:r>
            <a:r>
              <a:rPr dirty="0" err="1"/>
              <a:t>adjektiv</a:t>
            </a:r>
            <a:r>
              <a:rPr dirty="0"/>
              <a:t> s </a:t>
            </a:r>
            <a:r>
              <a:rPr dirty="0" err="1"/>
              <a:t>přízvukem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kmeni</a:t>
            </a:r>
            <a:r>
              <a:rPr dirty="0"/>
              <a:t> (</a:t>
            </a:r>
            <a:r>
              <a:rPr dirty="0" err="1"/>
              <a:t>slova</a:t>
            </a:r>
            <a:r>
              <a:rPr dirty="0"/>
              <a:t> s </a:t>
            </a:r>
            <a:r>
              <a:rPr dirty="0" err="1"/>
              <a:t>plnohlasím</a:t>
            </a:r>
            <a:r>
              <a:rPr dirty="0"/>
              <a:t>): </a:t>
            </a:r>
            <a:r>
              <a:rPr dirty="0" err="1"/>
              <a:t>гол</a:t>
            </a:r>
            <a:r>
              <a:rPr u="sng" dirty="0" err="1"/>
              <a:t>о</a:t>
            </a:r>
            <a:r>
              <a:rPr dirty="0" err="1"/>
              <a:t>дный</a:t>
            </a:r>
            <a:r>
              <a:rPr dirty="0"/>
              <a:t> - </a:t>
            </a:r>
            <a:r>
              <a:rPr dirty="0" err="1"/>
              <a:t>г</a:t>
            </a:r>
            <a:r>
              <a:rPr u="sng" dirty="0" err="1"/>
              <a:t>о</a:t>
            </a:r>
            <a:r>
              <a:rPr dirty="0" err="1"/>
              <a:t>лоден</a:t>
            </a:r>
            <a:r>
              <a:rPr dirty="0"/>
              <a:t>, </a:t>
            </a:r>
            <a:r>
              <a:rPr dirty="0" err="1"/>
              <a:t>хол</a:t>
            </a:r>
            <a:r>
              <a:rPr u="sng" dirty="0" err="1"/>
              <a:t>о</a:t>
            </a:r>
            <a:r>
              <a:rPr dirty="0" err="1"/>
              <a:t>дный</a:t>
            </a:r>
            <a:r>
              <a:rPr dirty="0"/>
              <a:t> - </a:t>
            </a:r>
            <a:r>
              <a:rPr dirty="0" err="1"/>
              <a:t>х</a:t>
            </a:r>
            <a:r>
              <a:rPr u="sng" dirty="0" err="1"/>
              <a:t>о</a:t>
            </a:r>
            <a:r>
              <a:rPr dirty="0" err="1"/>
              <a:t>лоден</a:t>
            </a:r>
            <a:r>
              <a:rPr dirty="0"/>
              <a:t>, </a:t>
            </a:r>
            <a:r>
              <a:rPr dirty="0" err="1"/>
              <a:t>к</a:t>
            </a:r>
            <a:r>
              <a:rPr lang="ru-RU" dirty="0"/>
              <a:t>о</a:t>
            </a:r>
            <a:r>
              <a:rPr dirty="0" err="1"/>
              <a:t>р</a:t>
            </a:r>
            <a:r>
              <a:rPr u="sng" dirty="0" err="1"/>
              <a:t>о</a:t>
            </a:r>
            <a:r>
              <a:rPr dirty="0" err="1"/>
              <a:t>ткий</a:t>
            </a:r>
            <a:r>
              <a:rPr dirty="0"/>
              <a:t> - </a:t>
            </a:r>
            <a:r>
              <a:rPr dirty="0" err="1"/>
              <a:t>к</a:t>
            </a:r>
            <a:r>
              <a:rPr lang="ru-RU" dirty="0"/>
              <a:t>о</a:t>
            </a:r>
            <a:r>
              <a:rPr dirty="0" err="1"/>
              <a:t>р</a:t>
            </a:r>
            <a:r>
              <a:rPr u="sng" dirty="0" err="1"/>
              <a:t>о</a:t>
            </a:r>
            <a:r>
              <a:rPr dirty="0" err="1"/>
              <a:t>ток</a:t>
            </a:r>
            <a:r>
              <a:rPr dirty="0"/>
              <a:t>; </a:t>
            </a:r>
            <a:r>
              <a:rPr dirty="0" err="1"/>
              <a:t>slova</a:t>
            </a:r>
            <a:r>
              <a:rPr dirty="0"/>
              <a:t> s </a:t>
            </a:r>
            <a:r>
              <a:rPr dirty="0" err="1"/>
              <a:t>kmenem</a:t>
            </a:r>
            <a:r>
              <a:rPr dirty="0"/>
              <a:t> </a:t>
            </a:r>
            <a:r>
              <a:rPr dirty="0" err="1"/>
              <a:t>zakočneným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/tr/: </a:t>
            </a:r>
            <a:r>
              <a:rPr dirty="0" err="1"/>
              <a:t>ш</a:t>
            </a:r>
            <a:r>
              <a:rPr u="sng" dirty="0" err="1"/>
              <a:t>у</a:t>
            </a:r>
            <a:r>
              <a:rPr dirty="0" err="1"/>
              <a:t>стрый</a:t>
            </a:r>
            <a:r>
              <a:rPr dirty="0"/>
              <a:t> - </a:t>
            </a:r>
            <a:r>
              <a:rPr dirty="0" err="1"/>
              <a:t>шустёр</a:t>
            </a:r>
            <a:r>
              <a:rPr dirty="0"/>
              <a:t>, </a:t>
            </a:r>
            <a:r>
              <a:rPr u="sng" dirty="0" err="1"/>
              <a:t>о</a:t>
            </a:r>
            <a:r>
              <a:rPr dirty="0" err="1"/>
              <a:t>стрый</a:t>
            </a:r>
            <a:r>
              <a:rPr dirty="0"/>
              <a:t> - </a:t>
            </a:r>
            <a:r>
              <a:rPr dirty="0" err="1"/>
              <a:t>остёр</a:t>
            </a:r>
            <a:r>
              <a:rPr dirty="0"/>
              <a:t>…</a:t>
            </a:r>
          </a:p>
          <a:p>
            <a:pPr marL="393192" indent="-393192" defTabSz="305815">
              <a:spcBef>
                <a:spcPts val="4000"/>
              </a:spcBef>
              <a:defRPr sz="3440"/>
            </a:pPr>
            <a:r>
              <a:rPr dirty="0"/>
              <a:t>c. u </a:t>
            </a:r>
            <a:r>
              <a:rPr dirty="0" err="1"/>
              <a:t>zdrobnělin</a:t>
            </a:r>
            <a:r>
              <a:rPr dirty="0"/>
              <a:t> </a:t>
            </a:r>
            <a:r>
              <a:rPr dirty="0" err="1"/>
              <a:t>tvořených</a:t>
            </a:r>
            <a:r>
              <a:rPr dirty="0"/>
              <a:t> </a:t>
            </a:r>
            <a:r>
              <a:rPr dirty="0" err="1"/>
              <a:t>pomocí</a:t>
            </a:r>
            <a:r>
              <a:rPr dirty="0"/>
              <a:t> </a:t>
            </a:r>
            <a:r>
              <a:rPr dirty="0" err="1"/>
              <a:t>sufixu</a:t>
            </a:r>
            <a:r>
              <a:rPr dirty="0"/>
              <a:t> /-</a:t>
            </a:r>
            <a:r>
              <a:rPr dirty="0" err="1"/>
              <a:t>en,k</a:t>
            </a:r>
            <a:r>
              <a:rPr dirty="0"/>
              <a:t>/, /-</a:t>
            </a:r>
            <a:r>
              <a:rPr dirty="0" err="1"/>
              <a:t>on,k</a:t>
            </a:r>
            <a:r>
              <a:rPr dirty="0"/>
              <a:t>/ - </a:t>
            </a:r>
            <a:r>
              <a:rPr dirty="0" err="1"/>
              <a:t>přízvuk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jmenném</a:t>
            </a:r>
            <a:r>
              <a:rPr dirty="0"/>
              <a:t> </a:t>
            </a:r>
            <a:r>
              <a:rPr dirty="0" err="1"/>
              <a:t>tvaru</a:t>
            </a:r>
            <a:r>
              <a:rPr dirty="0"/>
              <a:t> se </a:t>
            </a:r>
            <a:r>
              <a:rPr dirty="0" err="1"/>
              <a:t>posouvá</a:t>
            </a:r>
            <a:r>
              <a:rPr dirty="0"/>
              <a:t> o </a:t>
            </a:r>
            <a:r>
              <a:rPr dirty="0" err="1"/>
              <a:t>jednu</a:t>
            </a:r>
            <a:r>
              <a:rPr dirty="0"/>
              <a:t> </a:t>
            </a:r>
            <a:r>
              <a:rPr dirty="0" err="1"/>
              <a:t>slabiku</a:t>
            </a:r>
            <a:r>
              <a:rPr dirty="0"/>
              <a:t>: </a:t>
            </a:r>
            <a:r>
              <a:rPr dirty="0" err="1"/>
              <a:t>гл</a:t>
            </a:r>
            <a:r>
              <a:rPr u="sng" dirty="0" err="1"/>
              <a:t>у</a:t>
            </a:r>
            <a:r>
              <a:rPr dirty="0" err="1"/>
              <a:t>пый</a:t>
            </a:r>
            <a:r>
              <a:rPr dirty="0"/>
              <a:t> - </a:t>
            </a:r>
            <a:r>
              <a:rPr dirty="0" err="1"/>
              <a:t>гл</a:t>
            </a:r>
            <a:r>
              <a:rPr u="sng" dirty="0" err="1"/>
              <a:t>у</a:t>
            </a:r>
            <a:r>
              <a:rPr dirty="0" err="1"/>
              <a:t>пенький</a:t>
            </a:r>
            <a:r>
              <a:rPr dirty="0"/>
              <a:t>  - </a:t>
            </a:r>
            <a:r>
              <a:rPr dirty="0" err="1"/>
              <a:t>глуп</a:t>
            </a:r>
            <a:r>
              <a:rPr u="sng" dirty="0" err="1"/>
              <a:t>е</a:t>
            </a:r>
            <a:r>
              <a:rPr dirty="0" err="1"/>
              <a:t>нек</a:t>
            </a:r>
            <a:r>
              <a:rPr dirty="0"/>
              <a:t>, </a:t>
            </a:r>
            <a:r>
              <a:rPr dirty="0" err="1"/>
              <a:t>лёгонький</a:t>
            </a:r>
            <a:r>
              <a:rPr dirty="0"/>
              <a:t> - </a:t>
            </a:r>
            <a:r>
              <a:rPr dirty="0" err="1"/>
              <a:t>лег</a:t>
            </a:r>
            <a:r>
              <a:rPr u="sng" dirty="0" err="1"/>
              <a:t>о</a:t>
            </a:r>
            <a:r>
              <a:rPr dirty="0" err="1"/>
              <a:t>нек</a:t>
            </a:r>
            <a:r>
              <a:rPr dirty="0"/>
              <a:t>…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odtitul snímku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Přízvukové typy - typ БОГАТЫЙ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Přízvukové typy - typ БОГАТЫЙ </a:t>
            </a:r>
          </a:p>
        </p:txBody>
      </p:sp>
      <p:sp>
        <p:nvSpPr>
          <p:cNvPr id="215" name="Typ se stálým přízvukem na kmen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Typ</a:t>
            </a:r>
            <a:r>
              <a:rPr dirty="0"/>
              <a:t> se </a:t>
            </a:r>
            <a:r>
              <a:rPr dirty="0" err="1"/>
              <a:t>stálým</a:t>
            </a:r>
            <a:r>
              <a:rPr dirty="0"/>
              <a:t> </a:t>
            </a:r>
            <a:r>
              <a:rPr dirty="0" err="1"/>
              <a:t>přízvukem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kmeni</a:t>
            </a:r>
            <a:r>
              <a:rPr dirty="0"/>
              <a:t> </a:t>
            </a:r>
          </a:p>
          <a:p>
            <a:r>
              <a:rPr dirty="0" err="1"/>
              <a:t>Má</a:t>
            </a:r>
            <a:r>
              <a:rPr dirty="0"/>
              <a:t> </a:t>
            </a:r>
            <a:r>
              <a:rPr dirty="0" err="1"/>
              <a:t>většina</a:t>
            </a:r>
            <a:r>
              <a:rPr dirty="0"/>
              <a:t> </a:t>
            </a:r>
            <a:r>
              <a:rPr dirty="0" err="1"/>
              <a:t>adjektiv</a:t>
            </a:r>
            <a:r>
              <a:rPr dirty="0"/>
              <a:t> </a:t>
            </a:r>
          </a:p>
          <a:p>
            <a:r>
              <a:rPr dirty="0" err="1"/>
              <a:t>Převažuje</a:t>
            </a:r>
            <a:r>
              <a:rPr dirty="0"/>
              <a:t> u </a:t>
            </a:r>
            <a:r>
              <a:rPr dirty="0" err="1"/>
              <a:t>trojslabičných</a:t>
            </a:r>
            <a:r>
              <a:rPr dirty="0"/>
              <a:t> a </a:t>
            </a:r>
            <a:r>
              <a:rPr dirty="0" err="1"/>
              <a:t>víceslabičných</a:t>
            </a:r>
            <a:r>
              <a:rPr dirty="0"/>
              <a:t> </a:t>
            </a:r>
            <a:r>
              <a:rPr dirty="0" err="1"/>
              <a:t>slov</a:t>
            </a:r>
            <a:r>
              <a:rPr dirty="0"/>
              <a:t> </a:t>
            </a:r>
          </a:p>
          <a:p>
            <a:r>
              <a:rPr dirty="0" err="1"/>
              <a:t>Př</a:t>
            </a:r>
            <a:r>
              <a:rPr dirty="0"/>
              <a:t>.: </a:t>
            </a:r>
            <a:r>
              <a:rPr dirty="0" err="1"/>
              <a:t>абстр</a:t>
            </a:r>
            <a:r>
              <a:rPr u="sng" dirty="0" err="1"/>
              <a:t>а</a:t>
            </a:r>
            <a:r>
              <a:rPr dirty="0" err="1"/>
              <a:t>ктный</a:t>
            </a:r>
            <a:r>
              <a:rPr dirty="0"/>
              <a:t> - </a:t>
            </a:r>
            <a:r>
              <a:rPr dirty="0" err="1"/>
              <a:t>абстрактен</a:t>
            </a:r>
            <a:r>
              <a:rPr dirty="0"/>
              <a:t>, </a:t>
            </a:r>
            <a:r>
              <a:rPr dirty="0" err="1"/>
              <a:t>абстрактна</a:t>
            </a:r>
            <a:r>
              <a:rPr dirty="0"/>
              <a:t>, </a:t>
            </a:r>
            <a:r>
              <a:rPr dirty="0" err="1"/>
              <a:t>абстрактно</a:t>
            </a:r>
            <a:r>
              <a:rPr dirty="0"/>
              <a:t>, </a:t>
            </a:r>
            <a:r>
              <a:rPr dirty="0" err="1"/>
              <a:t>абстрактны</a:t>
            </a:r>
            <a:r>
              <a:rPr dirty="0"/>
              <a:t>; </a:t>
            </a:r>
            <a:r>
              <a:rPr dirty="0" err="1"/>
              <a:t>безвозмездный</a:t>
            </a:r>
            <a:r>
              <a:rPr dirty="0"/>
              <a:t> - ….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odtitul snímku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Přízvukové typy  - typ ЦЕЛЫЙ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Přízvukové typy  - typ ЦЕЛЫЙ </a:t>
            </a:r>
          </a:p>
        </p:txBody>
      </p:sp>
      <p:sp>
        <p:nvSpPr>
          <p:cNvPr id="219" name="V maskulinu, neutru a pl. je přízvuk na kmeni. Ve feminimu na koncov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9475" indent="-379475" defTabSz="295147">
              <a:spcBef>
                <a:spcPts val="3900"/>
              </a:spcBef>
              <a:defRPr sz="3320"/>
            </a:pPr>
            <a:r>
              <a:rPr dirty="0"/>
              <a:t>V </a:t>
            </a:r>
            <a:r>
              <a:rPr dirty="0" err="1"/>
              <a:t>maskulinu</a:t>
            </a:r>
            <a:r>
              <a:rPr dirty="0"/>
              <a:t>, </a:t>
            </a:r>
            <a:r>
              <a:rPr dirty="0" err="1"/>
              <a:t>neutru</a:t>
            </a:r>
            <a:r>
              <a:rPr dirty="0"/>
              <a:t> a pl. je </a:t>
            </a:r>
            <a:r>
              <a:rPr dirty="0" err="1"/>
              <a:t>přízvuk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kmeni</a:t>
            </a:r>
            <a:r>
              <a:rPr dirty="0"/>
              <a:t>.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feminimu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koncovce</a:t>
            </a:r>
            <a:r>
              <a:rPr dirty="0"/>
              <a:t> </a:t>
            </a:r>
          </a:p>
          <a:p>
            <a:pPr marL="379475" indent="-379475" defTabSz="295147">
              <a:spcBef>
                <a:spcPts val="3900"/>
              </a:spcBef>
              <a:defRPr sz="3320"/>
            </a:pPr>
            <a:r>
              <a:rPr dirty="0" err="1"/>
              <a:t>Převážně</a:t>
            </a:r>
            <a:r>
              <a:rPr dirty="0"/>
              <a:t> </a:t>
            </a:r>
            <a:r>
              <a:rPr dirty="0" err="1"/>
              <a:t>dvojslabičné</a:t>
            </a:r>
            <a:r>
              <a:rPr dirty="0"/>
              <a:t> </a:t>
            </a:r>
            <a:r>
              <a:rPr dirty="0" err="1"/>
              <a:t>adjektivy</a:t>
            </a:r>
            <a:r>
              <a:rPr dirty="0"/>
              <a:t> </a:t>
            </a:r>
          </a:p>
          <a:p>
            <a:pPr marL="379475" indent="-379475" defTabSz="295147">
              <a:spcBef>
                <a:spcPts val="3900"/>
              </a:spcBef>
              <a:defRPr sz="3320"/>
            </a:pPr>
            <a:r>
              <a:rPr dirty="0" err="1"/>
              <a:t>Kolísání</a:t>
            </a:r>
            <a:r>
              <a:rPr dirty="0"/>
              <a:t>: a) </a:t>
            </a:r>
            <a:r>
              <a:rPr dirty="0" err="1"/>
              <a:t>některé</a:t>
            </a:r>
            <a:r>
              <a:rPr dirty="0"/>
              <a:t> </a:t>
            </a:r>
            <a:r>
              <a:rPr dirty="0" err="1"/>
              <a:t>jm.</a:t>
            </a:r>
            <a:r>
              <a:rPr dirty="0"/>
              <a:t> </a:t>
            </a:r>
            <a:r>
              <a:rPr dirty="0" err="1"/>
              <a:t>tvary</a:t>
            </a:r>
            <a:r>
              <a:rPr dirty="0"/>
              <a:t> v </a:t>
            </a:r>
            <a:r>
              <a:rPr dirty="0" err="1"/>
              <a:t>neutru</a:t>
            </a:r>
            <a:r>
              <a:rPr dirty="0"/>
              <a:t> a </a:t>
            </a:r>
            <a:r>
              <a:rPr dirty="0" err="1"/>
              <a:t>plurálu</a:t>
            </a:r>
            <a:r>
              <a:rPr dirty="0"/>
              <a:t> </a:t>
            </a:r>
            <a:r>
              <a:rPr dirty="0" err="1"/>
              <a:t>tohoto</a:t>
            </a:r>
            <a:r>
              <a:rPr dirty="0"/>
              <a:t> </a:t>
            </a:r>
            <a:r>
              <a:rPr dirty="0" err="1"/>
              <a:t>typu</a:t>
            </a:r>
            <a:r>
              <a:rPr dirty="0"/>
              <a:t> </a:t>
            </a:r>
            <a:r>
              <a:rPr dirty="0" err="1"/>
              <a:t>připouštějí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typ</a:t>
            </a:r>
            <a:r>
              <a:rPr dirty="0"/>
              <a:t> </a:t>
            </a:r>
            <a:r>
              <a:rPr dirty="0" err="1"/>
              <a:t>хороший</a:t>
            </a:r>
            <a:r>
              <a:rPr dirty="0"/>
              <a:t> = </a:t>
            </a:r>
            <a:r>
              <a:rPr dirty="0" err="1"/>
              <a:t>přízvuk</a:t>
            </a:r>
            <a:r>
              <a:rPr dirty="0"/>
              <a:t> </a:t>
            </a:r>
            <a:r>
              <a:rPr lang="de-DE" dirty="0"/>
              <a:t>v </a:t>
            </a:r>
            <a:r>
              <a:rPr lang="de-DE" dirty="0" err="1"/>
              <a:t>neutru</a:t>
            </a:r>
            <a:r>
              <a:rPr lang="de-DE" dirty="0"/>
              <a:t> a </a:t>
            </a:r>
            <a:r>
              <a:rPr lang="de-DE" dirty="0" err="1"/>
              <a:t>plurálu</a:t>
            </a:r>
            <a:r>
              <a:rPr lang="de-DE" dirty="0"/>
              <a:t> </a:t>
            </a:r>
            <a:r>
              <a:rPr dirty="0"/>
              <a:t>je </a:t>
            </a:r>
            <a:r>
              <a:rPr b="1" dirty="0" err="1"/>
              <a:t>na</a:t>
            </a:r>
            <a:r>
              <a:rPr b="1" dirty="0"/>
              <a:t> </a:t>
            </a:r>
            <a:r>
              <a:rPr b="1" dirty="0" err="1"/>
              <a:t>kmeni</a:t>
            </a:r>
            <a:r>
              <a:rPr b="1" dirty="0"/>
              <a:t> </a:t>
            </a:r>
            <a:r>
              <a:rPr b="1" dirty="0" err="1"/>
              <a:t>i</a:t>
            </a:r>
            <a:r>
              <a:rPr b="1" dirty="0"/>
              <a:t> </a:t>
            </a:r>
            <a:r>
              <a:rPr b="1" dirty="0" err="1"/>
              <a:t>na</a:t>
            </a:r>
            <a:r>
              <a:rPr b="1" dirty="0"/>
              <a:t> </a:t>
            </a:r>
            <a:r>
              <a:rPr b="1" dirty="0" err="1"/>
              <a:t>koncovce</a:t>
            </a:r>
            <a:r>
              <a:rPr b="1" dirty="0"/>
              <a:t> </a:t>
            </a:r>
            <a:r>
              <a:rPr lang="ru-RU" dirty="0"/>
              <a:t>(</a:t>
            </a:r>
            <a:r>
              <a:rPr lang="cs-CZ" dirty="0"/>
              <a:t>ve femininu stále na koncovce</a:t>
            </a:r>
            <a:r>
              <a:rPr lang="ru-RU" dirty="0"/>
              <a:t>)</a:t>
            </a:r>
            <a:endParaRPr dirty="0"/>
          </a:p>
          <a:p>
            <a:pPr marL="379475" indent="-379475" defTabSz="295147">
              <a:spcBef>
                <a:spcPts val="3900"/>
              </a:spcBef>
              <a:defRPr sz="3320"/>
            </a:pPr>
            <a:r>
              <a:rPr dirty="0" err="1"/>
              <a:t>Př</a:t>
            </a:r>
            <a:r>
              <a:rPr dirty="0"/>
              <a:t>.:  </a:t>
            </a:r>
            <a:r>
              <a:rPr dirty="0" err="1"/>
              <a:t>б</a:t>
            </a:r>
            <a:r>
              <a:rPr u="sng" dirty="0" err="1"/>
              <a:t>е</a:t>
            </a:r>
            <a:r>
              <a:rPr dirty="0" err="1"/>
              <a:t>лый</a:t>
            </a:r>
            <a:r>
              <a:rPr dirty="0"/>
              <a:t> - </a:t>
            </a:r>
            <a:r>
              <a:rPr dirty="0" err="1"/>
              <a:t>бел</a:t>
            </a:r>
            <a:r>
              <a:rPr u="sng" dirty="0" err="1"/>
              <a:t>о</a:t>
            </a:r>
            <a:r>
              <a:rPr dirty="0"/>
              <a:t>, </a:t>
            </a:r>
            <a:r>
              <a:rPr dirty="0" err="1"/>
              <a:t>бел</a:t>
            </a:r>
            <a:r>
              <a:rPr u="sng" dirty="0" err="1"/>
              <a:t>ы</a:t>
            </a:r>
            <a:r>
              <a:rPr dirty="0"/>
              <a:t>, </a:t>
            </a:r>
            <a:r>
              <a:rPr dirty="0" err="1"/>
              <a:t>б</a:t>
            </a:r>
            <a:r>
              <a:rPr u="sng" dirty="0" err="1"/>
              <a:t>е</a:t>
            </a:r>
            <a:r>
              <a:rPr dirty="0" err="1"/>
              <a:t>ло</a:t>
            </a:r>
            <a:r>
              <a:rPr dirty="0"/>
              <a:t>, </a:t>
            </a:r>
            <a:r>
              <a:rPr dirty="0" err="1"/>
              <a:t>б</a:t>
            </a:r>
            <a:r>
              <a:rPr u="sng" dirty="0" err="1"/>
              <a:t>е</a:t>
            </a:r>
            <a:r>
              <a:rPr dirty="0" err="1"/>
              <a:t>лы</a:t>
            </a:r>
            <a:r>
              <a:rPr dirty="0"/>
              <a:t> </a:t>
            </a:r>
          </a:p>
          <a:p>
            <a:pPr marL="379475" indent="-379475" defTabSz="295147">
              <a:spcBef>
                <a:spcPts val="3900"/>
              </a:spcBef>
              <a:defRPr sz="3320"/>
            </a:pPr>
            <a:r>
              <a:rPr dirty="0" err="1"/>
              <a:t>Spousta</a:t>
            </a:r>
            <a:r>
              <a:rPr dirty="0"/>
              <a:t> </a:t>
            </a:r>
            <a:r>
              <a:rPr dirty="0" err="1"/>
              <a:t>jm.</a:t>
            </a:r>
            <a:r>
              <a:rPr dirty="0"/>
              <a:t> </a:t>
            </a:r>
            <a:r>
              <a:rPr dirty="0" err="1"/>
              <a:t>tvarů</a:t>
            </a:r>
            <a:r>
              <a:rPr dirty="0"/>
              <a:t> </a:t>
            </a:r>
            <a:r>
              <a:rPr dirty="0" err="1"/>
              <a:t>mají</a:t>
            </a:r>
            <a:r>
              <a:rPr dirty="0"/>
              <a:t> </a:t>
            </a:r>
            <a:r>
              <a:rPr dirty="0" err="1"/>
              <a:t>přízvuk</a:t>
            </a:r>
            <a:r>
              <a:rPr b="1" dirty="0"/>
              <a:t> </a:t>
            </a:r>
            <a:r>
              <a:rPr b="1" dirty="0" err="1"/>
              <a:t>na</a:t>
            </a:r>
            <a:r>
              <a:rPr b="1" dirty="0"/>
              <a:t> </a:t>
            </a:r>
            <a:r>
              <a:rPr b="1" dirty="0" err="1"/>
              <a:t>kmeni</a:t>
            </a:r>
            <a:r>
              <a:rPr b="1" dirty="0"/>
              <a:t> </a:t>
            </a:r>
            <a:r>
              <a:rPr b="1" dirty="0" err="1"/>
              <a:t>nebo</a:t>
            </a:r>
            <a:r>
              <a:rPr b="1" dirty="0"/>
              <a:t> </a:t>
            </a:r>
            <a:r>
              <a:rPr b="1" dirty="0" err="1"/>
              <a:t>na</a:t>
            </a:r>
            <a:r>
              <a:rPr b="1" dirty="0"/>
              <a:t> </a:t>
            </a:r>
            <a:r>
              <a:rPr b="1" dirty="0" err="1"/>
              <a:t>koncovce</a:t>
            </a:r>
            <a:r>
              <a:rPr lang="cs-CZ" b="1" dirty="0"/>
              <a:t> </a:t>
            </a:r>
            <a:r>
              <a:rPr dirty="0"/>
              <a:t>v </a:t>
            </a:r>
            <a:r>
              <a:rPr dirty="0" err="1"/>
              <a:t>plurálu</a:t>
            </a:r>
            <a:r>
              <a:rPr lang="cs-CZ" dirty="0"/>
              <a:t> (ale </a:t>
            </a:r>
            <a:r>
              <a:rPr lang="cs-CZ" dirty="0" err="1"/>
              <a:t>nikoloiv</a:t>
            </a:r>
            <a:r>
              <a:rPr lang="cs-CZ" dirty="0"/>
              <a:t> v neutru)</a:t>
            </a:r>
            <a:endParaRPr dirty="0"/>
          </a:p>
          <a:p>
            <a:pPr marL="379475" indent="-379475" defTabSz="295147">
              <a:spcBef>
                <a:spcPts val="3900"/>
              </a:spcBef>
              <a:defRPr sz="3320"/>
            </a:pPr>
            <a:r>
              <a:rPr dirty="0" err="1"/>
              <a:t>Př</a:t>
            </a:r>
            <a:r>
              <a:rPr dirty="0"/>
              <a:t>.: </a:t>
            </a:r>
            <a:r>
              <a:rPr dirty="0" err="1"/>
              <a:t>д</a:t>
            </a:r>
            <a:r>
              <a:rPr u="sng" dirty="0" err="1"/>
              <a:t>о</a:t>
            </a:r>
            <a:r>
              <a:rPr dirty="0" err="1"/>
              <a:t>брый</a:t>
            </a:r>
            <a:r>
              <a:rPr dirty="0"/>
              <a:t> -  </a:t>
            </a:r>
            <a:r>
              <a:rPr dirty="0" err="1"/>
              <a:t>д</a:t>
            </a:r>
            <a:r>
              <a:rPr u="sng" dirty="0" err="1"/>
              <a:t>о</a:t>
            </a:r>
            <a:r>
              <a:rPr dirty="0" err="1"/>
              <a:t>бр</a:t>
            </a:r>
            <a:r>
              <a:rPr dirty="0"/>
              <a:t>, </a:t>
            </a:r>
            <a:r>
              <a:rPr dirty="0" err="1"/>
              <a:t>добр</a:t>
            </a:r>
            <a:r>
              <a:rPr u="sng" dirty="0" err="1"/>
              <a:t>а</a:t>
            </a:r>
            <a:r>
              <a:rPr dirty="0"/>
              <a:t>, </a:t>
            </a:r>
            <a:r>
              <a:rPr dirty="0" err="1"/>
              <a:t>д</a:t>
            </a:r>
            <a:r>
              <a:rPr u="sng" dirty="0" err="1"/>
              <a:t>о</a:t>
            </a:r>
            <a:r>
              <a:rPr dirty="0" err="1"/>
              <a:t>бро</a:t>
            </a:r>
            <a:r>
              <a:rPr lang="cs-CZ" dirty="0"/>
              <a:t>,</a:t>
            </a:r>
            <a:r>
              <a:rPr dirty="0"/>
              <a:t> </a:t>
            </a:r>
            <a:r>
              <a:rPr dirty="0" err="1"/>
              <a:t>plurál</a:t>
            </a:r>
            <a:r>
              <a:rPr dirty="0"/>
              <a:t>: </a:t>
            </a:r>
            <a:r>
              <a:rPr lang="ru-RU" dirty="0"/>
              <a:t>д</a:t>
            </a:r>
            <a:r>
              <a:rPr lang="ru-RU" u="sng" dirty="0"/>
              <a:t>о</a:t>
            </a:r>
            <a:r>
              <a:rPr lang="ru-RU" dirty="0"/>
              <a:t>бры</a:t>
            </a:r>
            <a:r>
              <a:rPr lang="cs-CZ" dirty="0"/>
              <a:t>, </a:t>
            </a:r>
            <a:r>
              <a:rPr dirty="0" err="1"/>
              <a:t>добр</a:t>
            </a:r>
            <a:r>
              <a:rPr u="sng" dirty="0" err="1"/>
              <a:t>ы</a:t>
            </a:r>
            <a:r>
              <a:rPr dirty="0"/>
              <a:t> </a:t>
            </a:r>
          </a:p>
          <a:p>
            <a:pPr marL="379475" indent="-379475" defTabSz="295147">
              <a:spcBef>
                <a:spcPts val="3900"/>
              </a:spcBef>
              <a:defRPr sz="3320"/>
            </a:pPr>
            <a:r>
              <a:rPr dirty="0" err="1"/>
              <a:t>Adjektiva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pomezí</a:t>
            </a:r>
            <a:r>
              <a:rPr dirty="0"/>
              <a:t> s </a:t>
            </a:r>
            <a:r>
              <a:rPr dirty="0" err="1"/>
              <a:t>typem</a:t>
            </a:r>
            <a:r>
              <a:rPr dirty="0"/>
              <a:t> </a:t>
            </a:r>
            <a:r>
              <a:rPr dirty="0" err="1"/>
              <a:t>богатый</a:t>
            </a:r>
            <a:r>
              <a:rPr dirty="0"/>
              <a:t> (</a:t>
            </a:r>
            <a:r>
              <a:rPr dirty="0" err="1"/>
              <a:t>stálý</a:t>
            </a:r>
            <a:r>
              <a:rPr dirty="0"/>
              <a:t> </a:t>
            </a:r>
            <a:r>
              <a:rPr dirty="0" err="1"/>
              <a:t>přízvuk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kmeni</a:t>
            </a:r>
            <a:r>
              <a:rPr dirty="0"/>
              <a:t>) a </a:t>
            </a:r>
            <a:r>
              <a:rPr dirty="0" err="1"/>
              <a:t>typem</a:t>
            </a:r>
            <a:r>
              <a:rPr dirty="0"/>
              <a:t> </a:t>
            </a:r>
            <a:r>
              <a:rPr dirty="0" err="1"/>
              <a:t>целый</a:t>
            </a:r>
            <a:r>
              <a:rPr dirty="0"/>
              <a:t> - u </a:t>
            </a:r>
            <a:r>
              <a:rPr dirty="0" err="1"/>
              <a:t>nich</a:t>
            </a:r>
            <a:r>
              <a:rPr dirty="0"/>
              <a:t> </a:t>
            </a:r>
            <a:r>
              <a:rPr dirty="0" err="1"/>
              <a:t>kolísá</a:t>
            </a:r>
            <a:r>
              <a:rPr dirty="0"/>
              <a:t> </a:t>
            </a:r>
            <a:r>
              <a:rPr dirty="0" err="1"/>
              <a:t>žen</a:t>
            </a:r>
            <a:r>
              <a:rPr dirty="0"/>
              <a:t>. rod </a:t>
            </a:r>
            <a:r>
              <a:rPr dirty="0" err="1"/>
              <a:t>mezi</a:t>
            </a:r>
            <a:r>
              <a:rPr dirty="0"/>
              <a:t> </a:t>
            </a:r>
            <a:r>
              <a:rPr dirty="0" err="1"/>
              <a:t>přízvukem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kmeni</a:t>
            </a:r>
            <a:r>
              <a:rPr dirty="0"/>
              <a:t> 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koncovce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G_9837.jpeg" descr="IMG_983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720" y="200194"/>
            <a:ext cx="14591309" cy="13315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odtitul snímku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Přízvukové typy  - typ ХОРОШИЙ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Přízvukové typy  - typ ХОРОШИЙ </a:t>
            </a:r>
          </a:p>
        </p:txBody>
      </p:sp>
      <p:sp>
        <p:nvSpPr>
          <p:cNvPr id="225" name="Malý počet případů bez kolísání přízvuk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Stálý přízvuk na koncovce</a:t>
            </a:r>
            <a:r>
              <a:rPr lang="ru-RU" dirty="0"/>
              <a:t>, </a:t>
            </a:r>
            <a:r>
              <a:rPr lang="cs-CZ" dirty="0"/>
              <a:t>m</a:t>
            </a:r>
            <a:r>
              <a:rPr dirty="0" err="1"/>
              <a:t>alý</a:t>
            </a:r>
            <a:r>
              <a:rPr dirty="0"/>
              <a:t> </a:t>
            </a:r>
            <a:r>
              <a:rPr dirty="0" err="1"/>
              <a:t>počet</a:t>
            </a:r>
            <a:r>
              <a:rPr dirty="0"/>
              <a:t> </a:t>
            </a:r>
            <a:r>
              <a:rPr dirty="0" err="1"/>
              <a:t>případů</a:t>
            </a:r>
            <a:r>
              <a:rPr dirty="0"/>
              <a:t> bez </a:t>
            </a:r>
            <a:r>
              <a:rPr dirty="0" err="1"/>
              <a:t>kolísání</a:t>
            </a:r>
            <a:r>
              <a:rPr dirty="0"/>
              <a:t> </a:t>
            </a:r>
            <a:r>
              <a:rPr dirty="0" err="1"/>
              <a:t>přízvuku</a:t>
            </a:r>
            <a:r>
              <a:rPr dirty="0"/>
              <a:t> </a:t>
            </a:r>
          </a:p>
          <a:p>
            <a:r>
              <a:rPr dirty="0" err="1"/>
              <a:t>Řada</a:t>
            </a:r>
            <a:r>
              <a:rPr dirty="0"/>
              <a:t> </a:t>
            </a:r>
            <a:r>
              <a:rPr dirty="0" err="1"/>
              <a:t>slov</a:t>
            </a:r>
            <a:r>
              <a:rPr dirty="0"/>
              <a:t>, </a:t>
            </a:r>
            <a:r>
              <a:rPr dirty="0" err="1"/>
              <a:t>která</a:t>
            </a:r>
            <a:r>
              <a:rPr dirty="0"/>
              <a:t> </a:t>
            </a:r>
            <a:r>
              <a:rPr dirty="0" err="1"/>
              <a:t>mají</a:t>
            </a:r>
            <a:r>
              <a:rPr dirty="0"/>
              <a:t> </a:t>
            </a:r>
            <a:r>
              <a:rPr dirty="0" err="1"/>
              <a:t>mimo</a:t>
            </a:r>
            <a:r>
              <a:rPr dirty="0"/>
              <a:t> </a:t>
            </a:r>
            <a:r>
              <a:rPr dirty="0" err="1"/>
              <a:t>přízvuk</a:t>
            </a:r>
            <a:r>
              <a:rPr dirty="0"/>
              <a:t> </a:t>
            </a:r>
            <a:r>
              <a:rPr dirty="0" err="1"/>
              <a:t>typu</a:t>
            </a:r>
            <a:r>
              <a:rPr dirty="0"/>
              <a:t> </a:t>
            </a:r>
            <a:r>
              <a:rPr dirty="0" err="1"/>
              <a:t>целый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přízvuk</a:t>
            </a:r>
            <a:r>
              <a:rPr dirty="0"/>
              <a:t> </a:t>
            </a:r>
            <a:r>
              <a:rPr dirty="0" err="1"/>
              <a:t>typu</a:t>
            </a:r>
            <a:r>
              <a:rPr dirty="0"/>
              <a:t> </a:t>
            </a:r>
            <a:r>
              <a:rPr dirty="0" err="1"/>
              <a:t>хороший</a:t>
            </a:r>
            <a:r>
              <a:rPr dirty="0"/>
              <a:t> </a:t>
            </a:r>
          </a:p>
          <a:p>
            <a:r>
              <a:rPr dirty="0" err="1"/>
              <a:t>Př</a:t>
            </a:r>
            <a:r>
              <a:rPr dirty="0"/>
              <a:t>.: </a:t>
            </a:r>
            <a:r>
              <a:rPr dirty="0" err="1"/>
              <a:t>б</a:t>
            </a:r>
            <a:r>
              <a:rPr u="sng" dirty="0" err="1"/>
              <a:t>е</a:t>
            </a:r>
            <a:r>
              <a:rPr dirty="0" err="1"/>
              <a:t>лый</a:t>
            </a:r>
            <a:r>
              <a:rPr dirty="0"/>
              <a:t>, </a:t>
            </a:r>
            <a:r>
              <a:rPr dirty="0" err="1"/>
              <a:t>б</a:t>
            </a:r>
            <a:r>
              <a:rPr u="sng" dirty="0" err="1"/>
              <a:t>о</a:t>
            </a:r>
            <a:r>
              <a:rPr dirty="0" err="1"/>
              <a:t>льной</a:t>
            </a:r>
            <a:r>
              <a:rPr dirty="0"/>
              <a:t>, </a:t>
            </a:r>
            <a:r>
              <a:rPr dirty="0" err="1"/>
              <a:t>вел</a:t>
            </a:r>
            <a:r>
              <a:rPr u="sng" dirty="0" err="1"/>
              <a:t>и</a:t>
            </a:r>
            <a:r>
              <a:rPr dirty="0" err="1"/>
              <a:t>кий</a:t>
            </a:r>
            <a:r>
              <a:rPr dirty="0"/>
              <a:t>, </a:t>
            </a:r>
            <a:r>
              <a:rPr dirty="0" err="1"/>
              <a:t>в</a:t>
            </a:r>
            <a:r>
              <a:rPr u="sng" dirty="0" err="1"/>
              <a:t>о</a:t>
            </a:r>
            <a:r>
              <a:rPr dirty="0" err="1"/>
              <a:t>льный</a:t>
            </a:r>
            <a:r>
              <a:rPr dirty="0"/>
              <a:t>, </a:t>
            </a:r>
            <a:r>
              <a:rPr dirty="0" err="1"/>
              <a:t>гор</a:t>
            </a:r>
            <a:r>
              <a:rPr u="sng" dirty="0" err="1"/>
              <a:t>я</a:t>
            </a:r>
            <a:r>
              <a:rPr dirty="0" err="1"/>
              <a:t>чий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Lubomír Ďurovič, Markus Giger - Paradigmatika spisovné ruštiny, nakl. Karolinum 20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Lubomír Ďurovič, Markus Giger - Paradigmatika spisovné ruštiny, nakl. Karolinum 2020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odtitul snímku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Adjektivu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Adjektivum </a:t>
            </a:r>
          </a:p>
        </p:txBody>
      </p:sp>
      <p:sp>
        <p:nvSpPr>
          <p:cNvPr id="177" name="Morfologicky konstituováno gramatickou kategorií shody se substantivem (zájmenem) v rodu, čísle, padu, životnosti a neživotnost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Morfologicky konstituováno gramatickou kategorií shody se substantivem (zájmenem) v rodu, čísle, padu, životnosti a neživotnosti </a:t>
            </a:r>
          </a:p>
          <a:p>
            <a:r>
              <a:t>Slovo, které nemůže být přívlastkem, není adjektivem </a:t>
            </a:r>
          </a:p>
          <a:p>
            <a:r>
              <a:t>Jmenné tvary a stupňování nejsou charakteristické pro adjektivum</a:t>
            </a:r>
          </a:p>
          <a:p>
            <a:r>
              <a:t>Spadají do gramaticko-sémantické skupiny adjektiv, tzv. kvalitativní adjektiva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odtitul snímku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Jmenné tv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Jmenné tvary </a:t>
            </a:r>
          </a:p>
        </p:txBody>
      </p:sp>
      <p:sp>
        <p:nvSpPr>
          <p:cNvPr id="181" name="Zvláštní soustava tvarů specializovaných na fungování v přísudk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Zvláštní soustava tvarů specializovaných na fungování v přísudku </a:t>
            </a:r>
          </a:p>
          <a:p>
            <a:r>
              <a:t>Podle podoby koncovek: krátké tvary      </a:t>
            </a:r>
          </a:p>
          <a:p>
            <a:r>
              <a:t>Podle původu: jmenné tvary </a:t>
            </a:r>
          </a:p>
          <a:p>
            <a:r>
              <a:t>Jmenné tvary nemají shodu v pádě </a:t>
            </a:r>
          </a:p>
          <a:p>
            <a:r>
              <a:t>Soustavu tvoří: maskulinum, femininum, neutrum, plurál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odtitul snímku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Tvoření jmenných tvarů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Tvoření jmenných tvarů </a:t>
            </a:r>
          </a:p>
        </p:txBody>
      </p:sp>
      <p:sp>
        <p:nvSpPr>
          <p:cNvPr id="185" name="V maskulinu se ke kmeni přidává nulová koncovka: nov-Ø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 maskulinu se ke kmeni přidává nulová koncovka: nov-</a:t>
            </a:r>
            <a:r>
              <a:rPr b="1"/>
              <a:t>Ø</a:t>
            </a:r>
          </a:p>
          <a:p>
            <a:r>
              <a:t>Feminimum /-a/ - /nov-á/ </a:t>
            </a:r>
          </a:p>
          <a:p>
            <a:r>
              <a:t>Neutrum /-o/ - /nov-o/</a:t>
            </a:r>
          </a:p>
          <a:p>
            <a:r>
              <a:t>Plurál /-i/ /nov-i/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9838.jpeg" descr="IMG_983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3508"/>
            <a:ext cx="24384000" cy="5468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odtitul snímku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Kmen jmenných tvarů"/>
          <p:cNvSpPr txBox="1">
            <a:spLocks noGrp="1"/>
          </p:cNvSpPr>
          <p:nvPr>
            <p:ph type="title"/>
          </p:nvPr>
        </p:nvSpPr>
        <p:spPr>
          <a:xfrm>
            <a:off x="1206500" y="635355"/>
            <a:ext cx="21971000" cy="1689101"/>
          </a:xfrm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Kmen jmenných tvarů </a:t>
            </a:r>
          </a:p>
        </p:txBody>
      </p:sp>
      <p:sp>
        <p:nvSpPr>
          <p:cNvPr id="191" name="Je fonologicky totožný s kmenem složených tvarů…"/>
          <p:cNvSpPr txBox="1">
            <a:spLocks noGrp="1"/>
          </p:cNvSpPr>
          <p:nvPr>
            <p:ph type="body" idx="1"/>
          </p:nvPr>
        </p:nvSpPr>
        <p:spPr>
          <a:xfrm>
            <a:off x="1206500" y="3824018"/>
            <a:ext cx="22137065" cy="9459154"/>
          </a:xfrm>
          <a:prstGeom prst="rect">
            <a:avLst/>
          </a:prstGeom>
        </p:spPr>
        <p:txBody>
          <a:bodyPr/>
          <a:lstStyle/>
          <a:p>
            <a:r>
              <a:t>Je fonologicky totožný s kmenem složených tvarů </a:t>
            </a:r>
          </a:p>
          <a:p>
            <a:r>
              <a:t>Výjimka je alternace /n:/ -/n/  - zdvojené x nezdvojené </a:t>
            </a:r>
          </a:p>
          <a:p>
            <a:r>
              <a:t>1. ve všech jm. tvarech příčestí minulých trpných: написанный - написан, написана, написано, написаны; проведённый - проведён, проведена, проведено, проведены </a:t>
            </a:r>
          </a:p>
          <a:p>
            <a:r>
              <a:t>2. pouze v muž. rodě jm. tvaru určitých adjektiv, zejména vzniklých z příčestí:   </a:t>
            </a:r>
          </a:p>
          <a:p>
            <a:r>
              <a:t>a) adjektiva z participií: возвышенный - возвышен, возвышенна, возвышенно, возвышенны; рассеянный, уверенный….</a:t>
            </a:r>
          </a:p>
          <a:p>
            <a:r>
              <a:t>B) vlastní adjektiva:  величественный - величествен, величественна, величественно, величественны; двусмысленный…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odtitul snímku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Kmen jmenných tvarů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Kmen jmenných tvarů  </a:t>
            </a:r>
          </a:p>
        </p:txBody>
      </p:sp>
      <p:sp>
        <p:nvSpPr>
          <p:cNvPr id="195" name="Střídání /n:/ a /n/ nastává pro příčestí minulá, pokud se nestala adjektivy. Jindy nelze přesně specifikovat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Střídání /n:/ a /n/ nastává pro příčestí minulá, pokud se nestala adjektivy. Jindy nelze přesně specifikovat. </a:t>
            </a:r>
          </a:p>
          <a:p>
            <a:r>
              <a:t>Искренний střídá párovou měkkou souhlásku na konci kmene ve slož. tvarech s tvrdou párovou souhláskou ve jm. tvarech искренний - искренен, искренна, искренно, искренны. V neutru a plurálu možné měkké zakončení: (искренне, искренни)</a:t>
            </a:r>
          </a:p>
          <a:p>
            <a:r>
              <a:t>Соленный střídání /l,/ - /l/ соленый - с</a:t>
            </a:r>
            <a:r>
              <a:rPr u="sng"/>
              <a:t>о</a:t>
            </a:r>
            <a:r>
              <a:t>лон, солон</a:t>
            </a:r>
            <a:r>
              <a:rPr u="sng"/>
              <a:t>а</a:t>
            </a:r>
            <a:r>
              <a:t>, с</a:t>
            </a:r>
            <a:r>
              <a:rPr u="sng"/>
              <a:t>о</a:t>
            </a:r>
            <a:r>
              <a:t>лоно, с</a:t>
            </a:r>
            <a:r>
              <a:rPr u="sng"/>
              <a:t>о</a:t>
            </a:r>
            <a:r>
              <a:t>лоны</a:t>
            </a:r>
          </a:p>
          <a:p>
            <a:r>
              <a:t>Односторонний, многосторонний, малолетний mají střídání /n,/ a /n/ jen v maskulinu jmenného tvaru, v ostatních zůstává /n,/ - Односторонний - односторонен, одностороння, односторонне, односторонни; малолетний - …..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odtitul snímku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Pohyblivé vokály jmenných tvarů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Pohyblivé vokály jmenných tvarů </a:t>
            </a:r>
          </a:p>
        </p:txBody>
      </p:sp>
      <p:sp>
        <p:nvSpPr>
          <p:cNvPr id="199" name="Pokud končí kmen adjektiva určitými skupinami souhlásek, vkládá se před nulovou (v maskulinu) pohyblivý vokál…"/>
          <p:cNvSpPr txBox="1">
            <a:spLocks noGrp="1"/>
          </p:cNvSpPr>
          <p:nvPr>
            <p:ph type="body" idx="1"/>
          </p:nvPr>
        </p:nvSpPr>
        <p:spPr>
          <a:xfrm>
            <a:off x="1002236" y="4248504"/>
            <a:ext cx="21971001" cy="8256012"/>
          </a:xfrm>
          <a:prstGeom prst="rect">
            <a:avLst/>
          </a:prstGeom>
        </p:spPr>
        <p:txBody>
          <a:bodyPr/>
          <a:lstStyle/>
          <a:p>
            <a:pPr marL="438911" indent="-438911" defTabSz="341375">
              <a:spcBef>
                <a:spcPts val="4500"/>
              </a:spcBef>
              <a:defRPr sz="3839"/>
            </a:pPr>
            <a:r>
              <a:t>Pokud končí kmen adjektiva určitými skupinami souhlásek, vkládá se před nulovou (v maskulinu) pohyblivý vokál </a:t>
            </a:r>
          </a:p>
          <a:p>
            <a:pPr marL="438911" indent="-438911" defTabSz="341375">
              <a:spcBef>
                <a:spcPts val="4500"/>
              </a:spcBef>
              <a:defRPr sz="3839"/>
            </a:pPr>
            <a:r>
              <a:t>Skupina 1: kons. + /k/, /g/; kons. + /n/ = vkládáme pohyblivý vokál </a:t>
            </a:r>
          </a:p>
          <a:p>
            <a:pPr marL="438911" indent="-438911" defTabSz="341375">
              <a:spcBef>
                <a:spcPts val="4500"/>
              </a:spcBef>
              <a:defRPr sz="3839"/>
            </a:pPr>
            <a:r>
              <a:t>Skupina 2: před  /v/ (/zv/, /tv/), /d/ (/rd/, /žd/), /z/ (/rz/), /t/ (/lt/), velká skupina slov /st/ = nevkládáme nikdy</a:t>
            </a:r>
          </a:p>
          <a:p>
            <a:pPr marL="438911" indent="-438911" defTabSz="341375">
              <a:spcBef>
                <a:spcPts val="4500"/>
              </a:spcBef>
              <a:defRPr sz="3839"/>
            </a:pPr>
            <a:r>
              <a:t>Skupina s likvidami /r/,/l/ běžně nevkládáme, ale: </a:t>
            </a:r>
          </a:p>
          <a:p>
            <a:pPr marL="438911" indent="-438911" defTabSz="341375">
              <a:spcBef>
                <a:spcPts val="4500"/>
              </a:spcBef>
              <a:defRPr sz="3839"/>
            </a:pPr>
            <a:r>
              <a:t>Хитрый - хитер, острый - остёр, шустрый- шустёр</a:t>
            </a:r>
          </a:p>
          <a:p>
            <a:pPr marL="438911" indent="-438911" defTabSz="341375">
              <a:spcBef>
                <a:spcPts val="4500"/>
              </a:spcBef>
              <a:defRPr sz="3839"/>
            </a:pPr>
            <a:r>
              <a:t>Светлый - св</a:t>
            </a:r>
            <a:r>
              <a:rPr u="sng"/>
              <a:t>е</a:t>
            </a:r>
            <a:r>
              <a:t>тел, кислый - кисел, тёплый - тёпел  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odtitul snímku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Restrikce tvoření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Restrikce tvoření </a:t>
            </a:r>
          </a:p>
        </p:txBody>
      </p:sp>
      <p:sp>
        <p:nvSpPr>
          <p:cNvPr id="203" name="Jm. tvary se netvoří od mnoha kvalitativních adjektiv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Jm. tvary se netvoří od mnoha kvalitativních adjektiv </a:t>
            </a:r>
          </a:p>
          <a:p>
            <a:r>
              <a:t>a. рослый má plurál pouze jmenného tvaru (рослы)</a:t>
            </a:r>
          </a:p>
          <a:p>
            <a:r>
              <a:t>b. взрослый - utvořený od stejného základu má tvary feminima a neutra</a:t>
            </a:r>
          </a:p>
          <a:p>
            <a:r>
              <a:t>c. кислый má běžný soubor jmenných tvarů (кисел, кисла, кисло, кислы)</a:t>
            </a:r>
          </a:p>
          <a:p>
            <a:r>
              <a:t>Pravidelně jm. tvary netvoří  kvalitativní adjektiva, která vznikla z relačních + kmen zakončený na /-sk/, /-ck/, /-ov/: дружеский, демократический, дурацкий, деловой, передовой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6_DynamicWavesLight">
  <a:themeElements>
    <a:clrScheme name="36_DynamicWavesLight">
      <a:dk1>
        <a:srgbClr val="53585F"/>
      </a:dk1>
      <a:lt1>
        <a:srgbClr val="5F3E0C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6_DynamicWavesLight">
  <a:themeElements>
    <a:clrScheme name="36_DynamicWaves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1032</Words>
  <Application>Microsoft Macintosh PowerPoint</Application>
  <PresentationFormat>Benutzerdefiniert</PresentationFormat>
  <Paragraphs>71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Avenir Next Regular</vt:lpstr>
      <vt:lpstr>Helvetica Neue</vt:lpstr>
      <vt:lpstr>Produkt Extralight</vt:lpstr>
      <vt:lpstr>Produkt Light</vt:lpstr>
      <vt:lpstr>36_DynamicWavesLight</vt:lpstr>
      <vt:lpstr>Jmenné tvary adjektiv </vt:lpstr>
      <vt:lpstr>Adjektivum </vt:lpstr>
      <vt:lpstr>Jmenné tvary </vt:lpstr>
      <vt:lpstr>Tvoření jmenných tvarů </vt:lpstr>
      <vt:lpstr>PowerPoint-Präsentation</vt:lpstr>
      <vt:lpstr>Kmen jmenných tvarů </vt:lpstr>
      <vt:lpstr>Kmen jmenných tvarů  </vt:lpstr>
      <vt:lpstr>Pohyblivé vokály jmenných tvarů </vt:lpstr>
      <vt:lpstr>Restrikce tvoření </vt:lpstr>
      <vt:lpstr>Přízvuk jmenných tvarů </vt:lpstr>
      <vt:lpstr>Ale…</vt:lpstr>
      <vt:lpstr>Přízvukové typy - typ БОГАТЫЙ </vt:lpstr>
      <vt:lpstr>Přízvukové typy  - typ ЦЕЛЫЙ </vt:lpstr>
      <vt:lpstr>PowerPoint-Präsentation</vt:lpstr>
      <vt:lpstr>Přízvukové typy  - typ ХОРОШИЙ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Jmenné tvary adjektiv </dc:title>
  <cp:lastModifiedBy>Markus Giger</cp:lastModifiedBy>
  <cp:revision>2</cp:revision>
  <dcterms:modified xsi:type="dcterms:W3CDTF">2025-03-28T10:20:35Z</dcterms:modified>
</cp:coreProperties>
</file>