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5"/>
  </p:notesMasterIdLst>
  <p:sldIdLst>
    <p:sldId id="328" r:id="rId2"/>
    <p:sldId id="330" r:id="rId3"/>
    <p:sldId id="337" r:id="rId4"/>
    <p:sldId id="335" r:id="rId5"/>
    <p:sldId id="338" r:id="rId6"/>
    <p:sldId id="339" r:id="rId7"/>
    <p:sldId id="342" r:id="rId8"/>
    <p:sldId id="340" r:id="rId9"/>
    <p:sldId id="347" r:id="rId10"/>
    <p:sldId id="345" r:id="rId11"/>
    <p:sldId id="336" r:id="rId12"/>
    <p:sldId id="346" r:id="rId13"/>
    <p:sldId id="34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EEEF9-2F36-4D22-9489-7DF738A7268D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534E-DAC6-4776-AC2F-68EB80BF6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3BD82-6338-4D6C-86D5-54E3FD46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E2B00-5B4E-436D-AA08-75EB8092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1E151-3C33-4F4E-B3E0-E0F3534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349FB6-E96D-405E-81DC-C29B322A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A2046-472E-4312-B17B-45A3CC38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ADA5-9193-41F9-A2EA-51FB192B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F20F8E-6247-48F7-A09B-87114C30F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5CF3D-4013-4597-B11D-5EA9A572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41DBB-7A6E-4B2E-BB62-FA50D54E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7A2CE-367A-4D76-83EC-1F07E3D6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B1D469-3DBA-4D3F-91CA-35487AC5D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E31D68-059E-4D03-B4DB-34CC5023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11482-5120-40E9-A17F-D628BE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91A82-AC99-44E0-821B-74C76AE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090B1-3E83-4D90-8F49-F54EA9F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9D38-5452-4F90-AEB9-620EF377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91131-F59C-434B-A22D-7FCE175F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1031-C953-4A9E-AFFD-EB8C3573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DC62B-CC0C-4F36-9663-60493966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8CFF0-A637-4000-BF6F-0B2374F6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F7883-A33A-4372-B8FD-29243AA8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CD69A8-8C37-4D8F-BAB7-5258C977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546AF-11FD-41A0-A162-9ED03A7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9DAE2-F534-4AEF-9615-95A1DE0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6B009-11E3-4507-9F43-0AA47D40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3DCA-8C54-4BDF-897F-90BB8511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03351F-A07F-41B2-AC0E-53C54F7C8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3F0C4C-70C5-4CBF-AA3E-33CE801A1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5B728-99FB-4E96-873B-0B29E41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CE239-3947-4F10-876F-40D0FE0D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E6ACF8-9FDE-4CEC-94C4-8E3B108B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1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2CDB-50AB-4993-BB0A-678D4D55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239084-C18E-4092-A262-7D3AC193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EDF71E-FC96-4FB2-B5C1-EFB0D102F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E7A9B6-F40E-4A82-8789-CA608C39D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3C2593-EBC6-4919-A877-7DE2F6AC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8AD345-0F11-48DF-9C13-81D9AFC0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6235B8-6CA2-4D6E-89DC-3D78984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D4C981-D077-46E5-90C7-A4A6E8CE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5F57-C30F-4EF7-9924-7EFEEB7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331A95-6B5A-48F7-A86A-0FCC2056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E40801-CE02-4843-BE2C-D1E959F7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C57D3-F625-4ADE-B1D2-80F7B947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E234D5-0844-414F-B7FE-9EC6060F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F1E9CB-792A-4231-B8A9-037F5D7A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95B22-6942-4A9F-8B97-9D4A41B1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1AD9-DD5A-40D7-BA6C-C891648D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ED5E48-50EC-4D32-8FB1-73A4BBF5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BB736-F32D-40C4-9B4A-BB49930E0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48E853-623B-430A-B1E3-F504417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61260-4EC2-466D-B785-D2ED6AC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17CA-6CDC-4B1B-9D6C-0B1EF6B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8369-0009-41B9-9795-7E6C635A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7D2DFA-B0B5-4CDA-8865-555F7ECC9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D7FAAB-4EC5-4574-BB04-90D60FAC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A7A3F-E842-46BD-86ED-E51F686D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E082C7-E212-45F3-9C25-9CC0A466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C1A21A-FC24-40B4-821E-818CCB88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A491F-5020-4C96-9768-1BEC1C3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B53998-7FA3-4729-8FB8-2B975A3B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DD59-5230-487C-8B64-037E2CC70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F327-D9A6-40CB-AD46-8B20DA423C03}" type="datetimeFigureOut">
              <a:rPr lang="en-GB" smtClean="0"/>
              <a:t>01/11/2019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31CE-FD68-44A7-9F1C-D0E9A6112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D5DBA3-4B2A-4B0F-BB7D-60D24614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era-ecer.de/networks/28-sociologies-of-educatio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0DCC-CACE-42CB-AA5D-4F1B5F8BD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Radikální kritika kritiky neoliberalismu: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269C21-D808-4D43-AA8F-9091C2B6C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200"/>
            <a:ext cx="10515600" cy="483076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Neoliberalismus nemůže být teorie všeho</a:t>
            </a:r>
          </a:p>
          <a:p>
            <a:pPr lvl="0"/>
            <a:r>
              <a:rPr lang="cs-CZ" dirty="0"/>
              <a:t>3. vlna – nejde za vším hledat mocenské zájmy, hegemonii, neustále všechny demaskovat, a emancipovat</a:t>
            </a:r>
          </a:p>
          <a:p>
            <a:pPr lvl="0"/>
            <a:r>
              <a:rPr lang="cs-CZ" dirty="0"/>
              <a:t>Ty samotné paradoxy, a systémy zdůvodňování, které k nim vedou musí být výzkumnou otázkou – ne pouze jako chyby hloupých úředníků nebo zlé úmysly ďábelských politiků</a:t>
            </a:r>
          </a:p>
          <a:p>
            <a:pPr lvl="0"/>
            <a:r>
              <a:rPr lang="cs-CZ" dirty="0"/>
              <a:t>Musí se zkoumat a historizovat systémy „racionálního“ </a:t>
            </a:r>
            <a:r>
              <a:rPr lang="cs-CZ" dirty="0" err="1"/>
              <a:t>zdůvodňvání</a:t>
            </a:r>
            <a:r>
              <a:rPr lang="cs-CZ" dirty="0"/>
              <a:t>, které vedou ke kontradikcím ve vzdělávání</a:t>
            </a:r>
          </a:p>
          <a:p>
            <a:pPr lvl="0"/>
            <a:r>
              <a:rPr lang="cs-CZ" dirty="0" err="1"/>
              <a:t>Boltanski</a:t>
            </a:r>
            <a:r>
              <a:rPr lang="cs-CZ" dirty="0"/>
              <a:t>, </a:t>
            </a:r>
            <a:r>
              <a:rPr lang="cs-CZ" dirty="0" err="1"/>
              <a:t>Popkewitz</a:t>
            </a:r>
            <a:r>
              <a:rPr lang="cs-CZ" dirty="0"/>
              <a:t>, </a:t>
            </a:r>
            <a:r>
              <a:rPr lang="cs-CZ" dirty="0" err="1"/>
              <a:t>Ball</a:t>
            </a:r>
            <a:r>
              <a:rPr lang="cs-CZ" dirty="0"/>
              <a:t>,…příště…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646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647CE-989E-4231-B630-46D97467A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3587" y="438702"/>
            <a:ext cx="8464826" cy="60228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Kritika kritiky a nová kritika ve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BC7E8D-E801-4DD9-88BF-5B7947DEC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9"/>
            <a:ext cx="10515600" cy="498212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Jak kritizovat ve společnosti, ve které je zpochybněno vědění, věda, ideály, pravda….</a:t>
            </a:r>
          </a:p>
          <a:p>
            <a:r>
              <a:rPr lang="cs-CZ" dirty="0"/>
              <a:t>Jak kritizovat ve společnosti, kde nikomu kritika nevadí</a:t>
            </a:r>
          </a:p>
          <a:p>
            <a:pPr lvl="1"/>
            <a:r>
              <a:rPr lang="cs-CZ" dirty="0"/>
              <a:t>dvě cesty:</a:t>
            </a:r>
          </a:p>
          <a:p>
            <a:pPr lvl="2"/>
            <a:r>
              <a:rPr lang="cs-CZ" dirty="0"/>
              <a:t>Umírněná – reformní – napojit se na dominantní diskurz – slyšitelnost, ale ztráta podstaty kritiky</a:t>
            </a:r>
          </a:p>
          <a:p>
            <a:pPr lvl="2"/>
            <a:r>
              <a:rPr lang="cs-CZ" dirty="0"/>
              <a:t>Radikální – nenapojit se na dominantní diskurz – autentické vyjádření kritiky, ale neslyšitelnost</a:t>
            </a:r>
          </a:p>
          <a:p>
            <a:r>
              <a:rPr lang="cs-CZ" dirty="0"/>
              <a:t>Kritika nespočívá v odhalení „pravé pravdy“, v „demaskování pravých zájmů“ ale ve zkoumání „</a:t>
            </a:r>
            <a:r>
              <a:rPr lang="cs-CZ" b="1" dirty="0"/>
              <a:t>historie přítomnosti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Jak vznikly objekty a myšlenky ve vývoji společností?</a:t>
            </a:r>
          </a:p>
          <a:p>
            <a:pPr lvl="1"/>
            <a:r>
              <a:rPr lang="cs-CZ" dirty="0"/>
              <a:t>Ukázání nesamozřejmosti věcí a idejí a jejich provazování</a:t>
            </a:r>
          </a:p>
          <a:p>
            <a:r>
              <a:rPr lang="cs-CZ" dirty="0"/>
              <a:t>3. vlna chce:</a:t>
            </a:r>
          </a:p>
          <a:p>
            <a:pPr lvl="1"/>
            <a:r>
              <a:rPr lang="cs-CZ" dirty="0"/>
              <a:t>Překonat zaostávání SV za </a:t>
            </a:r>
            <a:r>
              <a:rPr lang="cs-CZ" dirty="0" err="1"/>
              <a:t>sg</a:t>
            </a:r>
            <a:r>
              <a:rPr lang="cs-CZ" dirty="0"/>
              <a:t>, </a:t>
            </a:r>
            <a:r>
              <a:rPr lang="cs-CZ" dirty="0" err="1"/>
              <a:t>fil</a:t>
            </a:r>
            <a:r>
              <a:rPr lang="cs-CZ" dirty="0"/>
              <a:t>.. A dalšími obory</a:t>
            </a:r>
          </a:p>
          <a:p>
            <a:pPr lvl="1"/>
            <a:r>
              <a:rPr lang="cs-CZ" dirty="0"/>
              <a:t>Překonat nezájem </a:t>
            </a:r>
            <a:r>
              <a:rPr lang="cs-CZ" dirty="0" err="1"/>
              <a:t>mainstramu</a:t>
            </a:r>
            <a:r>
              <a:rPr lang="cs-CZ" dirty="0"/>
              <a:t> o kritickou SV</a:t>
            </a:r>
          </a:p>
        </p:txBody>
      </p:sp>
    </p:spTree>
    <p:extLst>
      <p:ext uri="{BB962C8B-B14F-4D97-AF65-F5344CB8AC3E}">
        <p14:creationId xmlns:p14="http://schemas.microsoft.com/office/powerpoint/2010/main" val="1960432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F2A9F-5ADA-481F-97A6-981986ED7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4805"/>
          </a:xfrm>
        </p:spPr>
        <p:txBody>
          <a:bodyPr/>
          <a:lstStyle/>
          <a:p>
            <a:r>
              <a:rPr lang="cs-CZ" dirty="0"/>
              <a:t>Výzkumný přístup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51BA35-8C08-4E62-9BF3-60422AE60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482524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/>
              <a:t>Policy</a:t>
            </a:r>
            <a:r>
              <a:rPr lang="cs-CZ" b="1" dirty="0"/>
              <a:t> sociology</a:t>
            </a:r>
            <a:r>
              <a:rPr lang="cs-CZ" dirty="0"/>
              <a:t>,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b="1" dirty="0" err="1"/>
              <a:t>of</a:t>
            </a:r>
            <a:r>
              <a:rPr lang="cs-CZ" dirty="0"/>
              <a:t> (not </a:t>
            </a:r>
            <a:r>
              <a:rPr lang="cs-CZ" dirty="0" err="1"/>
              <a:t>for</a:t>
            </a:r>
            <a:r>
              <a:rPr lang="cs-CZ" dirty="0"/>
              <a:t>) (</a:t>
            </a:r>
            <a:r>
              <a:rPr lang="cs-CZ" dirty="0" err="1"/>
              <a:t>Whitty</a:t>
            </a:r>
            <a:r>
              <a:rPr lang="cs-CZ" dirty="0"/>
              <a:t>)</a:t>
            </a:r>
          </a:p>
          <a:p>
            <a:r>
              <a:rPr lang="cs-CZ" dirty="0" err="1"/>
              <a:t>Sociolog</a:t>
            </a:r>
            <a:r>
              <a:rPr lang="cs-CZ" b="1" dirty="0" err="1"/>
              <a:t>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https://eera-ecer.de/networks/28-sociologies-of-education/</a:t>
            </a:r>
            <a:r>
              <a:rPr lang="cs-CZ" dirty="0"/>
              <a:t> </a:t>
            </a:r>
          </a:p>
          <a:p>
            <a:r>
              <a:rPr lang="cs-CZ" b="1" dirty="0"/>
              <a:t>Sociology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critique</a:t>
            </a:r>
            <a:r>
              <a:rPr lang="cs-CZ" b="1" dirty="0"/>
              <a:t> </a:t>
            </a:r>
            <a:r>
              <a:rPr lang="cs-CZ" dirty="0"/>
              <a:t>(ne </a:t>
            </a:r>
            <a:r>
              <a:rPr lang="cs-CZ" dirty="0" err="1"/>
              <a:t>critical</a:t>
            </a:r>
            <a:r>
              <a:rPr lang="cs-CZ" dirty="0"/>
              <a:t> sociology) (</a:t>
            </a:r>
            <a:r>
              <a:rPr lang="cs-CZ" dirty="0" err="1"/>
              <a:t>Boltanski</a:t>
            </a:r>
            <a:r>
              <a:rPr lang="cs-CZ" dirty="0"/>
              <a:t>, </a:t>
            </a:r>
            <a:r>
              <a:rPr lang="cs-CZ" dirty="0" err="1"/>
              <a:t>Thevenot</a:t>
            </a:r>
            <a:r>
              <a:rPr lang="cs-CZ" dirty="0"/>
              <a:t>; </a:t>
            </a:r>
            <a:r>
              <a:rPr lang="cs-CZ" dirty="0" err="1"/>
              <a:t>Patriotta</a:t>
            </a:r>
            <a:r>
              <a:rPr lang="cs-CZ" dirty="0"/>
              <a:t>)</a:t>
            </a:r>
          </a:p>
          <a:p>
            <a:r>
              <a:rPr lang="cs-CZ" b="1" dirty="0" err="1"/>
              <a:t>Histories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systems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reason</a:t>
            </a:r>
            <a:r>
              <a:rPr lang="cs-CZ" b="1" dirty="0"/>
              <a:t> </a:t>
            </a:r>
            <a:r>
              <a:rPr lang="cs-CZ" dirty="0"/>
              <a:t>(ne dějiny idejí) (</a:t>
            </a:r>
            <a:r>
              <a:rPr lang="cs-CZ" dirty="0" err="1"/>
              <a:t>Popkewitz</a:t>
            </a:r>
            <a:r>
              <a:rPr lang="cs-CZ" dirty="0"/>
              <a:t>; </a:t>
            </a:r>
            <a:r>
              <a:rPr lang="cs-CZ" dirty="0" err="1"/>
              <a:t>Fendler</a:t>
            </a:r>
            <a:r>
              <a:rPr lang="cs-CZ" dirty="0"/>
              <a:t>)</a:t>
            </a:r>
          </a:p>
          <a:p>
            <a:r>
              <a:rPr lang="cs-CZ" dirty="0" err="1"/>
              <a:t>Political</a:t>
            </a:r>
            <a:r>
              <a:rPr lang="cs-CZ" dirty="0"/>
              <a:t> Sociology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Knowledge</a:t>
            </a:r>
            <a:endParaRPr lang="cs-CZ" dirty="0"/>
          </a:p>
          <a:p>
            <a:pPr lvl="1"/>
            <a:r>
              <a:rPr lang="cs-CZ" dirty="0"/>
              <a:t>Vzdělávání je provázáno se společností mnohem více než v moderní době – </a:t>
            </a:r>
            <a:r>
              <a:rPr lang="cs-CZ" b="1" dirty="0" err="1"/>
              <a:t>schooled</a:t>
            </a:r>
            <a:r>
              <a:rPr lang="cs-CZ" b="1" dirty="0"/>
              <a:t> society </a:t>
            </a:r>
            <a:r>
              <a:rPr lang="cs-CZ" dirty="0"/>
              <a:t>– logika vzdělávání se propisuje do ostatních policí společnosti, a vzdělávání ovlivňují logiky jiných polí – </a:t>
            </a:r>
            <a:r>
              <a:rPr lang="cs-CZ" b="1" dirty="0" err="1"/>
              <a:t>interpenetration</a:t>
            </a:r>
            <a:r>
              <a:rPr lang="cs-CZ" dirty="0"/>
              <a:t> (</a:t>
            </a:r>
            <a:r>
              <a:rPr lang="cs-CZ" dirty="0" err="1"/>
              <a:t>Mehta</a:t>
            </a:r>
            <a:r>
              <a:rPr lang="cs-CZ" dirty="0"/>
              <a:t> 2018)</a:t>
            </a:r>
          </a:p>
          <a:p>
            <a:pPr lvl="1"/>
            <a:r>
              <a:rPr lang="cs-CZ" dirty="0"/>
              <a:t>Vzdělávání </a:t>
            </a:r>
            <a:r>
              <a:rPr lang="cs-CZ" b="1" dirty="0"/>
              <a:t>není autonomní </a:t>
            </a:r>
            <a:r>
              <a:rPr lang="cs-CZ" dirty="0"/>
              <a:t>pole a nikdy asi ani nebylo – je to politická záležitost</a:t>
            </a:r>
          </a:p>
          <a:p>
            <a:pPr lvl="1"/>
            <a:r>
              <a:rPr lang="cs-CZ" dirty="0"/>
              <a:t>Vzdělávání stále znamená </a:t>
            </a:r>
            <a:r>
              <a:rPr lang="cs-CZ" b="1" dirty="0"/>
              <a:t>předávání vědění </a:t>
            </a:r>
            <a:r>
              <a:rPr lang="cs-CZ" dirty="0"/>
              <a:t>– vědění je klíčová dimenze (kulturní produkce) vzdělávání a současných společností</a:t>
            </a:r>
          </a:p>
          <a:p>
            <a:pPr lvl="1"/>
            <a:r>
              <a:rPr lang="cs-CZ" dirty="0"/>
              <a:t>Vzdělávání nelze zkoumat </a:t>
            </a:r>
            <a:r>
              <a:rPr lang="cs-CZ" b="1" dirty="0"/>
              <a:t>jednodimenzionálně</a:t>
            </a:r>
            <a:r>
              <a:rPr lang="cs-CZ" dirty="0"/>
              <a:t> – je to komplexní fenomén </a:t>
            </a:r>
          </a:p>
          <a:p>
            <a:pPr lvl="1"/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97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79015-6987-4A2D-A50F-829D3E418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New Techniques of Difference: On Data as School Pupils Ernst D. </a:t>
            </a:r>
            <a:r>
              <a:rPr lang="en-US" sz="3600" dirty="0" err="1"/>
              <a:t>Thoutenhoofd</a:t>
            </a:r>
            <a:endParaRPr lang="en-GB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83F098-B551-44C1-9F40-542D67F63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Pupil</a:t>
            </a:r>
            <a:r>
              <a:rPr lang="cs-CZ" b="1" dirty="0"/>
              <a:t>s </a:t>
            </a:r>
            <a:r>
              <a:rPr lang="en-US" b="1" dirty="0"/>
              <a:t>exist ever more as data</a:t>
            </a:r>
            <a:r>
              <a:rPr lang="en-US" dirty="0"/>
              <a:t>, through which these pupils are</a:t>
            </a:r>
            <a:r>
              <a:rPr lang="cs-CZ" dirty="0"/>
              <a:t> </a:t>
            </a:r>
            <a:r>
              <a:rPr lang="en-US" dirty="0"/>
              <a:t>pedagogically managed. I elaborate this</a:t>
            </a:r>
            <a:r>
              <a:rPr lang="cs-CZ" dirty="0"/>
              <a:t> </a:t>
            </a:r>
            <a:r>
              <a:rPr lang="en-US" dirty="0"/>
              <a:t>by</a:t>
            </a:r>
            <a:r>
              <a:rPr lang="cs-CZ" dirty="0"/>
              <a:t> </a:t>
            </a:r>
            <a:r>
              <a:rPr lang="en-US" dirty="0"/>
              <a:t>a single example: a particular </a:t>
            </a:r>
            <a:r>
              <a:rPr lang="en-US" b="1" dirty="0"/>
              <a:t>kind of pupils</a:t>
            </a:r>
            <a:r>
              <a:rPr lang="en-US" dirty="0"/>
              <a:t> whose number is reportedly on the increase, namely pupils diagnosed with attention deficit hyperactivity disorder (ADHD). In my analysis I combine Hacking’s nominalist conception of human kinds and Weber’s instrumental rationalism with recent thinking about the </a:t>
            </a:r>
            <a:r>
              <a:rPr lang="en-US" b="1" dirty="0"/>
              <a:t>effects of digital technologies on social </a:t>
            </a:r>
            <a:r>
              <a:rPr lang="en-US" b="1" dirty="0" err="1"/>
              <a:t>organising</a:t>
            </a:r>
            <a:r>
              <a:rPr lang="en-US" dirty="0"/>
              <a:t>. Discussed in more detail is a key consequence from data playing a primary role in bringing together ADHD as coherent </a:t>
            </a:r>
            <a:r>
              <a:rPr lang="en-US" b="1" dirty="0"/>
              <a:t>idea and practice</a:t>
            </a:r>
            <a:r>
              <a:rPr lang="en-US" dirty="0"/>
              <a:t>: if ADHD is primarily the digital and instrumental product of psychiatry and education, so that ADHD is only secondarily a reliable description of </a:t>
            </a:r>
            <a:r>
              <a:rPr lang="en-US" dirty="0" err="1"/>
              <a:t>behaviour</a:t>
            </a:r>
            <a:r>
              <a:rPr lang="en-US" dirty="0"/>
              <a:t>, </a:t>
            </a:r>
            <a:r>
              <a:rPr lang="en-US" b="1" dirty="0"/>
              <a:t>then what is to count as valid description of ADHD as </a:t>
            </a:r>
            <a:r>
              <a:rPr lang="en-US" b="1" dirty="0" err="1"/>
              <a:t>behaviour</a:t>
            </a:r>
            <a:r>
              <a:rPr lang="en-US" b="1" dirty="0"/>
              <a:t> will depend firstly upon the character and application of the existing database and not on actual </a:t>
            </a:r>
            <a:r>
              <a:rPr lang="en-US" b="1" dirty="0" err="1"/>
              <a:t>behaviours</a:t>
            </a:r>
            <a:r>
              <a:rPr lang="en-US" b="1" dirty="0"/>
              <a:t> among pupils</a:t>
            </a:r>
            <a:r>
              <a:rPr lang="en-US" dirty="0"/>
              <a:t>. The article concludes that such technological products as ADHD seem notably at odds with traditional values in education. Traditional notions of education as a form of personable nurture seem to contrast with the instrumental disinterestedness of managing pupils as data flows. Given the latter, there seems rising need to </a:t>
            </a:r>
            <a:r>
              <a:rPr lang="en-US" dirty="0" err="1"/>
              <a:t>theorise</a:t>
            </a:r>
            <a:r>
              <a:rPr lang="en-US" dirty="0"/>
              <a:t> </a:t>
            </a:r>
            <a:r>
              <a:rPr lang="en-US" b="1" dirty="0"/>
              <a:t>social reproduction by data</a:t>
            </a:r>
            <a:r>
              <a:rPr lang="en-US" dirty="0"/>
              <a:t> and of data in contemporary education.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169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72BD3-806A-4805-8149-4FFA7370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14E48F-E2E7-48A0-9F41-F7025865F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394"/>
            <a:ext cx="10515600" cy="3220623"/>
          </a:xfrm>
        </p:spPr>
        <p:txBody>
          <a:bodyPr/>
          <a:lstStyle/>
          <a:p>
            <a:r>
              <a:rPr lang="cs-CZ" b="1" dirty="0"/>
              <a:t>Kategorie ve vzdělávání nejsou samozřejmé </a:t>
            </a:r>
            <a:r>
              <a:rPr lang="cs-CZ" dirty="0"/>
              <a:t>a sociologie vzdělávání má zkoumat jejich </a:t>
            </a:r>
            <a:r>
              <a:rPr lang="cs-CZ" b="1" dirty="0"/>
              <a:t>sociální vznikání </a:t>
            </a:r>
            <a:r>
              <a:rPr lang="cs-CZ" dirty="0"/>
              <a:t>nikoli je bezmyšlenkovitě prosazovat do vzdělávací praxe.</a:t>
            </a:r>
          </a:p>
          <a:p>
            <a:r>
              <a:rPr lang="cs-CZ" dirty="0"/>
              <a:t>Příště tedy:</a:t>
            </a:r>
            <a:r>
              <a:rPr lang="cs-CZ" b="1" dirty="0"/>
              <a:t> Etnicita a gender jako významné faktory ve vzdělávání</a:t>
            </a:r>
          </a:p>
          <a:p>
            <a:r>
              <a:rPr lang="cs-CZ" dirty="0"/>
              <a:t>Rasa, etnicita a gender jako </a:t>
            </a:r>
            <a:r>
              <a:rPr lang="cs-CZ" b="1" dirty="0"/>
              <a:t>faktory</a:t>
            </a:r>
            <a:r>
              <a:rPr lang="cs-CZ" dirty="0"/>
              <a:t> ovlivňující úspěch ve vzdělávání a vzdělávací dráhy i jako </a:t>
            </a:r>
            <a:r>
              <a:rPr lang="cs-CZ" b="1" dirty="0"/>
              <a:t>kategorie identit</a:t>
            </a:r>
            <a:r>
              <a:rPr lang="cs-CZ" dirty="0"/>
              <a:t>, které se </a:t>
            </a:r>
            <a:r>
              <a:rPr lang="cs-CZ" b="1" dirty="0"/>
              <a:t>konstruují v průběhu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221155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E3BA4-C613-4BE1-9A86-D8229A64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Současné problémy sociologie vzdělávání</a:t>
            </a:r>
            <a:endParaRPr lang="en-GB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3D4306-857E-47A2-A6EB-6E2AC9BE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4800" dirty="0"/>
              <a:t>3. vlna sociologie vzdělávání</a:t>
            </a:r>
          </a:p>
          <a:p>
            <a:pPr marL="0" indent="0">
              <a:buNone/>
            </a:pPr>
            <a:r>
              <a:rPr lang="cs-CZ" dirty="0"/>
              <a:t>Zdroje: posuny ve společnosti i nové teorie</a:t>
            </a:r>
          </a:p>
          <a:p>
            <a:pPr marL="0" indent="0">
              <a:buNone/>
            </a:pPr>
            <a:r>
              <a:rPr lang="cs-CZ" dirty="0"/>
              <a:t>Tři osy problémů v SV</a:t>
            </a:r>
          </a:p>
          <a:p>
            <a:pPr lvl="1"/>
            <a:r>
              <a:rPr lang="cs-CZ" dirty="0"/>
              <a:t>Překonání tradičních dichotomií</a:t>
            </a:r>
          </a:p>
          <a:p>
            <a:pPr lvl="1"/>
            <a:r>
              <a:rPr lang="cs-CZ" dirty="0"/>
              <a:t>Globalizace a partikularizace</a:t>
            </a:r>
          </a:p>
          <a:p>
            <a:pPr lvl="1"/>
            <a:r>
              <a:rPr lang="cs-CZ" dirty="0"/>
              <a:t>Nová kritika</a:t>
            </a:r>
          </a:p>
          <a:p>
            <a:pPr marL="0" indent="0">
              <a:buNone/>
            </a:pPr>
            <a:r>
              <a:rPr lang="cs-CZ" dirty="0"/>
              <a:t>Výzkumný program</a:t>
            </a:r>
          </a:p>
          <a:p>
            <a:pPr lvl="1"/>
            <a:r>
              <a:rPr lang="cs-CZ" dirty="0" err="1"/>
              <a:t>Policy</a:t>
            </a:r>
            <a:r>
              <a:rPr lang="cs-CZ" dirty="0"/>
              <a:t> sociology</a:t>
            </a:r>
          </a:p>
          <a:p>
            <a:pPr lvl="1"/>
            <a:r>
              <a:rPr lang="cs-CZ" dirty="0" err="1"/>
              <a:t>Sociologies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  <a:p>
            <a:pPr lvl="1"/>
            <a:r>
              <a:rPr lang="cs-CZ" dirty="0"/>
              <a:t>Sociology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critique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Histories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reason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Political</a:t>
            </a:r>
            <a:r>
              <a:rPr lang="cs-CZ" dirty="0"/>
              <a:t> Sociology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Knowledge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90925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817B0-FF57-4518-A5CC-4C84B6504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3588"/>
          </a:xfrm>
        </p:spPr>
        <p:txBody>
          <a:bodyPr/>
          <a:lstStyle/>
          <a:p>
            <a:r>
              <a:rPr lang="cs-CZ" dirty="0"/>
              <a:t>Zdroje empiricko-teoretické: 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1C32B3-9F84-488A-8DD4-DE30A40D9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98"/>
            <a:ext cx="10515600" cy="503727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Nové podmínky ve společnostech:</a:t>
            </a:r>
          </a:p>
          <a:p>
            <a:pPr lvl="1"/>
            <a:r>
              <a:rPr lang="cs-CZ" dirty="0"/>
              <a:t>David </a:t>
            </a:r>
            <a:r>
              <a:rPr lang="cs-CZ" dirty="0" err="1"/>
              <a:t>Baker</a:t>
            </a:r>
            <a:r>
              <a:rPr lang="cs-CZ" dirty="0"/>
              <a:t> –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Schooled</a:t>
            </a:r>
            <a:r>
              <a:rPr lang="cs-CZ" i="1" dirty="0"/>
              <a:t> Society</a:t>
            </a:r>
            <a:r>
              <a:rPr lang="cs-CZ" dirty="0"/>
              <a:t>, 2014 – forma stratifikace ve společnosti čerpá z institucionální logiky formálního vzdělávání</a:t>
            </a:r>
          </a:p>
          <a:p>
            <a:pPr lvl="1"/>
            <a:r>
              <a:rPr lang="cs-CZ" dirty="0"/>
              <a:t>Jal </a:t>
            </a:r>
            <a:r>
              <a:rPr lang="cs-CZ" dirty="0" err="1"/>
              <a:t>Mehta</a:t>
            </a:r>
            <a:r>
              <a:rPr lang="cs-CZ" dirty="0"/>
              <a:t> – „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Deepening</a:t>
            </a:r>
            <a:r>
              <a:rPr lang="cs-CZ" dirty="0"/>
              <a:t> </a:t>
            </a:r>
            <a:r>
              <a:rPr lang="cs-CZ" dirty="0" err="1"/>
              <a:t>Interpenertration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in </a:t>
            </a:r>
            <a:r>
              <a:rPr lang="cs-CZ" dirty="0" err="1"/>
              <a:t>Modern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“, 2018</a:t>
            </a:r>
          </a:p>
          <a:p>
            <a:pPr lvl="1"/>
            <a:r>
              <a:rPr lang="cs-CZ" dirty="0"/>
              <a:t>Vzdělávání je provázáno se společností mnohem více než dříve – </a:t>
            </a:r>
            <a:r>
              <a:rPr lang="cs-CZ" b="1" dirty="0" err="1"/>
              <a:t>schooled</a:t>
            </a:r>
            <a:r>
              <a:rPr lang="cs-CZ" b="1" dirty="0"/>
              <a:t> society </a:t>
            </a:r>
            <a:r>
              <a:rPr lang="cs-CZ" dirty="0"/>
              <a:t>– logika vzdělávání se propisuje do ostatních polí společnosti, a vzdělávání ovlivňují logiky jiných polí – </a:t>
            </a:r>
            <a:r>
              <a:rPr lang="cs-CZ" b="1" dirty="0" err="1"/>
              <a:t>interpenetrace</a:t>
            </a:r>
            <a:endParaRPr lang="cs-CZ" b="1" dirty="0"/>
          </a:p>
          <a:p>
            <a:r>
              <a:rPr lang="cs-CZ" b="1" dirty="0"/>
              <a:t>Všechny tyto vlivy kladou otázku po novem uchopení v sociologii vzdělávání a novém kritickém přístupu.</a:t>
            </a:r>
          </a:p>
          <a:p>
            <a:r>
              <a:rPr lang="cs-CZ" dirty="0" err="1"/>
              <a:t>Poststrukturalismus</a:t>
            </a:r>
            <a:r>
              <a:rPr lang="cs-CZ" dirty="0"/>
              <a:t> – </a:t>
            </a:r>
            <a:r>
              <a:rPr lang="cs-CZ" dirty="0" err="1"/>
              <a:t>Foucault</a:t>
            </a:r>
            <a:r>
              <a:rPr lang="cs-CZ" dirty="0"/>
              <a:t>, </a:t>
            </a:r>
            <a:r>
              <a:rPr lang="cs-CZ" dirty="0" err="1"/>
              <a:t>Deleuze</a:t>
            </a:r>
            <a:r>
              <a:rPr lang="cs-CZ" dirty="0"/>
              <a:t>, </a:t>
            </a:r>
            <a:r>
              <a:rPr lang="cs-CZ" dirty="0" err="1"/>
              <a:t>Guattari</a:t>
            </a:r>
            <a:r>
              <a:rPr lang="cs-CZ" dirty="0"/>
              <a:t>, </a:t>
            </a:r>
          </a:p>
          <a:p>
            <a:r>
              <a:rPr lang="cs-CZ" dirty="0"/>
              <a:t>Současný </a:t>
            </a:r>
            <a:r>
              <a:rPr lang="cs-CZ" b="1" dirty="0" err="1"/>
              <a:t>pragmaticismus</a:t>
            </a:r>
            <a:r>
              <a:rPr lang="cs-CZ" b="1" dirty="0"/>
              <a:t>, </a:t>
            </a:r>
            <a:r>
              <a:rPr lang="cs-CZ" b="1" dirty="0" err="1"/>
              <a:t>procesualismus</a:t>
            </a:r>
            <a:r>
              <a:rPr lang="cs-CZ" b="1" dirty="0"/>
              <a:t>, </a:t>
            </a:r>
            <a:r>
              <a:rPr lang="cs-CZ" b="1" dirty="0" err="1"/>
              <a:t>relacionalismus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Joas</a:t>
            </a:r>
            <a:r>
              <a:rPr lang="cs-CZ" dirty="0"/>
              <a:t>, </a:t>
            </a:r>
            <a:r>
              <a:rPr lang="cs-CZ" dirty="0" err="1"/>
              <a:t>Reed</a:t>
            </a:r>
            <a:r>
              <a:rPr lang="cs-CZ" dirty="0"/>
              <a:t>, </a:t>
            </a:r>
            <a:r>
              <a:rPr lang="cs-CZ" dirty="0" err="1"/>
              <a:t>Abbott</a:t>
            </a:r>
            <a:r>
              <a:rPr lang="cs-CZ" dirty="0"/>
              <a:t>, Gross</a:t>
            </a:r>
          </a:p>
          <a:p>
            <a:r>
              <a:rPr lang="cs-CZ" dirty="0" err="1"/>
              <a:t>Postanalytická</a:t>
            </a:r>
            <a:r>
              <a:rPr lang="cs-CZ" dirty="0"/>
              <a:t> filosofie – </a:t>
            </a:r>
            <a:r>
              <a:rPr lang="cs-CZ" dirty="0" err="1"/>
              <a:t>Hacking</a:t>
            </a:r>
            <a:r>
              <a:rPr lang="cs-CZ" dirty="0"/>
              <a:t>, </a:t>
            </a:r>
            <a:r>
              <a:rPr lang="cs-CZ" dirty="0" err="1"/>
              <a:t>Rorty</a:t>
            </a:r>
            <a:r>
              <a:rPr lang="cs-CZ" dirty="0"/>
              <a:t>, </a:t>
            </a:r>
            <a:r>
              <a:rPr lang="cs-CZ" dirty="0" err="1"/>
              <a:t>Davidson</a:t>
            </a:r>
            <a:endParaRPr lang="cs-CZ" dirty="0"/>
          </a:p>
          <a:p>
            <a:endParaRPr lang="cs-CZ" b="1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0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FB638-81D7-48F2-B74F-623075EE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066"/>
          </a:xfrm>
        </p:spPr>
        <p:txBody>
          <a:bodyPr/>
          <a:lstStyle/>
          <a:p>
            <a:r>
              <a:rPr lang="cs-CZ" dirty="0"/>
              <a:t>Tři témata – osy problémů 3. vlny: 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423798-DD80-4E15-999A-A278AC2EA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5461"/>
            <a:ext cx="10515600" cy="489150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překonání tradičních </a:t>
            </a:r>
            <a:r>
              <a:rPr lang="cs-CZ" b="1" dirty="0"/>
              <a:t>dichotomických kategorií </a:t>
            </a:r>
          </a:p>
          <a:p>
            <a:pPr lvl="1"/>
            <a:r>
              <a:rPr lang="cs-CZ" dirty="0" err="1"/>
              <a:t>Konsensualismus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konfliktualismus</a:t>
            </a:r>
            <a:endParaRPr lang="cs-CZ" dirty="0"/>
          </a:p>
          <a:p>
            <a:pPr lvl="1"/>
            <a:r>
              <a:rPr lang="cs-CZ" dirty="0"/>
              <a:t>Funkcionalismus </a:t>
            </a:r>
            <a:r>
              <a:rPr lang="cs-CZ" dirty="0" err="1"/>
              <a:t>vs</a:t>
            </a:r>
            <a:r>
              <a:rPr lang="cs-CZ" dirty="0"/>
              <a:t> kriticismus </a:t>
            </a:r>
          </a:p>
          <a:p>
            <a:pPr lvl="1"/>
            <a:r>
              <a:rPr lang="cs-CZ" dirty="0"/>
              <a:t>Subjekt </a:t>
            </a:r>
            <a:r>
              <a:rPr lang="cs-CZ" dirty="0" err="1"/>
              <a:t>vs</a:t>
            </a:r>
            <a:r>
              <a:rPr lang="cs-CZ" dirty="0"/>
              <a:t> objekt</a:t>
            </a:r>
          </a:p>
          <a:p>
            <a:pPr lvl="1"/>
            <a:r>
              <a:rPr lang="cs-CZ" dirty="0"/>
              <a:t>Teorie </a:t>
            </a:r>
            <a:r>
              <a:rPr lang="cs-CZ" dirty="0" err="1"/>
              <a:t>vs</a:t>
            </a:r>
            <a:r>
              <a:rPr lang="cs-CZ" dirty="0"/>
              <a:t> praxe</a:t>
            </a:r>
          </a:p>
          <a:p>
            <a:pPr lvl="1"/>
            <a:r>
              <a:rPr lang="cs-CZ" dirty="0"/>
              <a:t>Ideje </a:t>
            </a:r>
            <a:r>
              <a:rPr lang="cs-CZ" dirty="0" err="1"/>
              <a:t>vs</a:t>
            </a:r>
            <a:r>
              <a:rPr lang="cs-CZ" dirty="0"/>
              <a:t> realita</a:t>
            </a:r>
          </a:p>
          <a:p>
            <a:pPr lvl="1"/>
            <a:r>
              <a:rPr lang="cs-CZ" dirty="0"/>
              <a:t>Vědoucí kritik a nevědomý „obyčejný člověk“</a:t>
            </a:r>
          </a:p>
          <a:p>
            <a:pPr lvl="0"/>
            <a:r>
              <a:rPr lang="cs-CZ" dirty="0"/>
              <a:t>rozumění </a:t>
            </a:r>
            <a:r>
              <a:rPr lang="cs-CZ" b="1" dirty="0"/>
              <a:t>globalizovanému a současně </a:t>
            </a:r>
            <a:r>
              <a:rPr lang="cs-CZ" b="1" dirty="0" err="1"/>
              <a:t>partikularizovanému</a:t>
            </a:r>
            <a:r>
              <a:rPr lang="cs-CZ" b="1" dirty="0"/>
              <a:t> </a:t>
            </a:r>
            <a:r>
              <a:rPr lang="cs-CZ" dirty="0"/>
              <a:t>světu </a:t>
            </a:r>
          </a:p>
          <a:p>
            <a:pPr lvl="0"/>
            <a:r>
              <a:rPr lang="cs-CZ" dirty="0"/>
              <a:t>vytvoření </a:t>
            </a:r>
            <a:r>
              <a:rPr lang="cs-CZ" b="1" dirty="0"/>
              <a:t>nového kritického přístupu </a:t>
            </a:r>
            <a:r>
              <a:rPr lang="cs-CZ" dirty="0"/>
              <a:t>v SV a v sociálních vědách obecně.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1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B15B4-67F3-4035-8CEB-039148B5E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>
            <a:normAutofit/>
          </a:bodyPr>
          <a:lstStyle/>
          <a:p>
            <a:pPr lvl="1"/>
            <a:r>
              <a:rPr lang="cs-CZ" sz="4000" dirty="0">
                <a:latin typeface="+mj-lt"/>
              </a:rPr>
              <a:t>Subjekt </a:t>
            </a:r>
            <a:r>
              <a:rPr lang="cs-CZ" sz="4000" dirty="0" err="1">
                <a:latin typeface="+mj-lt"/>
              </a:rPr>
              <a:t>vs</a:t>
            </a:r>
            <a:r>
              <a:rPr lang="cs-CZ" sz="4000" dirty="0">
                <a:latin typeface="+mj-lt"/>
              </a:rPr>
              <a:t> objekt ve vzdělávání</a:t>
            </a:r>
            <a:endParaRPr lang="en-GB" sz="4000" dirty="0">
              <a:latin typeface="+mj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DB61A4-F41D-4924-A86A-F6331E6B1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/>
          <a:lstStyle/>
          <a:p>
            <a:r>
              <a:rPr lang="cs-CZ" dirty="0"/>
              <a:t>Problém věd o člověku obecně – člověk je jednající a myslící, není to staticky objekt přírodních věd (kámen)</a:t>
            </a:r>
          </a:p>
          <a:p>
            <a:r>
              <a:rPr lang="cs-CZ" dirty="0" err="1"/>
              <a:t>Making</a:t>
            </a:r>
            <a:r>
              <a:rPr lang="cs-CZ" dirty="0"/>
              <a:t> up </a:t>
            </a:r>
            <a:r>
              <a:rPr lang="cs-CZ" dirty="0" err="1"/>
              <a:t>people</a:t>
            </a:r>
            <a:r>
              <a:rPr lang="cs-CZ" dirty="0"/>
              <a:t> – </a:t>
            </a:r>
            <a:r>
              <a:rPr lang="cs-CZ" b="1" dirty="0"/>
              <a:t>fabrikace lidských druhů </a:t>
            </a:r>
            <a:r>
              <a:rPr lang="cs-CZ" dirty="0"/>
              <a:t>– „spiknutí“ kategorie a obsahu (ne pouze </a:t>
            </a:r>
            <a:r>
              <a:rPr lang="cs-CZ" dirty="0" err="1"/>
              <a:t>labelling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– </a:t>
            </a:r>
            <a:r>
              <a:rPr lang="cs-CZ" dirty="0" err="1"/>
              <a:t>Hacking</a:t>
            </a:r>
            <a:r>
              <a:rPr lang="cs-CZ" dirty="0"/>
              <a:t> 104, 6, 8)</a:t>
            </a:r>
          </a:p>
          <a:p>
            <a:r>
              <a:rPr lang="cs-CZ" dirty="0"/>
              <a:t>Lidské druhy ve vzdělávání – dítě, nadané dítě, dítě se specifickými poruchami učení, </a:t>
            </a:r>
            <a:r>
              <a:rPr lang="cs-CZ" dirty="0" err="1"/>
              <a:t>exkludované</a:t>
            </a:r>
            <a:r>
              <a:rPr lang="cs-CZ" dirty="0"/>
              <a:t> dítě, městské dítě, riziková mládež…</a:t>
            </a:r>
          </a:p>
          <a:p>
            <a:endParaRPr lang="en-GB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A28D06C7-64E5-483B-BF4D-9096349987CB}"/>
              </a:ext>
            </a:extLst>
          </p:cNvPr>
          <p:cNvSpPr/>
          <p:nvPr/>
        </p:nvSpPr>
        <p:spPr>
          <a:xfrm>
            <a:off x="930964" y="4100167"/>
            <a:ext cx="4426226" cy="23927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Dítě – subjekt vzdělávání</a:t>
            </a:r>
            <a:endParaRPr lang="en-GB" sz="32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99AD788-AB5C-4BE1-856A-3E28DFEBA126}"/>
              </a:ext>
            </a:extLst>
          </p:cNvPr>
          <p:cNvSpPr/>
          <p:nvPr/>
        </p:nvSpPr>
        <p:spPr>
          <a:xfrm>
            <a:off x="6834812" y="4100167"/>
            <a:ext cx="4200939" cy="2392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Dítě – objekt vědy (pedagogiky, sociologie ,psychologie)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0403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1C6B9-7E58-4DFA-9704-B564A1A5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3908"/>
            <a:ext cx="10515600" cy="655292"/>
          </a:xfrm>
        </p:spPr>
        <p:txBody>
          <a:bodyPr>
            <a:normAutofit fontScale="90000"/>
          </a:bodyPr>
          <a:lstStyle/>
          <a:p>
            <a:r>
              <a:rPr lang="cs-CZ" dirty="0"/>
              <a:t>Teorie vs. praxe, Ideje vs. realita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63A68F-993A-4096-9016-33D3C427E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Vliv amerického pragmatismu z počátku 20. stol. (James, </a:t>
            </a:r>
            <a:r>
              <a:rPr lang="cs-CZ" dirty="0" err="1"/>
              <a:t>Dewey</a:t>
            </a:r>
            <a:r>
              <a:rPr lang="cs-CZ" dirty="0"/>
              <a:t>)</a:t>
            </a:r>
          </a:p>
          <a:p>
            <a:r>
              <a:rPr lang="cs-CZ" dirty="0"/>
              <a:t>Oba póly jsou provázané – nelze je empiricky v žádném momentě oddělit – zacházíme pouze s tím, co vidíme, vidíme pouze to, o čem se dá myslet, myslíme pouze o tom, o čem víme. </a:t>
            </a:r>
          </a:p>
          <a:p>
            <a:r>
              <a:rPr lang="cs-CZ" b="1" dirty="0"/>
              <a:t>Systémy zdůvodňování </a:t>
            </a:r>
            <a:r>
              <a:rPr lang="cs-CZ" dirty="0"/>
              <a:t>– logiky a racionality jsou produkovány sociálně a kulturně</a:t>
            </a:r>
          </a:p>
          <a:p>
            <a:pPr lvl="1"/>
            <a:r>
              <a:rPr lang="cs-CZ" dirty="0"/>
              <a:t>nejsou ani univerzální ani absolutní ani transcendentální</a:t>
            </a:r>
          </a:p>
          <a:p>
            <a:pPr lvl="1"/>
            <a:r>
              <a:rPr lang="cs-CZ" dirty="0"/>
              <a:t>kulturní teze, které </a:t>
            </a:r>
            <a:r>
              <a:rPr lang="cs-CZ" b="1" dirty="0"/>
              <a:t>krystalizují do sociálních praktik </a:t>
            </a:r>
            <a:r>
              <a:rPr lang="cs-CZ" dirty="0"/>
              <a:t>a uspořádávají to, co je myslitelné, mělo by se vědět, a </a:t>
            </a:r>
            <a:r>
              <a:rPr lang="cs-CZ" b="1" dirty="0"/>
              <a:t>jak by se podle toho mělo jednat</a:t>
            </a:r>
            <a:r>
              <a:rPr lang="cs-CZ" dirty="0"/>
              <a:t>. </a:t>
            </a:r>
          </a:p>
          <a:p>
            <a:r>
              <a:rPr lang="cs-CZ" dirty="0"/>
              <a:t>Teorie, výzkumy, expertízy jsou </a:t>
            </a:r>
            <a:r>
              <a:rPr lang="cs-CZ" b="1" dirty="0"/>
              <a:t>aktéry</a:t>
            </a:r>
            <a:r>
              <a:rPr lang="cs-CZ" dirty="0"/>
              <a:t> – nejsou neutrální, nezávislé</a:t>
            </a:r>
          </a:p>
          <a:p>
            <a:pPr lvl="1"/>
            <a:r>
              <a:rPr lang="cs-CZ" dirty="0"/>
              <a:t>Na základě tohoto vědění je s dětmi </a:t>
            </a:r>
            <a:r>
              <a:rPr lang="cs-CZ" b="1" dirty="0"/>
              <a:t>nějak nakládáno</a:t>
            </a:r>
            <a:r>
              <a:rPr lang="cs-CZ" dirty="0"/>
              <a:t>, a požaduje, aby děti také </a:t>
            </a:r>
            <a:r>
              <a:rPr lang="cs-CZ" b="1" dirty="0"/>
              <a:t>samy takto o sobě uvažovali </a:t>
            </a:r>
            <a:r>
              <a:rPr lang="cs-CZ" dirty="0"/>
              <a:t>(téma </a:t>
            </a:r>
            <a:r>
              <a:rPr lang="cs-CZ" dirty="0" err="1"/>
              <a:t>responsibilizace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Teorie se provazují do praxe a naopak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90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E510E-3CF1-4E76-850F-EBA08FDD1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dirty="0" err="1"/>
              <a:t>Tru</a:t>
            </a:r>
            <a:r>
              <a:rPr lang="en-US" sz="3600" dirty="0"/>
              <a:t>e Grit? Making a Scientific Object and Pedagogical Tool</a:t>
            </a:r>
            <a:br>
              <a:rPr lang="en-US" sz="3600" dirty="0"/>
            </a:br>
            <a:r>
              <a:rPr lang="en-US" sz="3600" dirty="0"/>
              <a:t>Christopher </a:t>
            </a:r>
            <a:r>
              <a:rPr lang="en-US" sz="3600" dirty="0" err="1"/>
              <a:t>Kirchgasler</a:t>
            </a:r>
            <a:r>
              <a:rPr lang="cs-CZ" sz="3600" dirty="0"/>
              <a:t>,</a:t>
            </a:r>
            <a:r>
              <a:rPr lang="en-US" sz="3600" dirty="0"/>
              <a:t> </a:t>
            </a:r>
            <a:r>
              <a:rPr lang="en-US" sz="2200" dirty="0"/>
              <a:t>The University of Kansas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AC645C-E3B6-41F7-9C2E-31920000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educability</a:t>
            </a:r>
            <a:r>
              <a:rPr lang="en-US" dirty="0"/>
              <a:t> of personal qualities has garnered attention for its potential to raise student </a:t>
            </a:r>
            <a:r>
              <a:rPr lang="en-US" b="1" dirty="0"/>
              <a:t>achievement</a:t>
            </a:r>
            <a:r>
              <a:rPr lang="en-US" dirty="0"/>
              <a:t>. This investigation asks how one such quality— grit—has become a </a:t>
            </a:r>
            <a:r>
              <a:rPr lang="en-US" b="1" dirty="0"/>
              <a:t>commonsensical way to think about differences among students</a:t>
            </a:r>
            <a:r>
              <a:rPr lang="en-US" dirty="0"/>
              <a:t>. As a history of the present, grit is approached as a </a:t>
            </a:r>
            <a:r>
              <a:rPr lang="en-US" b="1" dirty="0"/>
              <a:t>cultural thesis </a:t>
            </a:r>
            <a:r>
              <a:rPr lang="en-US" dirty="0"/>
              <a:t>that links individualism to narratives of American exceptionalism and historical progress. This thesis is embodied in </a:t>
            </a:r>
            <a:r>
              <a:rPr lang="en-US" b="1" dirty="0"/>
              <a:t>contemporary school reforms to ‘‘get gritty’’ </a:t>
            </a:r>
            <a:r>
              <a:rPr lang="en-US" dirty="0"/>
              <a:t>in order to close achievement gaps. A </a:t>
            </a:r>
            <a:r>
              <a:rPr lang="en-US" b="1" dirty="0"/>
              <a:t>danger</a:t>
            </a:r>
            <a:r>
              <a:rPr lang="en-US" dirty="0"/>
              <a:t> of these reforms is how pedagogies of grit </a:t>
            </a:r>
            <a:r>
              <a:rPr lang="en-US" b="1" dirty="0"/>
              <a:t>generate classificatory regimes that divide people </a:t>
            </a:r>
            <a:r>
              <a:rPr lang="en-US" dirty="0"/>
              <a:t>by the dis- play of particular attitudes and behaviors. As grit </a:t>
            </a:r>
            <a:r>
              <a:rPr lang="en-US" b="1" dirty="0"/>
              <a:t>travels globally</a:t>
            </a:r>
            <a:r>
              <a:rPr lang="en-US" dirty="0"/>
              <a:t>, it </a:t>
            </a:r>
            <a:r>
              <a:rPr lang="en-US" b="1" dirty="0"/>
              <a:t>decontextualizes social and economic inequalities</a:t>
            </a:r>
            <a:r>
              <a:rPr lang="en-US" dirty="0"/>
              <a:t> and explains them as owing to the </a:t>
            </a:r>
            <a:r>
              <a:rPr lang="en-US" b="1" dirty="0"/>
              <a:t>intrinsic qualities </a:t>
            </a:r>
            <a:r>
              <a:rPr lang="en-US" dirty="0"/>
              <a:t>of people.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21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95D75-EB33-4577-BADF-D8F677960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204" y="271512"/>
            <a:ext cx="8557591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Vědoucí kritik a nevědomý „obyčejný člověk“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1CE602-B018-49A3-97B3-DD740FBB3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674" y="2740608"/>
            <a:ext cx="10227365" cy="385569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Postoj na okraji (</a:t>
            </a:r>
            <a:r>
              <a:rPr lang="cs-CZ" dirty="0" err="1"/>
              <a:t>Bauman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dostatečně daleko – </a:t>
            </a:r>
            <a:r>
              <a:rPr lang="cs-CZ" dirty="0" err="1"/>
              <a:t>nepohlcenost</a:t>
            </a:r>
            <a:r>
              <a:rPr lang="cs-CZ" dirty="0"/>
              <a:t> kontextem</a:t>
            </a:r>
          </a:p>
          <a:p>
            <a:pPr lvl="1"/>
            <a:r>
              <a:rPr lang="cs-CZ" dirty="0"/>
              <a:t>dostatečně blízko – porozumění kontextu</a:t>
            </a:r>
          </a:p>
          <a:p>
            <a:r>
              <a:rPr lang="cs-CZ" dirty="0"/>
              <a:t>Pohled z rohu místnosti (</a:t>
            </a:r>
            <a:r>
              <a:rPr lang="cs-CZ" dirty="0" err="1"/>
              <a:t>Boltanski</a:t>
            </a:r>
            <a:r>
              <a:rPr lang="cs-CZ" dirty="0"/>
              <a:t>, </a:t>
            </a:r>
            <a:r>
              <a:rPr lang="cs-CZ" dirty="0" err="1"/>
              <a:t>Thevenot</a:t>
            </a:r>
            <a:r>
              <a:rPr lang="cs-CZ" dirty="0"/>
              <a:t>)</a:t>
            </a:r>
          </a:p>
          <a:p>
            <a:r>
              <a:rPr lang="cs-CZ" dirty="0"/>
              <a:t>Badatel není nadřazený na základě lepšího vztahu k pravdě, vyšší inteligence… ale existuje </a:t>
            </a:r>
            <a:r>
              <a:rPr lang="cs-CZ" b="1" dirty="0"/>
              <a:t>výhoda, </a:t>
            </a:r>
            <a:r>
              <a:rPr lang="cs-CZ" dirty="0"/>
              <a:t>která zakládá </a:t>
            </a:r>
            <a:r>
              <a:rPr lang="cs-CZ" b="1" dirty="0"/>
              <a:t>vědeckou zodpovědnost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„laboratoř“ – prostředí ve kterém může relativně nerušeně myslet</a:t>
            </a:r>
          </a:p>
          <a:p>
            <a:pPr lvl="2"/>
            <a:r>
              <a:rPr lang="cs-CZ" dirty="0"/>
              <a:t>Univerzita - Kolegium lidí toužících po vyšším vzdělání</a:t>
            </a:r>
          </a:p>
          <a:p>
            <a:pPr lvl="1"/>
            <a:r>
              <a:rPr lang="cs-CZ" dirty="0"/>
              <a:t>Čas – kulturně vymezené ohraničení profese, která má na toto čas</a:t>
            </a:r>
          </a:p>
          <a:p>
            <a:r>
              <a:rPr lang="cs-CZ" dirty="0"/>
              <a:t>Badatel ve vzdělávání nemůže být nadřazený učiteli, dítěti a rodiči, ale může bádat nezávisle na jednotlivých názorech.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5"/>
            <a:endParaRPr lang="en-GB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FA85B604-D7E1-4363-8B76-5B32488329C9}"/>
              </a:ext>
            </a:extLst>
          </p:cNvPr>
          <p:cNvSpPr/>
          <p:nvPr/>
        </p:nvSpPr>
        <p:spPr>
          <a:xfrm>
            <a:off x="152748" y="1209239"/>
            <a:ext cx="2245895" cy="13517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fenomén</a:t>
            </a:r>
            <a:endParaRPr lang="en-GB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84887E9-61D6-4141-A947-68643B224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1350" y="106267"/>
            <a:ext cx="1008649" cy="1008649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1CD9C82E-AF1B-406F-B801-9D04B8BB5052}"/>
              </a:ext>
            </a:extLst>
          </p:cNvPr>
          <p:cNvSpPr/>
          <p:nvPr/>
        </p:nvSpPr>
        <p:spPr>
          <a:xfrm>
            <a:off x="6838123" y="1251464"/>
            <a:ext cx="4899991" cy="12913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fenomén</a:t>
            </a:r>
            <a:endParaRPr lang="en-GB" sz="3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C203994-DBE4-4D1D-9E79-2B80758B5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11014" y="1630602"/>
            <a:ext cx="435491" cy="43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914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3E463-C592-4E4E-B242-25F11FA4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602"/>
            <a:ext cx="10515600" cy="734805"/>
          </a:xfrm>
        </p:spPr>
        <p:txBody>
          <a:bodyPr/>
          <a:lstStyle/>
          <a:p>
            <a:r>
              <a:rPr lang="cs-CZ" dirty="0"/>
              <a:t>Globalizace + partikularizace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8EC2C1-5907-42EC-A245-207714A96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4417"/>
            <a:ext cx="10515600" cy="421564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Globálové, Lokálové </a:t>
            </a:r>
            <a:r>
              <a:rPr lang="cs-CZ" dirty="0"/>
              <a:t>(</a:t>
            </a:r>
            <a:r>
              <a:rPr lang="cs-CZ" dirty="0" err="1"/>
              <a:t>Bauman</a:t>
            </a:r>
            <a:r>
              <a:rPr lang="cs-CZ" dirty="0"/>
              <a:t>) - o co více se elity globalizují o to více produkují bezmocné lokály</a:t>
            </a:r>
          </a:p>
          <a:p>
            <a:r>
              <a:rPr lang="cs-CZ" b="1" dirty="0" err="1"/>
              <a:t>Biga</a:t>
            </a:r>
            <a:r>
              <a:rPr lang="cs-CZ" b="1" dirty="0"/>
              <a:t> data </a:t>
            </a:r>
            <a:r>
              <a:rPr lang="cs-CZ" dirty="0"/>
              <a:t>– velké datové kvantitativní soubory mohou ignorovat lokální specifické sociální podmínky – </a:t>
            </a:r>
            <a:r>
              <a:rPr lang="cs-CZ" dirty="0" err="1"/>
              <a:t>dekontextualizují</a:t>
            </a:r>
            <a:r>
              <a:rPr lang="cs-CZ" dirty="0"/>
              <a:t> sociální a ekonomické nerovnosti</a:t>
            </a:r>
          </a:p>
          <a:p>
            <a:r>
              <a:rPr lang="cs-CZ" dirty="0" err="1"/>
              <a:t>Transnacionalizaci</a:t>
            </a:r>
            <a:r>
              <a:rPr lang="cs-CZ" dirty="0"/>
              <a:t> a europeizaci nelze pojímat bez vlivu těchto trendů na lokální úroveň.</a:t>
            </a:r>
          </a:p>
          <a:p>
            <a:r>
              <a:rPr lang="cs-CZ" dirty="0"/>
              <a:t>Úkolem 3.vlny je pojímat ve výzkumu vzdělávání obojí: </a:t>
            </a:r>
            <a:r>
              <a:rPr lang="cs-CZ" b="1" dirty="0"/>
              <a:t>produkci globálních způsobů vzdělávání a jejich lokální provazování </a:t>
            </a:r>
          </a:p>
          <a:p>
            <a:pPr lvl="1"/>
            <a:r>
              <a:rPr lang="cs-CZ" dirty="0"/>
              <a:t>Všímat si </a:t>
            </a:r>
            <a:r>
              <a:rPr lang="cs-CZ" b="1" dirty="0"/>
              <a:t>paradoxů a kontradikcí</a:t>
            </a:r>
          </a:p>
          <a:p>
            <a:pPr lvl="1"/>
            <a:r>
              <a:rPr lang="cs-CZ" dirty="0"/>
              <a:t>Nepojímat je jako chyby (veřejných politik, politiků, dětí, rodičů)</a:t>
            </a:r>
          </a:p>
          <a:p>
            <a:pPr lvl="1"/>
            <a:r>
              <a:rPr lang="cs-CZ" dirty="0"/>
              <a:t>Pojímat je jako specifické provazování lokálního a globálního</a:t>
            </a:r>
          </a:p>
          <a:p>
            <a:pPr lvl="1"/>
            <a:r>
              <a:rPr lang="cs-CZ" dirty="0"/>
              <a:t>Jako specifické </a:t>
            </a:r>
            <a:r>
              <a:rPr lang="cs-CZ" b="1" dirty="0"/>
              <a:t>disparátnosti</a:t>
            </a:r>
            <a:r>
              <a:rPr lang="cs-CZ" dirty="0"/>
              <a:t> různých </a:t>
            </a:r>
            <a:r>
              <a:rPr lang="cs-CZ" b="1" dirty="0"/>
              <a:t>způsobů zdůvodňování</a:t>
            </a:r>
            <a:r>
              <a:rPr lang="cs-CZ" dirty="0"/>
              <a:t>, </a:t>
            </a:r>
            <a:r>
              <a:rPr lang="cs-CZ" b="1" dirty="0"/>
              <a:t>režimů vědění</a:t>
            </a:r>
            <a:r>
              <a:rPr lang="cs-CZ" dirty="0"/>
              <a:t>, </a:t>
            </a:r>
            <a:r>
              <a:rPr lang="cs-CZ" b="1" dirty="0"/>
              <a:t>institucionálních logik</a:t>
            </a:r>
            <a:r>
              <a:rPr lang="cs-CZ" dirty="0"/>
              <a:t>….</a:t>
            </a:r>
            <a:endParaRPr lang="en-GB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CE10D67-3E38-4560-980D-76EA1C20569C}"/>
              </a:ext>
            </a:extLst>
          </p:cNvPr>
          <p:cNvSpPr/>
          <p:nvPr/>
        </p:nvSpPr>
        <p:spPr>
          <a:xfrm>
            <a:off x="7073349" y="967407"/>
            <a:ext cx="3455504" cy="1437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Globální perspektiva</a:t>
            </a:r>
            <a:endParaRPr lang="en-GB" sz="2800" dirty="0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5251830A-DB44-455F-B71C-CECD0B5B5342}"/>
              </a:ext>
            </a:extLst>
          </p:cNvPr>
          <p:cNvSpPr/>
          <p:nvPr/>
        </p:nvSpPr>
        <p:spPr>
          <a:xfrm>
            <a:off x="2451651" y="1987825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A233EEB-DE81-4588-B7E6-4790A8334066}"/>
              </a:ext>
            </a:extLst>
          </p:cNvPr>
          <p:cNvSpPr/>
          <p:nvPr/>
        </p:nvSpPr>
        <p:spPr>
          <a:xfrm>
            <a:off x="2570922" y="1126431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7C64FE2-C4DB-43D0-8340-2894D0D28FFB}"/>
              </a:ext>
            </a:extLst>
          </p:cNvPr>
          <p:cNvSpPr/>
          <p:nvPr/>
        </p:nvSpPr>
        <p:spPr>
          <a:xfrm>
            <a:off x="2300908" y="1696277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CEA8FF3-23B3-4AD8-A932-8DFDC87DD2A9}"/>
              </a:ext>
            </a:extLst>
          </p:cNvPr>
          <p:cNvSpPr/>
          <p:nvPr/>
        </p:nvSpPr>
        <p:spPr>
          <a:xfrm>
            <a:off x="2030894" y="1454424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BEBFA4A5-978B-428D-8934-D3246BA1E7D8}"/>
              </a:ext>
            </a:extLst>
          </p:cNvPr>
          <p:cNvSpPr/>
          <p:nvPr/>
        </p:nvSpPr>
        <p:spPr>
          <a:xfrm>
            <a:off x="1709530" y="1921564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5BDC2659-B07E-4AED-9B45-CB89A65A8B28}"/>
              </a:ext>
            </a:extLst>
          </p:cNvPr>
          <p:cNvSpPr/>
          <p:nvPr/>
        </p:nvSpPr>
        <p:spPr>
          <a:xfrm>
            <a:off x="1921564" y="1099930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A11CC42C-FE43-426E-86C4-76D066BDC05E}"/>
              </a:ext>
            </a:extLst>
          </p:cNvPr>
          <p:cNvSpPr/>
          <p:nvPr/>
        </p:nvSpPr>
        <p:spPr>
          <a:xfrm>
            <a:off x="2491408" y="1394789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5146A7FD-1518-458D-A9DD-92717C2C2B7C}"/>
              </a:ext>
            </a:extLst>
          </p:cNvPr>
          <p:cNvSpPr/>
          <p:nvPr/>
        </p:nvSpPr>
        <p:spPr>
          <a:xfrm>
            <a:off x="1663147" y="1583635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F731E5BF-184C-47B6-9192-2BF8CF42033C}"/>
              </a:ext>
            </a:extLst>
          </p:cNvPr>
          <p:cNvSpPr/>
          <p:nvPr/>
        </p:nvSpPr>
        <p:spPr>
          <a:xfrm>
            <a:off x="2030894" y="1828798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0FFC173A-6B9C-49B7-A2F2-85F2FA59AA19}"/>
              </a:ext>
            </a:extLst>
          </p:cNvPr>
          <p:cNvSpPr/>
          <p:nvPr/>
        </p:nvSpPr>
        <p:spPr>
          <a:xfrm>
            <a:off x="3127512" y="1795668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D7FB4D9A-C56A-43CF-8168-EAA511D85ABC}"/>
              </a:ext>
            </a:extLst>
          </p:cNvPr>
          <p:cNvSpPr/>
          <p:nvPr/>
        </p:nvSpPr>
        <p:spPr>
          <a:xfrm>
            <a:off x="2584174" y="1623390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0BCED5D5-268E-42C4-8205-6EEF6070B1B6}"/>
              </a:ext>
            </a:extLst>
          </p:cNvPr>
          <p:cNvSpPr/>
          <p:nvPr/>
        </p:nvSpPr>
        <p:spPr>
          <a:xfrm>
            <a:off x="3034746" y="1336810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785290CD-E88E-4AE6-B7E5-E970EB74E041}"/>
              </a:ext>
            </a:extLst>
          </p:cNvPr>
          <p:cNvSpPr/>
          <p:nvPr/>
        </p:nvSpPr>
        <p:spPr>
          <a:xfrm>
            <a:off x="2948608" y="1851989"/>
            <a:ext cx="92766" cy="927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94FD65F-114A-43FC-8750-5B26E3708E90}"/>
              </a:ext>
            </a:extLst>
          </p:cNvPr>
          <p:cNvSpPr txBox="1"/>
          <p:nvPr/>
        </p:nvSpPr>
        <p:spPr>
          <a:xfrm>
            <a:off x="3501887" y="1028770"/>
            <a:ext cx="1497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lokálové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048600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20059</TotalTime>
  <Words>1470</Words>
  <Application>Microsoft Office PowerPoint</Application>
  <PresentationFormat>Širokoúhlá obrazovka</PresentationFormat>
  <Paragraphs>110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Radikální kritika kritiky neoliberalismu: </vt:lpstr>
      <vt:lpstr>Současné problémy sociologie vzdělávání</vt:lpstr>
      <vt:lpstr>Zdroje empiricko-teoretické: </vt:lpstr>
      <vt:lpstr>Tři témata – osy problémů 3. vlny: </vt:lpstr>
      <vt:lpstr>Subjekt vs objekt ve vzdělávání</vt:lpstr>
      <vt:lpstr>Teorie vs. praxe, Ideje vs. realita</vt:lpstr>
      <vt:lpstr>True Grit? Making a Scientific Object and Pedagogical Tool Christopher Kirchgasler, The University of Kansas</vt:lpstr>
      <vt:lpstr>Vědoucí kritik a nevědomý „obyčejný člověk“</vt:lpstr>
      <vt:lpstr>Globalizace + partikularizace</vt:lpstr>
      <vt:lpstr>Kritika kritiky a nová kritika ve vzdělávání</vt:lpstr>
      <vt:lpstr>Výzkumný přístup</vt:lpstr>
      <vt:lpstr>New Techniques of Difference: On Data as School Pupils Ernst D. Thoutenhoofd</vt:lpstr>
      <vt:lpstr>Závěr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problémy sociologie vzdělávání</dc:title>
  <dc:creator>Wirth</dc:creator>
  <cp:lastModifiedBy>Autor</cp:lastModifiedBy>
  <cp:revision>302</cp:revision>
  <dcterms:created xsi:type="dcterms:W3CDTF">2018-09-15T08:21:15Z</dcterms:created>
  <dcterms:modified xsi:type="dcterms:W3CDTF">2019-11-01T09:01:21Z</dcterms:modified>
</cp:coreProperties>
</file>