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75" r:id="rId3"/>
    <p:sldId id="281" r:id="rId4"/>
    <p:sldId id="285" r:id="rId5"/>
    <p:sldId id="282" r:id="rId6"/>
    <p:sldId id="283" r:id="rId7"/>
    <p:sldId id="284" r:id="rId8"/>
    <p:sldId id="286" r:id="rId9"/>
    <p:sldId id="271" r:id="rId10"/>
    <p:sldId id="267" r:id="rId11"/>
    <p:sldId id="274" r:id="rId12"/>
    <p:sldId id="268" r:id="rId13"/>
    <p:sldId id="270" r:id="rId14"/>
    <p:sldId id="269" r:id="rId15"/>
    <p:sldId id="272" r:id="rId16"/>
    <p:sldId id="273" r:id="rId17"/>
    <p:sldId id="277" r:id="rId18"/>
    <p:sldId id="279" r:id="rId19"/>
    <p:sldId id="278" r:id="rId20"/>
    <p:sldId id="266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78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5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5678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6483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103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930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551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8173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605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54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456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381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99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3CD90-ABFB-477A-B4C1-AB391929EDD9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BEE9F-A00E-4CCD-9B47-888961B6A5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4778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hyperlink" Target="https://mediakix.com/blog/how-much-time-is-spent-on-social-media-lifetime/#gs.x0iGr3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hyperlink" Target="https://www.dvojklik.cz/neodlozite-telefon-z-ruky-prectete-si-co-je-to-nomofobie/" TargetMode="External"/><Relationship Id="rId4" Type="http://schemas.openxmlformats.org/officeDocument/2006/relationships/hyperlink" Target="https://blog.cesko.digital/2023/09/V_Cesku_chybi_data_o_digitalne_vyloucenych_osobach.Vyzkum_Cesko_Digital_prinasi_odpovedi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SOCIÁLNÍ PROBLÉMY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Závislosti, digitální svět a sociální problémy</a:t>
            </a:r>
          </a:p>
          <a:p>
            <a:r>
              <a:rPr lang="cs-CZ" i="1" dirty="0"/>
              <a:t>těžké téma, lehká hodina </a:t>
            </a:r>
            <a:r>
              <a:rPr lang="cs-CZ" i="1" dirty="0">
                <a:sym typeface="Wingdings" panose="05000000000000000000" pitchFamily="2" charset="2"/>
              </a:rPr>
              <a:t></a:t>
            </a:r>
            <a:endParaRPr lang="cs-CZ" i="1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CFF09BF8-02B0-9D98-4B8D-D761CB12C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2150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85"/>
    </mc:Choice>
    <mc:Fallback>
      <p:transition spd="slow" advTm="23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Závislost na sociálních sítích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Nový/objevující se sociální problém</a:t>
            </a:r>
          </a:p>
          <a:p>
            <a:endParaRPr lang="cs-CZ" dirty="0"/>
          </a:p>
          <a:p>
            <a:r>
              <a:rPr lang="cs-CZ" dirty="0"/>
              <a:t>Situace, o níž se určitá relevantní skupina lidí nebo sami zúčastnění domnívají, že vyžaduje řešení, </a:t>
            </a:r>
            <a:r>
              <a:rPr lang="cs-CZ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obvykle prostředky vnějšího institucionalizovaného zásahu</a:t>
            </a:r>
          </a:p>
          <a:p>
            <a:r>
              <a:rPr lang="cs-CZ" dirty="0"/>
              <a:t>Subjektivní stránka x objektivní stránka</a:t>
            </a:r>
          </a:p>
          <a:p>
            <a:r>
              <a:rPr lang="cs-CZ" dirty="0"/>
              <a:t>Shoda – existuje, je to negativní a část lidí hledá řešení, ale…</a:t>
            </a:r>
          </a:p>
          <a:p>
            <a:r>
              <a:rPr lang="cs-CZ" dirty="0"/>
              <a:t>Lze očekávat postupné ustanovení problému (~ závislosti typu alkoholismu, drogové závislosti… zatím možné méně zřetelný negativní dopad x sledování televize, tolerované závislosti)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5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86"/>
    </mc:Choice>
    <mc:Fallback xmlns="">
      <p:transition spd="slow" advTm="28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Profil „závisláka/závislačky“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Nejčastěji mezi 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16 a 24 lety </a:t>
            </a:r>
            <a:r>
              <a:rPr lang="cs-CZ" dirty="0"/>
              <a:t>(proč: větší potřeba nic nezmeškat, potřeba sociálního vlivu a interakcí, potvrzování skupinové identity – kdo jsem a kam patřím, větší impulzivnost)</a:t>
            </a:r>
          </a:p>
          <a:p>
            <a:r>
              <a:rPr lang="cs-CZ" dirty="0"/>
              <a:t>Častěji </a:t>
            </a:r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chlapci</a:t>
            </a:r>
            <a:r>
              <a:rPr lang="cs-CZ" dirty="0"/>
              <a:t>/muži (</a:t>
            </a:r>
            <a:r>
              <a:rPr lang="cs-CZ" dirty="0" err="1"/>
              <a:t>Ranjith</a:t>
            </a:r>
            <a:r>
              <a:rPr lang="cs-CZ" dirty="0"/>
              <a:t> et al. 2016), ale </a:t>
            </a:r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dívky</a:t>
            </a:r>
            <a:r>
              <a:rPr lang="cs-CZ" dirty="0"/>
              <a:t> mají následně </a:t>
            </a:r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větší sklony k depresi </a:t>
            </a:r>
            <a:r>
              <a:rPr lang="cs-CZ" dirty="0"/>
              <a:t>(</a:t>
            </a:r>
            <a:r>
              <a:rPr lang="cs-CZ" dirty="0" err="1"/>
              <a:t>Yazdavar</a:t>
            </a:r>
            <a:r>
              <a:rPr lang="cs-CZ" dirty="0"/>
              <a:t> et al. 2020)</a:t>
            </a:r>
          </a:p>
          <a:p>
            <a:r>
              <a:rPr lang="cs-CZ" dirty="0"/>
              <a:t>Mezi 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příčiny</a:t>
            </a:r>
            <a:r>
              <a:rPr lang="cs-CZ" dirty="0"/>
              <a:t> patří: nízká sebeúcta, osobní nespokojenost, deprese a hyperaktivita a nedostatek náklonnosti (na soc. sítích – pocit uspokojení, prchavý, ale přeci jen uspokojující)</a:t>
            </a:r>
          </a:p>
          <a:p>
            <a:r>
              <a:rPr lang="cs-CZ" dirty="0"/>
              <a:t>Mezi </a:t>
            </a: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následky</a:t>
            </a:r>
            <a:r>
              <a:rPr lang="cs-CZ" dirty="0"/>
              <a:t> patří: úzkost, deprese, podrážděnost, izolace, distancování se od skutečného světa a z rodinných vztahů, ztráty kontroly atd.</a:t>
            </a:r>
          </a:p>
          <a:p>
            <a:endParaRPr lang="cs-CZ" dirty="0"/>
          </a:p>
          <a:p>
            <a:r>
              <a:rPr lang="cs-CZ" dirty="0"/>
              <a:t>Výzkum dopadu sociálních médií na vztahy a potvrzuje, že </a:t>
            </a:r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oslabují lidské vazby</a:t>
            </a:r>
            <a:r>
              <a:rPr lang="cs-CZ" dirty="0"/>
              <a:t>, neboť negativní dopad neustálého propojení vede k pocitu určitého osamění (kniha: S. </a:t>
            </a:r>
            <a:r>
              <a:rPr lang="cs-CZ" dirty="0" err="1"/>
              <a:t>Turkle</a:t>
            </a:r>
            <a:r>
              <a:rPr lang="cs-CZ" dirty="0"/>
              <a:t>. 2011. </a:t>
            </a:r>
            <a:r>
              <a:rPr lang="en-GB" i="1" dirty="0"/>
              <a:t>Alone together: Why we expect more from technology and less from each other</a:t>
            </a:r>
            <a:r>
              <a:rPr lang="cs-CZ" dirty="0"/>
              <a:t>)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6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528"/>
    </mc:Choice>
    <mc:Fallback xmlns="">
      <p:transition spd="slow" advTm="25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Aktivita na sociálních sítích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cs-CZ" sz="4400" dirty="0"/>
              <a:t>V průměru stráví ve vyspělých zemích lidé více času na sociálních sítích během dne než jídlem, pitím a socializací dohromady, tedy přes 2 h denně.  (</a:t>
            </a:r>
            <a:r>
              <a:rPr lang="cs-CZ" sz="4400" dirty="0">
                <a:hlinkClick r:id="rId4"/>
              </a:rPr>
              <a:t>Mediakix 2017</a:t>
            </a:r>
            <a:r>
              <a:rPr lang="cs-CZ" sz="4400" dirty="0"/>
              <a:t>)</a:t>
            </a:r>
          </a:p>
          <a:p>
            <a:pPr marL="0" indent="0">
              <a:buNone/>
            </a:pPr>
            <a:r>
              <a:rPr lang="cs-CZ" sz="4400" dirty="0" err="1"/>
              <a:t>Pew</a:t>
            </a:r>
            <a:r>
              <a:rPr lang="cs-CZ" sz="4400" dirty="0"/>
              <a:t> </a:t>
            </a:r>
            <a:r>
              <a:rPr lang="cs-CZ" sz="4400" dirty="0" err="1"/>
              <a:t>Research</a:t>
            </a:r>
            <a:r>
              <a:rPr lang="cs-CZ" sz="4400" dirty="0"/>
              <a:t> Center (2019, výzkum v USA) uvádí: </a:t>
            </a:r>
          </a:p>
          <a:p>
            <a:r>
              <a:rPr lang="cs-CZ" sz="4400" dirty="0"/>
              <a:t>80 % Američanů se připojuje každý den online. </a:t>
            </a:r>
          </a:p>
          <a:p>
            <a:r>
              <a:rPr lang="cs-CZ" sz="4400" dirty="0"/>
              <a:t>Mezi mladými dospělými 48 % osob ve věku 18 až 29 let uvedlo, že je připojeno k internetu „téměř neustále“.</a:t>
            </a:r>
          </a:p>
          <a:p>
            <a:r>
              <a:rPr lang="cs-CZ" sz="4400" dirty="0"/>
              <a:t>USA –návrh zákona o technologii Social Media </a:t>
            </a:r>
            <a:r>
              <a:rPr lang="cs-CZ" sz="4400" dirty="0" err="1"/>
              <a:t>Addiction</a:t>
            </a:r>
            <a:r>
              <a:rPr lang="cs-CZ" sz="4400" dirty="0"/>
              <a:t> </a:t>
            </a:r>
            <a:r>
              <a:rPr lang="cs-CZ" sz="4400" dirty="0" err="1"/>
              <a:t>Reduction</a:t>
            </a:r>
            <a:r>
              <a:rPr lang="cs-CZ" sz="4400" dirty="0"/>
              <a:t> Technology (SMART), jehož cílem je zakročit proti „praktikám, které využívají psychologii člověka nebo fyziologii mozku k podstatnému narušení svobody volby“, zakazuje funkce včetně nekonečného posouvání a automatického přehrávání.</a:t>
            </a:r>
          </a:p>
          <a:p>
            <a:pPr marL="0" indent="0">
              <a:buNone/>
            </a:pPr>
            <a:r>
              <a:rPr lang="cs-CZ" sz="4400" dirty="0"/>
              <a:t>Odhady počtu závislých osob se pohybují mezi 5-10 % osob ve vyspělých zemích. (???)</a:t>
            </a:r>
          </a:p>
          <a:p>
            <a:endParaRPr lang="cs-CZ" sz="4400" dirty="0"/>
          </a:p>
          <a:p>
            <a:pPr marL="0" indent="0">
              <a:buNone/>
            </a:pPr>
            <a:r>
              <a:rPr lang="cs-CZ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? Co měli ve výchově svých dětí společného </a:t>
            </a:r>
            <a:r>
              <a:rPr lang="en-US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Steve Jobs a Bill Gates </a:t>
            </a:r>
            <a:r>
              <a:rPr lang="cs-CZ" sz="4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?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8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673"/>
    </mc:Choice>
    <mc:Fallback xmlns="">
      <p:transition spd="slow" advTm="20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Pro zajímavost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Bill Gates a Steve Jobs radikálně limitovali čas svých dětí na technologiích (např. mobily od 14 let, používání zejména pro školu a kontakt s přáteli, vypnutí hodiny před spánkem, omezená doba používání, většinou v řádu desítek minut…).</a:t>
            </a:r>
          </a:p>
          <a:p>
            <a:endParaRPr lang="cs-CZ" dirty="0"/>
          </a:p>
          <a:p>
            <a:r>
              <a:rPr lang="cs-CZ" i="1" dirty="0"/>
              <a:t>Jak to bylo u vás v rodině a jak to budete dělat se svými dětmi?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11"/>
    </mc:Choice>
    <mc:Fallback xmlns="">
      <p:transition spd="slow" advTm="187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 čem spočívá lákavost sociálních médií?</a:t>
            </a:r>
            <a:br>
              <a:rPr lang="cs-CZ" dirty="0"/>
            </a:br>
            <a:r>
              <a:rPr lang="cs-CZ" sz="31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Základní předpoklady: široce používaná, levná, rychlá, dostupná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/>
              <a:t>Které faktory a funkce činí sociální média návykovými?</a:t>
            </a:r>
          </a:p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Lajky</a:t>
            </a:r>
            <a:r>
              <a:rPr lang="cs-CZ" dirty="0"/>
              <a:t> – pozitivní potvrzování, vede k přidávání stále nových příspěvků, Justin </a:t>
            </a:r>
            <a:r>
              <a:rPr lang="cs-CZ" dirty="0" err="1"/>
              <a:t>Rosenstein</a:t>
            </a:r>
            <a:r>
              <a:rPr lang="cs-CZ" dirty="0"/>
              <a:t>, jeden ze 4 návrhářů tlačítka </a:t>
            </a:r>
            <a:r>
              <a:rPr lang="cs-CZ" i="1" dirty="0" err="1"/>
              <a:t>like</a:t>
            </a:r>
            <a:r>
              <a:rPr lang="cs-CZ" dirty="0"/>
              <a:t> na FB, </a:t>
            </a:r>
            <a:r>
              <a:rPr lang="cs-CZ" i="1" dirty="0"/>
              <a:t>„svým způsobem to bylo moc úspěšné, uspěli jsme, ale také vzniklo mnoho nezamýšlených důsledků“.  </a:t>
            </a:r>
          </a:p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Ego </a:t>
            </a:r>
            <a:r>
              <a:rPr lang="cs-CZ" dirty="0"/>
              <a:t>- lidé tráví 30-40 % obsahu konverzací tím, že mluví o sobě, nicméně u příspěvků na sociálních sítích tento počet dosahuje až 80 %</a:t>
            </a:r>
          </a:p>
          <a:p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FOMO </a:t>
            </a:r>
            <a:r>
              <a:rPr lang="en-US" dirty="0"/>
              <a:t>(Fear of Missing Out)</a:t>
            </a:r>
            <a:r>
              <a:rPr lang="cs-CZ" dirty="0"/>
              <a:t> – strach z toho, abych něco nezmeškala/a, srovnávání se s druhými</a:t>
            </a:r>
          </a:p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Sebepotvrzení</a:t>
            </a:r>
            <a:r>
              <a:rPr lang="cs-CZ" dirty="0"/>
              <a:t> </a:t>
            </a:r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srovnávání </a:t>
            </a:r>
            <a:r>
              <a:rPr lang="cs-CZ" dirty="0"/>
              <a:t>– prof. Adam Alter: </a:t>
            </a:r>
            <a:r>
              <a:rPr lang="cs-CZ" i="1" dirty="0"/>
              <a:t>"Když se někomu líbí příspěvek na </a:t>
            </a:r>
            <a:r>
              <a:rPr lang="cs-CZ" i="1" dirty="0" err="1"/>
              <a:t>Instagramu</a:t>
            </a:r>
            <a:r>
              <a:rPr lang="cs-CZ" i="1" dirty="0"/>
              <a:t> nebo jakýkoli obsah, který sdílíte, je to trochu jako brát drogu. Pokud jde o váš mozek, je to velmi podobná zkušenost. Důvodem je nyní to, že není zaručeno, že na svých příspěvcích získáte lajky. </a:t>
            </a:r>
            <a:r>
              <a:rPr lang="cs-CZ" b="1" i="1" dirty="0"/>
              <a:t>A právě nepředvídatelnost tohoto procesu ho činí tak návykovým. </a:t>
            </a:r>
            <a:r>
              <a:rPr lang="cs-CZ" i="1" dirty="0"/>
              <a:t>Kdybyste věděli, že pokaždé, když zveřejníte něco, získáte 100 </a:t>
            </a:r>
            <a:r>
              <a:rPr lang="cs-CZ" i="1" dirty="0" err="1"/>
              <a:t>lajků</a:t>
            </a:r>
            <a:r>
              <a:rPr lang="cs-CZ" i="1" dirty="0"/>
              <a:t>, bude to nuda opravdu rychlá. “</a:t>
            </a:r>
          </a:p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Osobní bublina </a:t>
            </a:r>
            <a:r>
              <a:rPr lang="cs-CZ" dirty="0"/>
              <a:t>– možnost potvrzování svého pohledu na svět,  filmař Adam </a:t>
            </a:r>
            <a:r>
              <a:rPr lang="cs-CZ" dirty="0" err="1"/>
              <a:t>Curtis</a:t>
            </a:r>
            <a:r>
              <a:rPr lang="cs-CZ" dirty="0"/>
              <a:t>: </a:t>
            </a:r>
            <a:r>
              <a:rPr lang="cs-CZ" i="1" dirty="0"/>
              <a:t>"V sociální síti je to jako být v heroinové bublině. Jako radikální umělec v 70. letech jste chodili brát heroin a procházet se chaosem a hroutící se </a:t>
            </a:r>
            <a:r>
              <a:rPr lang="cs-CZ" i="1" dirty="0" err="1"/>
              <a:t>Lower</a:t>
            </a:r>
            <a:r>
              <a:rPr lang="cs-CZ" i="1" dirty="0"/>
              <a:t> East </a:t>
            </a:r>
            <a:r>
              <a:rPr lang="cs-CZ" i="1" dirty="0" err="1"/>
              <a:t>Side</a:t>
            </a:r>
            <a:r>
              <a:rPr lang="cs-CZ" i="1" dirty="0"/>
              <a:t> a cítili jste se v bezpečí. To je jako teď. Víte, že nejste v bezpečí, ale cítíte se v bezpečí, protože každý je jako vy. Ale nemusíte užívat heroin, takže je to skvělé. Nezískáte závislost, nebo možná ano. Většinou ano. “</a:t>
            </a:r>
          </a:p>
          <a:p>
            <a:endParaRPr lang="cs-CZ" dirty="0"/>
          </a:p>
          <a:p>
            <a:endParaRPr lang="en-US" b="1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904"/>
    </mc:Choice>
    <mc:Fallback xmlns="">
      <p:transition spd="slow" advTm="512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Častější příznaky závislosti na sociálních sítích </a:t>
            </a:r>
            <a:r>
              <a:rPr lang="cs-CZ" sz="1400" dirty="0"/>
              <a:t>(dle Iberola.com)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Pocit neklidu v případě nemožnosti přístupu k internetu nebo pokud sociální síť nefunguje či je pomalejší než obvykle</a:t>
            </a:r>
          </a:p>
          <a:p>
            <a:r>
              <a:rPr lang="cs-CZ" dirty="0"/>
              <a:t>Kontrola sociálních médií (první věc ráno a poslední v noci)</a:t>
            </a:r>
          </a:p>
          <a:p>
            <a:r>
              <a:rPr lang="cs-CZ" dirty="0"/>
              <a:t>Stres, když </a:t>
            </a:r>
            <a:r>
              <a:rPr lang="cs-CZ" dirty="0" err="1"/>
              <a:t>smartphone</a:t>
            </a:r>
            <a:r>
              <a:rPr lang="cs-CZ" dirty="0"/>
              <a:t>/jiné médium není po ruce</a:t>
            </a:r>
          </a:p>
          <a:p>
            <a:r>
              <a:rPr lang="cs-CZ" dirty="0"/>
              <a:t>Používání sociálních médií i při činnostech jako je např. chůze</a:t>
            </a:r>
          </a:p>
          <a:p>
            <a:r>
              <a:rPr lang="cs-CZ" dirty="0"/>
              <a:t>Špatné pocity při absenci </a:t>
            </a:r>
            <a:r>
              <a:rPr lang="cs-CZ" dirty="0" err="1"/>
              <a:t>lajků</a:t>
            </a:r>
            <a:r>
              <a:rPr lang="cs-CZ" dirty="0"/>
              <a:t>, </a:t>
            </a:r>
            <a:r>
              <a:rPr lang="cs-CZ" dirty="0" err="1"/>
              <a:t>retweetů</a:t>
            </a:r>
            <a:r>
              <a:rPr lang="cs-CZ" dirty="0"/>
              <a:t> nebo zhlédnutí</a:t>
            </a:r>
          </a:p>
          <a:p>
            <a:r>
              <a:rPr lang="cs-CZ" dirty="0"/>
              <a:t>Používání sociálních médií při řízení</a:t>
            </a:r>
          </a:p>
          <a:p>
            <a:r>
              <a:rPr lang="cs-CZ" dirty="0"/>
              <a:t>Preferování komunikace s přáteli a rodinou prostřednictvím sociálních médií před komunikací tváří v tvář.</a:t>
            </a:r>
          </a:p>
          <a:p>
            <a:r>
              <a:rPr lang="cs-CZ" dirty="0"/>
              <a:t>Potřeba neustále sdílet každodenní věci</a:t>
            </a:r>
          </a:p>
          <a:p>
            <a:r>
              <a:rPr lang="cs-CZ" dirty="0"/>
              <a:t>Dojem, že život ostatních je lepší než náš, podle toho, co vidíme na sítích</a:t>
            </a:r>
          </a:p>
          <a:p>
            <a:r>
              <a:rPr lang="cs-CZ" dirty="0"/>
              <a:t>Ohlašování se, ať jsme kdekoli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5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88"/>
    </mc:Choice>
    <mc:Fallback xmlns="">
      <p:transition spd="slow" advTm="91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6228"/>
          </a:xfrm>
        </p:spPr>
        <p:txBody>
          <a:bodyPr>
            <a:normAutofit/>
          </a:bodyPr>
          <a:lstStyle/>
          <a:p>
            <a:r>
              <a:rPr lang="cs-CZ" i="1" dirty="0"/>
              <a:t>Jak zabránit závislosti na sociálních sítích?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537855"/>
            <a:ext cx="10515600" cy="463910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Stejně jako u všech závislostí je prevence lepší než léčba. </a:t>
            </a:r>
          </a:p>
          <a:p>
            <a:pPr marL="0" indent="0">
              <a:buNone/>
            </a:pPr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Odbornou pomoc je vždy lepší vyhledat dříve než později. </a:t>
            </a:r>
          </a:p>
          <a:p>
            <a:pPr marL="0" indent="0">
              <a:buNone/>
            </a:pPr>
            <a:r>
              <a:rPr lang="cs-CZ" dirty="0"/>
              <a:t>Účinné rady při snižování nadměrného používání sociálních médií, které vede k závislosti:</a:t>
            </a:r>
          </a:p>
          <a:p>
            <a:pPr lvl="1"/>
            <a:r>
              <a:rPr lang="cs-CZ" dirty="0"/>
              <a:t>Stanovte si maximální čas, který najednou strávíte na sítí a minimální dobu (např. 15 </a:t>
            </a:r>
            <a:r>
              <a:rPr lang="cs-CZ"/>
              <a:t>min), </a:t>
            </a:r>
            <a:r>
              <a:rPr lang="cs-CZ" dirty="0"/>
              <a:t>kdy se opět nepřipojíte.</a:t>
            </a:r>
          </a:p>
          <a:p>
            <a:pPr lvl="1"/>
            <a:r>
              <a:rPr lang="cs-CZ" dirty="0"/>
              <a:t>V nejdůležitějších denních hodinách (snídaně, oběd a večeře) se obejděte bez mobilu.</a:t>
            </a:r>
          </a:p>
          <a:p>
            <a:pPr lvl="1"/>
            <a:r>
              <a:rPr lang="cs-CZ" dirty="0"/>
              <a:t>Vypněte automatická oznámení.</a:t>
            </a:r>
          </a:p>
          <a:p>
            <a:pPr lvl="1"/>
            <a:r>
              <a:rPr lang="cs-CZ" dirty="0"/>
              <a:t>Dejte svůj mobil na tichý režim a nepoužívejte ho ani jako hodinky nebo budík, abyste předešli pokušení.</a:t>
            </a:r>
          </a:p>
          <a:p>
            <a:pPr lvl="1"/>
            <a:r>
              <a:rPr lang="cs-CZ" dirty="0"/>
              <a:t>Stanovte každý den minimální čas pro zcela </a:t>
            </a:r>
            <a:r>
              <a:rPr lang="cs-CZ" dirty="0" err="1"/>
              <a:t>offline</a:t>
            </a:r>
            <a:r>
              <a:rPr lang="cs-CZ" dirty="0"/>
              <a:t> aktivity, jako je sport, čtení nebo poslech hudby.</a:t>
            </a:r>
          </a:p>
          <a:p>
            <a:pPr lvl="1"/>
            <a:r>
              <a:rPr lang="cs-CZ" dirty="0"/>
              <a:t>Snižte počet svých přátel na sociálních sítích.</a:t>
            </a:r>
          </a:p>
          <a:p>
            <a:pPr lvl="1"/>
            <a:r>
              <a:rPr lang="cs-CZ" dirty="0"/>
              <a:t>Odstraňte nepotřebné aplikace a skupiny </a:t>
            </a:r>
            <a:r>
              <a:rPr lang="cs-CZ" dirty="0" err="1"/>
              <a:t>WhatsApp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cs-CZ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3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96"/>
    </mc:Choice>
    <mc:Fallback xmlns="">
      <p:transition spd="slow" advTm="115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06545"/>
          </a:xfrm>
        </p:spPr>
        <p:txBody>
          <a:bodyPr>
            <a:noAutofit/>
          </a:bodyPr>
          <a:lstStyle/>
          <a:p>
            <a:r>
              <a:rPr lang="cs-CZ" b="0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-apple-system"/>
              </a:rPr>
              <a:t>No</a:t>
            </a:r>
            <a:r>
              <a:rPr lang="en-GB" b="0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-apple-system"/>
              </a:rPr>
              <a:t>mofobie</a:t>
            </a:r>
            <a:endParaRPr lang="cs-CZ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179320"/>
            <a:ext cx="10515600" cy="5462780"/>
          </a:xfrm>
        </p:spPr>
        <p:txBody>
          <a:bodyPr>
            <a:normAutofit fontScale="47500" lnSpcReduction="20000"/>
          </a:bodyPr>
          <a:lstStyle/>
          <a:p>
            <a:pPr marL="0" indent="0" algn="l">
              <a:buNone/>
            </a:pPr>
            <a:r>
              <a:rPr lang="cs-CZ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 závislost na mobilním telefonu, strach z času stráveného bez něj</a:t>
            </a:r>
            <a:endParaRPr lang="en-GB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Ohroženo až 40 % studentů VŠ </a:t>
            </a:r>
            <a:r>
              <a:rPr lang="cs-CZ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(Prasad et al. 2017)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cs-CZ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6000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Jak dostat závislost na telefonu pod kontrolu?</a:t>
            </a:r>
            <a:endParaRPr lang="en-GB" sz="6000" dirty="0">
              <a:solidFill>
                <a:schemeClr val="accent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51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Pevný čas online</a:t>
            </a:r>
            <a:r>
              <a:rPr lang="cs-CZ" sz="5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stanovte pevný časový úsek, během kterého bude mobil mimo dosah pacienta (například v noci),</a:t>
            </a:r>
            <a:endParaRPr lang="en-GB" sz="5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51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Omezení sociálních sítí: </a:t>
            </a:r>
            <a:r>
              <a:rPr lang="cs-CZ" sz="5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odinstalujte z telefonu aplikace sociálních sítí. Komunikovat s přáteli lze pomocí telefonních hovorů nebo chatovací aplikace,</a:t>
            </a:r>
            <a:endParaRPr lang="en-GB" sz="5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51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Vypnutí notifikací: </a:t>
            </a:r>
            <a:r>
              <a:rPr lang="cs-CZ" sz="5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vypněte zvuky a vibrace u notifikací,</a:t>
            </a:r>
            <a:endParaRPr lang="en-GB" sz="5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5100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Nastavení zábavy: </a:t>
            </a:r>
            <a:r>
              <a:rPr lang="cs-CZ" sz="5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odinstalujte hry nebo jiné zábavné aplikace, které pomáhají rozptylovat pozornost a vyvolávají potřebu opakovaného využívání.   </a:t>
            </a:r>
            <a:r>
              <a:rPr lang="cs-CZ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Zdroj: dvojklik.cz</a:t>
            </a:r>
            <a:endParaRPr lang="en-GB" sz="29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i="1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6C5E061-BEEC-62BB-ACCC-1F1DCC546C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319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024"/>
    </mc:Choice>
    <mc:Fallback>
      <p:transition spd="slow" advTm="158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2197E-11C4-5C6C-DE09-FB691F7B4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0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-apple-system"/>
              </a:rPr>
              <a:t>Doomscrolling</a:t>
            </a:r>
            <a:endParaRPr lang="en-GB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93019-C719-762A-75A7-D0F9ED43A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422"/>
            <a:ext cx="10515600" cy="5161659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aktivní vyhledávání negativních zpráv a jejich až obsesivní konzumaci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snaha se co nejlépe připravit na nebezpečí získáním co nejvíce informací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ztrácení kontextu i schopnosti balancování informací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zdravé aktivity (chodit ven, cvičit, mluvit s ostatními, dobře spát…) se nedějí kvůli rozsáhlému času strávenému online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termín vznikl složením anglických slov doom (zkáza) a scroll (projíždět, rolovat)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</a:t>
            </a: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asto má zásadní dopady na emoční stabilitu a myšlení 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cs-CZ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Řešení: limity (např. 20 min ráno, 20 min večer)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3" indent="0" algn="r">
              <a:buNone/>
            </a:pPr>
            <a:r>
              <a:rPr lang="cs-CZ" dirty="0"/>
              <a:t>Zdroj: https://neurosciencenews.com/</a:t>
            </a:r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BF0B5E-D53D-CBBF-4639-60C1B60D2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2768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705"/>
    </mc:Choice>
    <mc:Fallback>
      <p:transition spd="slow" advTm="209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6A65-3C98-FDA7-864F-DBFD41170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54EC3-3FB7-FA5B-A2CA-76CC3B44C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err="1"/>
              <a:t>Česko.Digital</a:t>
            </a:r>
            <a:r>
              <a:rPr lang="cs-CZ" dirty="0"/>
              <a:t>, </a:t>
            </a:r>
            <a:r>
              <a:rPr lang="cs-CZ" b="1" i="0" dirty="0">
                <a:effectLst/>
                <a:latin typeface="Cesko Digital"/>
              </a:rPr>
              <a:t>V Česku chyběla data o digitálně vyloučených osobách. Výzkum </a:t>
            </a:r>
            <a:r>
              <a:rPr lang="cs-CZ" b="1" i="0" dirty="0" err="1">
                <a:effectLst/>
                <a:latin typeface="Cesko Digital"/>
              </a:rPr>
              <a:t>Česko.Digital</a:t>
            </a:r>
            <a:r>
              <a:rPr lang="cs-CZ" b="1" i="0" dirty="0">
                <a:effectLst/>
                <a:latin typeface="Cesko Digital"/>
              </a:rPr>
              <a:t> přináší odpovědi</a:t>
            </a:r>
            <a:r>
              <a:rPr lang="cs-CZ" b="1" dirty="0">
                <a:latin typeface="Cesko Digital"/>
              </a:rPr>
              <a:t>. 13.9.2023. </a:t>
            </a:r>
            <a:r>
              <a:rPr lang="cs-CZ" b="1" dirty="0">
                <a:latin typeface="Cesko Digital"/>
                <a:hlinkClick r:id="rId4"/>
              </a:rPr>
              <a:t>https://blog.cesko.digital/2023/09/V_Cesku_chybi_data_o_digitalne_vyloucenych_osobach.Vyzkum_Cesko_Digital_prinasi_odpovedi</a:t>
            </a:r>
            <a:r>
              <a:rPr lang="cs-CZ" b="1" dirty="0">
                <a:latin typeface="Cesko Digital"/>
              </a:rPr>
              <a:t> </a:t>
            </a:r>
            <a:endParaRPr lang="cs-CZ" dirty="0"/>
          </a:p>
          <a:p>
            <a:r>
              <a:rPr lang="cs-CZ" dirty="0"/>
              <a:t>Dvojklik.cz, Neodložíte telefon z ruky</a:t>
            </a:r>
            <a:r>
              <a:rPr lang="en-GB" dirty="0"/>
              <a:t>?</a:t>
            </a:r>
            <a:r>
              <a:rPr lang="cs-CZ" dirty="0"/>
              <a:t>. 21.12.2020, </a:t>
            </a:r>
            <a:r>
              <a:rPr lang="cs-CZ" dirty="0">
                <a:hlinkClick r:id="rId5"/>
              </a:rPr>
              <a:t>https://www.dvojklik.cz/neodlozite-telefon-z-ruky-prectete-si-co-je-to-nomofobie/</a:t>
            </a:r>
            <a:endParaRPr lang="cs-CZ" dirty="0"/>
          </a:p>
          <a:p>
            <a:r>
              <a:rPr lang="cs-CZ" dirty="0"/>
              <a:t>Nadace OSF. Připravenost české společnosti na digitalizaci veřejné sp</a:t>
            </a:r>
            <a:r>
              <a:rPr lang="en-GB" dirty="0"/>
              <a:t>rávy</a:t>
            </a:r>
            <a:r>
              <a:rPr lang="cs-CZ" dirty="0"/>
              <a:t>. 2023. https://osf.cz/wp-content/uploads/2023/06/Nadace-OSF_STEM_Pripravenost_ceske_spolecnosti_na_digitalizaci_verejne_spravy_2023.pdf</a:t>
            </a:r>
          </a:p>
          <a:p>
            <a:r>
              <a:rPr lang="cs-CZ" dirty="0"/>
              <a:t>Neurosciencenews.com, </a:t>
            </a:r>
            <a:r>
              <a:rPr lang="en-GB" dirty="0"/>
              <a:t>Doomscrolling: Why We Do It, and How We Can Stop</a:t>
            </a:r>
            <a:r>
              <a:rPr lang="cs-CZ" dirty="0"/>
              <a:t>, 16.4,2021</a:t>
            </a:r>
          </a:p>
          <a:p>
            <a:r>
              <a:rPr lang="en-GB" dirty="0"/>
              <a:t>Prasad M, </a:t>
            </a:r>
            <a:r>
              <a:rPr lang="en-GB" dirty="0" err="1"/>
              <a:t>Patthi</a:t>
            </a:r>
            <a:r>
              <a:rPr lang="en-GB" dirty="0"/>
              <a:t> B, Singla A, Gupta R, Saha S, Kumar JK, Malhi R, Pandita V. Nomophobia: A Cross-sectional Study to Assess Mobile Phone Usage Among Dental Students. J Clin </a:t>
            </a:r>
            <a:r>
              <a:rPr lang="en-GB" dirty="0" err="1"/>
              <a:t>Diagn</a:t>
            </a:r>
            <a:r>
              <a:rPr lang="en-GB" dirty="0"/>
              <a:t> Res. 2017 Feb;11(2):ZC34-ZC39. </a:t>
            </a:r>
            <a:r>
              <a:rPr lang="en-GB" dirty="0" err="1"/>
              <a:t>doi</a:t>
            </a:r>
            <a:r>
              <a:rPr lang="en-GB" dirty="0"/>
              <a:t>: 10.7860/JCDR/2017/20858.9341. </a:t>
            </a:r>
            <a:r>
              <a:rPr lang="en-GB" dirty="0" err="1"/>
              <a:t>Epub</a:t>
            </a:r>
            <a:r>
              <a:rPr lang="en-GB" dirty="0"/>
              <a:t> 2017 Feb 1. PMID: 28384977; PMCID: PMC5376814.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Kam dál:</a:t>
            </a:r>
          </a:p>
          <a:p>
            <a:pPr fontAlgn="base"/>
            <a:r>
              <a:rPr lang="en-GB" dirty="0"/>
              <a:t>CENNYDD</a:t>
            </a:r>
            <a:r>
              <a:rPr lang="cs-CZ" dirty="0"/>
              <a:t> B.  </a:t>
            </a:r>
            <a:r>
              <a:rPr lang="en-GB" dirty="0"/>
              <a:t>Etika </a:t>
            </a:r>
            <a:r>
              <a:rPr lang="cs-CZ" dirty="0"/>
              <a:t>budoucnost</a:t>
            </a:r>
            <a:r>
              <a:rPr lang="en-GB" dirty="0" err="1"/>
              <a:t>i</a:t>
            </a:r>
            <a:r>
              <a:rPr lang="cs-CZ" dirty="0"/>
              <a:t>. Academia. 2021. ISBN: </a:t>
            </a:r>
            <a:r>
              <a:rPr lang="en-GB" dirty="0"/>
              <a:t>978-80-200-3196-9</a:t>
            </a:r>
          </a:p>
          <a:p>
            <a:pPr algn="l" fontAlgn="base"/>
            <a:r>
              <a:rPr lang="cs-CZ" dirty="0"/>
              <a:t>Dokumentární film </a:t>
            </a:r>
            <a:r>
              <a:rPr lang="en-GB" dirty="0"/>
              <a:t>Barbor</a:t>
            </a:r>
            <a:r>
              <a:rPr lang="cs-CZ" dirty="0"/>
              <a:t>y</a:t>
            </a:r>
            <a:r>
              <a:rPr lang="en-GB" dirty="0"/>
              <a:t> Johansson</a:t>
            </a:r>
            <a:r>
              <a:rPr lang="cs-CZ" dirty="0"/>
              <a:t> Digitální</a:t>
            </a:r>
            <a:r>
              <a:rPr lang="en-GB" dirty="0"/>
              <a:t> </a:t>
            </a:r>
            <a:r>
              <a:rPr lang="cs-CZ" dirty="0"/>
              <a:t>disidenti (2022)</a:t>
            </a:r>
            <a:endParaRPr lang="en-GB" dirty="0"/>
          </a:p>
          <a:p>
            <a:endParaRPr lang="cs-CZ" dirty="0"/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944D38C-15F3-5D43-B55C-5DB005AE8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5475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69"/>
    </mc:Choice>
    <mc:Fallback>
      <p:transition spd="slow" advTm="3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963" y="1349369"/>
            <a:ext cx="7568739" cy="424735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111"/>
    </mc:Choice>
    <mc:Fallback xmlns="">
      <p:transition spd="slow" advTm="4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pozornost, nyní je váš úkol studovat na test.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br>
              <a:rPr lang="cs-CZ" dirty="0"/>
            </a:br>
            <a:r>
              <a:rPr lang="cs-CZ" dirty="0"/>
              <a:t>Pokud byste mi chtěli poslat zpětnou vazbu na kurz, co se líbilo a co ne, budu ráda.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Děkuji za vaši práci během celého semestru. Velmi oceňuji, jak jste plnili úkoly a jak se někteří z vás zapojovali.</a:t>
            </a:r>
          </a:p>
          <a:p>
            <a:pPr marL="0" indent="0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                              Přeji vám radostný rok 2024!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713BAA6-E4E1-EEE2-9F5D-3C97F8CF3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70289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96"/>
    </mc:Choice>
    <mc:Fallback>
      <p:transition spd="slow" advTm="44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CD459-6B41-6EE9-2467-89492818C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9832"/>
          </a:xfrm>
        </p:spPr>
        <p:txBody>
          <a:bodyPr/>
          <a:lstStyle/>
          <a:p>
            <a:r>
              <a:rPr lang="cs-CZ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Digital </a:t>
            </a:r>
            <a:r>
              <a:rPr lang="en-GB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divide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7842C-A9C6-3808-2E63-A1D563C61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968"/>
            <a:ext cx="10515600" cy="468999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 = rozdíl mezi demografickými skupinami a regiony, které mají přístup k informačním a komunikačním technologiím a těmi, které jej nemají nebo mají omezený přístup</a:t>
            </a:r>
            <a:r>
              <a:rPr lang="en-GB" dirty="0"/>
              <a:t>. Tyto </a:t>
            </a:r>
            <a:r>
              <a:rPr lang="cs-CZ" dirty="0"/>
              <a:t>technologie</a:t>
            </a:r>
            <a:r>
              <a:rPr lang="en-GB" dirty="0"/>
              <a:t> </a:t>
            </a:r>
            <a:r>
              <a:rPr lang="cs-CZ" dirty="0"/>
              <a:t>zahrnují například</a:t>
            </a:r>
            <a:r>
              <a:rPr lang="en-GB" dirty="0"/>
              <a:t> </a:t>
            </a:r>
            <a:r>
              <a:rPr lang="cs-CZ" dirty="0"/>
              <a:t>zahrnovat telefon, televizi, osobní počítač, smartphone…</a:t>
            </a:r>
          </a:p>
          <a:p>
            <a:r>
              <a:rPr lang="cs-CZ" dirty="0"/>
              <a:t>V roce 2020 měla přístup k internetu jen asi polovina světové populace (tj. bez přístupu k internetu 3,7 miliardy lidí, v roce 2023 toto číslo pokleslo na 2,9 miliardy). Většina z nich se nachází v rozvojových zemích a velkou část z nich tvoří ženy.</a:t>
            </a:r>
          </a:p>
          <a:p>
            <a:r>
              <a:rPr lang="cs-CZ" dirty="0"/>
              <a:t>Výrazně lepší přístupu je ve městech.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&gt;&gt;&gt; </a:t>
            </a:r>
            <a:r>
              <a:rPr lang="cs-CZ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Reprodukce globálních nerovností</a:t>
            </a:r>
          </a:p>
          <a:p>
            <a:pPr marL="0" indent="0">
              <a:buNone/>
            </a:pPr>
            <a:r>
              <a:rPr lang="cs-CZ" dirty="0"/>
              <a:t>Vliv na: sociální kapitál, ekonomickou nerovnost, vzdělání, příležitosti... </a:t>
            </a:r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0A5B657-433E-A20E-C7AD-5657F6C0A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1814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80"/>
    </mc:Choice>
    <mc:Fallback>
      <p:transition spd="slow" advTm="17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art: Disconnected: 2.9 Billion People Still Offline | Statista">
            <a:extLst>
              <a:ext uri="{FF2B5EF4-FFF2-40B4-BE49-F238E27FC236}">
                <a16:creationId xmlns:a16="http://schemas.microsoft.com/office/drawing/2014/main" id="{BA61BCF4-F5CD-BD22-13ED-42F1C69A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546" y="181169"/>
            <a:ext cx="6495661" cy="649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6D9F8D9-A611-BC9C-2CA4-3E78B78BB834}"/>
              </a:ext>
            </a:extLst>
          </p:cNvPr>
          <p:cNvSpPr txBox="1"/>
          <p:nvPr/>
        </p:nvSpPr>
        <p:spPr>
          <a:xfrm>
            <a:off x="10237862" y="4276607"/>
            <a:ext cx="172625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https://www.statista.com/chart/26326/number-of-internet-user-and-non-users-worldwide/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BB9C688-6A07-564F-6F93-0D83E8D67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1836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31"/>
    </mc:Choice>
    <mc:Fallback>
      <p:transition spd="slow" advTm="38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8B00A-4775-BEC1-6412-184D0FCA5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4733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Digitální vyloučení v Česku </a:t>
            </a:r>
            <a:r>
              <a:rPr lang="cs-CZ" sz="1400" dirty="0"/>
              <a:t>dle projektu </a:t>
            </a:r>
            <a:r>
              <a:rPr lang="en-GB" sz="1400" dirty="0" err="1"/>
              <a:t>Česko.Digital</a:t>
            </a:r>
            <a:r>
              <a:rPr lang="en-GB" sz="1400" dirty="0"/>
              <a:t> </a:t>
            </a:r>
            <a:r>
              <a:rPr lang="cs-CZ" sz="1400" dirty="0"/>
              <a:t>2023</a:t>
            </a:r>
            <a:endParaRPr lang="en-GB" sz="1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8A62D1-6B3E-7B15-8610-3D8D51727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2785"/>
            <a:ext cx="10515600" cy="5170206"/>
          </a:xfrm>
        </p:spPr>
        <p:txBody>
          <a:bodyPr>
            <a:normAutofit fontScale="55000" lnSpcReduction="20000"/>
          </a:bodyPr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3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Digitálně vyloučené osoby</a:t>
            </a:r>
            <a:r>
              <a:rPr lang="cs-CZ" sz="3800" dirty="0"/>
              <a:t>: lidé kteří v posledním roce nepoužili internet a zároveň nemají znalosti práce s počítačem: 700.000</a:t>
            </a:r>
            <a:endParaRPr lang="en-GB" sz="3800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3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Osoby ohrožené digitálním vyloučením: </a:t>
            </a:r>
            <a:r>
              <a:rPr lang="cs-CZ" sz="3800" dirty="0"/>
              <a:t>lidé ti, kteří splňují jen jednu z podmínek digitálního vyloučení a dále respondenti ve věku 15–79 let, kteří sice mají alespoň částečné znalosti práce s počítačem, ale internet nevyužili v posledních dvou měsících, případně jej nevyžívají jako informační a komunikační kanál nebo nepoužívají sofistikovanější služby jako je internetové bankovnictví, online nakupování atd. : 1 mil. osob</a:t>
            </a:r>
            <a:endParaRPr lang="en-GB" sz="3800" dirty="0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3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Nejvíc ohrožené osoby: </a:t>
            </a:r>
            <a:r>
              <a:rPr lang="cs-CZ" sz="3800" dirty="0"/>
              <a:t>osamělí senioři a seniorky a starší lidé žijící ve vyloučených lokalitách, děti mezi 12 – 18 lety, kteří vyrůstají ve ztížených sociálních a ekonomických podmínkách, či dospělí lidé trpící sociálním vyloučením spojeným s chudobou, nezaměstnaností, problémy s bydlením či diskriminací.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cs-CZ" sz="3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Ale: málo dat, digitálně vyloučené neumíme dobře identifikovat, neznáme jejich potřeby</a:t>
            </a:r>
          </a:p>
          <a:p>
            <a:pPr algn="r"/>
            <a:r>
              <a:rPr lang="cs-CZ" sz="1100" dirty="0"/>
              <a:t>Zdroj: https://blog.cesko.digital/2023/09/V_Cesku_chybi_data_o_digitalne_vyloucenych_osobach.Vyzkum_Cesko_Digital_prinasi_odpovedi</a:t>
            </a:r>
            <a:endParaRPr lang="en-GB" sz="1100" dirty="0"/>
          </a:p>
          <a:p>
            <a:endParaRPr lang="en-GB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F4F4CF94-7DC7-6D6C-6C02-504EBE4D6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075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4994"/>
    </mc:Choice>
    <mc:Fallback>
      <p:transition spd="slow" advTm="39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72EA86-AF6D-AEF4-4C5E-FF768CE8E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679" y="151942"/>
            <a:ext cx="6382641" cy="6554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212BE3-C6FD-26CD-42AD-BA85C779908A}"/>
              </a:ext>
            </a:extLst>
          </p:cNvPr>
          <p:cNvSpPr txBox="1"/>
          <p:nvPr/>
        </p:nvSpPr>
        <p:spPr>
          <a:xfrm>
            <a:off x="10304269" y="4154857"/>
            <a:ext cx="1659103" cy="245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Zdroj: https://www.seznamzpravy.cz/clanek/fakta-koho-se-tyka-digitalni-vylouceni-stat-to-nevi-232840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DDCAB10-4F21-E0A8-805D-D92D79DA5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7800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735"/>
    </mc:Choice>
    <mc:Fallback>
      <p:transition spd="slow" advTm="91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22254D-8E9D-D6DA-2395-FC5C9AE8A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653" y="0"/>
            <a:ext cx="6220693" cy="6563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76097C-4758-FA21-23CF-35D6C74FF118}"/>
              </a:ext>
            </a:extLst>
          </p:cNvPr>
          <p:cNvSpPr txBox="1"/>
          <p:nvPr/>
        </p:nvSpPr>
        <p:spPr>
          <a:xfrm flipH="1">
            <a:off x="10103461" y="4178894"/>
            <a:ext cx="1852105" cy="2153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Zdroj: https://www.seznamzpravy.cz/clanek/fakta-koho-se-tyka-digitalni-vylouceni-stat-to-nevi-232840</a:t>
            </a:r>
            <a:endParaRPr lang="en-GB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5766F8D-9BC7-A929-4000-843F81464D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5373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055"/>
    </mc:Choice>
    <mc:Fallback>
      <p:transition spd="slow" advTm="82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C4367-2028-79DD-59D3-FF1DDF28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5003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I přístup ke komunikačním a informačním technologiím vede k řadě problémů…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8F2B6-DF45-3E3D-2263-214F9C02D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Namátkou: </a:t>
            </a:r>
          </a:p>
          <a:p>
            <a:r>
              <a:rPr lang="cs-CZ" dirty="0"/>
              <a:t>Závislost na hraní her </a:t>
            </a:r>
          </a:p>
          <a:p>
            <a:r>
              <a:rPr lang="cs-CZ" dirty="0"/>
              <a:t>Závislost na sociálních sítích</a:t>
            </a:r>
          </a:p>
          <a:p>
            <a:r>
              <a:rPr lang="cs-CZ" dirty="0"/>
              <a:t>Nomofobie</a:t>
            </a:r>
          </a:p>
          <a:p>
            <a:r>
              <a:rPr lang="cs-CZ" dirty="0"/>
              <a:t>Doomscrolling</a:t>
            </a:r>
          </a:p>
          <a:p>
            <a:pPr marL="0" indent="0">
              <a:buNone/>
            </a:pPr>
            <a:r>
              <a:rPr lang="cs-CZ" dirty="0"/>
              <a:t>…a mnohé další, z nichž možná ještě některé nemají své jméno.</a:t>
            </a:r>
          </a:p>
          <a:p>
            <a:pPr marL="0" indent="0">
              <a:buNone/>
            </a:pPr>
            <a:endParaRPr lang="cs-CZ" dirty="0"/>
          </a:p>
          <a:p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15D199-7FE4-B2DD-8D06-25D78853E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3989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911"/>
    </mc:Choice>
    <mc:Fallback>
      <p:transition spd="slow" advTm="75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Závislost…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…je stav, kdy je někdo podmíněn nějakou okolností nebo situací, kterou potřebuje (nebo si myslí, že ji potřebuje) ke své existenci.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Řešení? Odpírání, vyhýbání se rizikovému chování, změna životních návyků, odstranění příčin (co nám závislé chování nahrazuje)…</a:t>
            </a:r>
          </a:p>
          <a:p>
            <a:pPr marL="0" indent="0">
              <a:buNone/>
            </a:pPr>
            <a:r>
              <a:rPr lang="cs-CZ" dirty="0"/>
              <a:t>Např. závislost na hraní her WHO klasifikovala již jako nemoc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4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343"/>
    </mc:Choice>
    <mc:Fallback xmlns="">
      <p:transition spd="slow" advTm="37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2465</TotalTime>
  <Words>2021</Words>
  <Application>Microsoft Office PowerPoint</Application>
  <PresentationFormat>Widescreen</PresentationFormat>
  <Paragraphs>123</Paragraphs>
  <Slides>20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-apple-system</vt:lpstr>
      <vt:lpstr>Arial</vt:lpstr>
      <vt:lpstr>Calibri</vt:lpstr>
      <vt:lpstr>Calibri Light</vt:lpstr>
      <vt:lpstr>Cesko Digital</vt:lpstr>
      <vt:lpstr>Office Theme</vt:lpstr>
      <vt:lpstr>SOCIÁLNÍ PROBLÉMY </vt:lpstr>
      <vt:lpstr>PowerPoint Presentation</vt:lpstr>
      <vt:lpstr> Digital divide </vt:lpstr>
      <vt:lpstr>PowerPoint Presentation</vt:lpstr>
      <vt:lpstr>Digitální vyloučení v Česku dle projektu Česko.Digital 2023</vt:lpstr>
      <vt:lpstr>PowerPoint Presentation</vt:lpstr>
      <vt:lpstr>PowerPoint Presentation</vt:lpstr>
      <vt:lpstr>I přístup ke komunikačním a informačním technologiím vede k řadě problémů…</vt:lpstr>
      <vt:lpstr>Závislost…</vt:lpstr>
      <vt:lpstr>Závislost na sociálních sítích </vt:lpstr>
      <vt:lpstr>Profil „závisláka/závislačky“</vt:lpstr>
      <vt:lpstr>Aktivita na sociálních sítích</vt:lpstr>
      <vt:lpstr>Pro zajímavost</vt:lpstr>
      <vt:lpstr>V čem spočívá lákavost sociálních médií? Základní předpoklady: široce používaná, levná, rychlá, dostupná</vt:lpstr>
      <vt:lpstr>Častější příznaky závislosti na sociálních sítích (dle Iberola.com)</vt:lpstr>
      <vt:lpstr>Jak zabránit závislosti na sociálních sítích?</vt:lpstr>
      <vt:lpstr>Nomofobie</vt:lpstr>
      <vt:lpstr>Doomscrolling</vt:lpstr>
      <vt:lpstr>Zdroje</vt:lpstr>
      <vt:lpstr>Děkuji za pozornost, nyní je váš úkol studovat na test.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PROBLÉMY</dc:title>
  <dc:creator>Marie Jelínková</dc:creator>
  <cp:lastModifiedBy>Marie Jelínková</cp:lastModifiedBy>
  <cp:revision>67</cp:revision>
  <dcterms:created xsi:type="dcterms:W3CDTF">2020-10-05T18:12:30Z</dcterms:created>
  <dcterms:modified xsi:type="dcterms:W3CDTF">2023-12-20T12:54:01Z</dcterms:modified>
</cp:coreProperties>
</file>