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70" r:id="rId3"/>
    <p:sldId id="325" r:id="rId4"/>
    <p:sldId id="301" r:id="rId5"/>
    <p:sldId id="303" r:id="rId6"/>
    <p:sldId id="285" r:id="rId7"/>
    <p:sldId id="316" r:id="rId8"/>
    <p:sldId id="309" r:id="rId9"/>
    <p:sldId id="258" r:id="rId10"/>
    <p:sldId id="261" r:id="rId11"/>
    <p:sldId id="288" r:id="rId12"/>
    <p:sldId id="299" r:id="rId13"/>
    <p:sldId id="269" r:id="rId14"/>
    <p:sldId id="274" r:id="rId15"/>
    <p:sldId id="294" r:id="rId16"/>
    <p:sldId id="307" r:id="rId17"/>
    <p:sldId id="329" r:id="rId18"/>
    <p:sldId id="305" r:id="rId19"/>
    <p:sldId id="331" r:id="rId20"/>
    <p:sldId id="332" r:id="rId21"/>
    <p:sldId id="330" r:id="rId22"/>
    <p:sldId id="304" r:id="rId23"/>
    <p:sldId id="306" r:id="rId24"/>
    <p:sldId id="327" r:id="rId25"/>
    <p:sldId id="317" r:id="rId26"/>
    <p:sldId id="310" r:id="rId27"/>
    <p:sldId id="311" r:id="rId28"/>
    <p:sldId id="312" r:id="rId29"/>
    <p:sldId id="313" r:id="rId30"/>
    <p:sldId id="314" r:id="rId31"/>
    <p:sldId id="315" r:id="rId3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D3C5A-BB3C-4E9B-9061-DFADB92E28E7}" type="datetimeFigureOut">
              <a:rPr lang="cs-CZ" smtClean="0"/>
              <a:t>01.11.2023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110C-9549-4A3B-AD87-89A124DC93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7299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D3C5A-BB3C-4E9B-9061-DFADB92E28E7}" type="datetimeFigureOut">
              <a:rPr lang="cs-CZ" smtClean="0"/>
              <a:t>01.11.2023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110C-9549-4A3B-AD87-89A124DC93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0812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D3C5A-BB3C-4E9B-9061-DFADB92E28E7}" type="datetimeFigureOut">
              <a:rPr lang="cs-CZ" smtClean="0"/>
              <a:t>01.11.2023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110C-9549-4A3B-AD87-89A124DC93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7838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D3C5A-BB3C-4E9B-9061-DFADB92E28E7}" type="datetimeFigureOut">
              <a:rPr lang="cs-CZ" smtClean="0"/>
              <a:t>01.11.2023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110C-9549-4A3B-AD87-89A124DC93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5032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D3C5A-BB3C-4E9B-9061-DFADB92E28E7}" type="datetimeFigureOut">
              <a:rPr lang="cs-CZ" smtClean="0"/>
              <a:t>01.11.2023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110C-9549-4A3B-AD87-89A124DC93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5973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D3C5A-BB3C-4E9B-9061-DFADB92E28E7}" type="datetimeFigureOut">
              <a:rPr lang="cs-CZ" smtClean="0"/>
              <a:t>01.11.2023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110C-9549-4A3B-AD87-89A124DC93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163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D3C5A-BB3C-4E9B-9061-DFADB92E28E7}" type="datetimeFigureOut">
              <a:rPr lang="cs-CZ" smtClean="0"/>
              <a:t>01.11.2023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110C-9549-4A3B-AD87-89A124DC93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502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D3C5A-BB3C-4E9B-9061-DFADB92E28E7}" type="datetimeFigureOut">
              <a:rPr lang="cs-CZ" smtClean="0"/>
              <a:t>01.11.2023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110C-9549-4A3B-AD87-89A124DC93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4621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D3C5A-BB3C-4E9B-9061-DFADB92E28E7}" type="datetimeFigureOut">
              <a:rPr lang="cs-CZ" smtClean="0"/>
              <a:t>01.11.2023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110C-9549-4A3B-AD87-89A124DC93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7905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D3C5A-BB3C-4E9B-9061-DFADB92E28E7}" type="datetimeFigureOut">
              <a:rPr lang="cs-CZ" smtClean="0"/>
              <a:t>01.11.2023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110C-9549-4A3B-AD87-89A124DC93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9090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D3C5A-BB3C-4E9B-9061-DFADB92E28E7}" type="datetimeFigureOut">
              <a:rPr lang="cs-CZ" smtClean="0"/>
              <a:t>01.11.2023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110C-9549-4A3B-AD87-89A124DC93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34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D3C5A-BB3C-4E9B-9061-DFADB92E28E7}" type="datetimeFigureOut">
              <a:rPr lang="cs-CZ" smtClean="0"/>
              <a:t>01.11.2023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4110C-9549-4A3B-AD87-89A124DC93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138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249487"/>
          </a:xfrm>
        </p:spPr>
        <p:txBody>
          <a:bodyPr>
            <a:normAutofit/>
          </a:bodyPr>
          <a:lstStyle/>
          <a:p>
            <a:r>
              <a:rPr lang="cs-CZ" sz="5000" b="1" dirty="0">
                <a:latin typeface="Georgia" panose="02040502050405020303" pitchFamily="18" charset="0"/>
              </a:rPr>
              <a:t>Myšlení Válčících států II</a:t>
            </a:r>
            <a:br>
              <a:rPr lang="cs-CZ" sz="5000" b="1" dirty="0">
                <a:latin typeface="Georgia" panose="02040502050405020303" pitchFamily="18" charset="0"/>
              </a:rPr>
            </a:br>
            <a:r>
              <a:rPr lang="cs-CZ" sz="5000" b="1" dirty="0">
                <a:latin typeface="Georgia" panose="02040502050405020303" pitchFamily="18" charset="0"/>
              </a:rPr>
              <a:t>Anti-tradicionalismus</a:t>
            </a:r>
            <a:endParaRPr lang="cs-CZ" sz="5000" dirty="0">
              <a:latin typeface="Georgia" panose="02040502050405020303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3600" dirty="0" err="1">
                <a:latin typeface="Georgia" panose="02040502050405020303" pitchFamily="18" charset="0"/>
              </a:rPr>
              <a:t>Lao</a:t>
            </a:r>
            <a:r>
              <a:rPr lang="cs-CZ" sz="3600" dirty="0">
                <a:latin typeface="Georgia" panose="02040502050405020303" pitchFamily="18" charset="0"/>
              </a:rPr>
              <a:t>-c</a:t>
            </a:r>
            <a:r>
              <a:rPr lang="en-US" sz="3600" dirty="0">
                <a:latin typeface="Georgia" panose="02040502050405020303" pitchFamily="18" charset="0"/>
              </a:rPr>
              <a:t>’</a:t>
            </a:r>
            <a:r>
              <a:rPr lang="cs-CZ" sz="3600" dirty="0">
                <a:latin typeface="Georgia" panose="02040502050405020303" pitchFamily="18" charset="0"/>
              </a:rPr>
              <a:t>, </a:t>
            </a:r>
            <a:r>
              <a:rPr lang="cs-CZ" sz="3600" dirty="0" err="1">
                <a:latin typeface="Georgia" panose="02040502050405020303" pitchFamily="18" charset="0"/>
              </a:rPr>
              <a:t>Chan</a:t>
            </a:r>
            <a:r>
              <a:rPr lang="cs-CZ" sz="3600" dirty="0">
                <a:latin typeface="Georgia" panose="02040502050405020303" pitchFamily="18" charset="0"/>
              </a:rPr>
              <a:t>-</a:t>
            </a:r>
            <a:r>
              <a:rPr lang="cs-CZ" sz="3600" dirty="0" err="1">
                <a:latin typeface="Georgia" panose="02040502050405020303" pitchFamily="18" charset="0"/>
              </a:rPr>
              <a:t>fej</a:t>
            </a:r>
            <a:r>
              <a:rPr lang="cs-CZ" sz="3600" dirty="0">
                <a:latin typeface="Georgia" panose="02040502050405020303" pitchFamily="18" charset="0"/>
              </a:rPr>
              <a:t>-c</a:t>
            </a:r>
            <a:r>
              <a:rPr lang="en-US" sz="3600" dirty="0">
                <a:latin typeface="Georgia" panose="02040502050405020303" pitchFamily="18" charset="0"/>
              </a:rPr>
              <a:t>’</a:t>
            </a:r>
            <a:r>
              <a:rPr lang="cs-CZ" sz="3600" dirty="0">
                <a:latin typeface="Georgia" panose="02040502050405020303" pitchFamily="18" charset="0"/>
              </a:rPr>
              <a:t>, </a:t>
            </a:r>
            <a:r>
              <a:rPr lang="cs-CZ" sz="3600" dirty="0" err="1">
                <a:latin typeface="Georgia" panose="02040502050405020303" pitchFamily="18" charset="0"/>
              </a:rPr>
              <a:t>Čuang</a:t>
            </a:r>
            <a:r>
              <a:rPr lang="cs-CZ" sz="3600" dirty="0">
                <a:latin typeface="Georgia" panose="02040502050405020303" pitchFamily="18" charset="0"/>
              </a:rPr>
              <a:t>-c</a:t>
            </a:r>
            <a:r>
              <a:rPr lang="en-US" sz="3600" dirty="0">
                <a:latin typeface="Georgia" panose="02040502050405020303" pitchFamily="18" charset="0"/>
              </a:rPr>
              <a:t>’</a:t>
            </a:r>
            <a:endParaRPr lang="cs-CZ" sz="3600" dirty="0">
              <a:latin typeface="Georgia" panose="02040502050405020303" pitchFamily="18" charset="0"/>
            </a:endParaRPr>
          </a:p>
          <a:p>
            <a:r>
              <a:rPr lang="cs-CZ" sz="3600" dirty="0">
                <a:latin typeface="Georgia" panose="02040502050405020303" pitchFamily="18" charset="0"/>
              </a:rPr>
              <a:t>(5.-3. st. př.n.l.)</a:t>
            </a:r>
          </a:p>
        </p:txBody>
      </p:sp>
    </p:spTree>
    <p:extLst>
      <p:ext uri="{BB962C8B-B14F-4D97-AF65-F5344CB8AC3E}">
        <p14:creationId xmlns:p14="http://schemas.microsoft.com/office/powerpoint/2010/main" val="2280255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945" y="880060"/>
            <a:ext cx="2989684" cy="5502486"/>
          </a:xfrm>
        </p:spPr>
      </p:pic>
      <p:pic>
        <p:nvPicPr>
          <p:cNvPr id="2052" name="Picture 4" descr="太一生水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896" y="880060"/>
            <a:ext cx="3136417" cy="5502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56433F59-97E9-4F34-A85C-E431616E22F1}"/>
              </a:ext>
            </a:extLst>
          </p:cNvPr>
          <p:cNvSpPr txBox="1"/>
          <p:nvPr/>
        </p:nvSpPr>
        <p:spPr>
          <a:xfrm>
            <a:off x="830538" y="233729"/>
            <a:ext cx="10937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Bambusové proužky naložené v konzervačním roztoku – ukázka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Chuského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písma (rukopis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Heng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Xian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ze sbírky Šanghajského muzea) </a:t>
            </a:r>
          </a:p>
        </p:txBody>
      </p:sp>
    </p:spTree>
    <p:extLst>
      <p:ext uri="{BB962C8B-B14F-4D97-AF65-F5344CB8AC3E}">
        <p14:creationId xmlns:p14="http://schemas.microsoft.com/office/powerpoint/2010/main" val="42588726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832" y="1513490"/>
            <a:ext cx="8531589" cy="4147046"/>
          </a:xfr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0D151BDF-D761-4843-B3D6-F5BD4C1FFACA}"/>
              </a:ext>
            </a:extLst>
          </p:cNvPr>
          <p:cNvSpPr txBox="1"/>
          <p:nvPr/>
        </p:nvSpPr>
        <p:spPr>
          <a:xfrm>
            <a:off x="1258957" y="662609"/>
            <a:ext cx="8820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Ukázka svázání bambusových proužků do jednoho „spisu“ (pian </a:t>
            </a: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篇</a:t>
            </a:r>
            <a:r>
              <a:rPr lang="cs-CZ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 </a:t>
            </a:r>
            <a:r>
              <a:rPr lang="cs-CZ" altLang="zh-TW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Hanský</a:t>
            </a:r>
            <a:r>
              <a:rPr lang="cs-CZ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text</a:t>
            </a: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1863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365" y="1422900"/>
            <a:ext cx="6650807" cy="4010947"/>
          </a:xfrm>
        </p:spPr>
      </p:pic>
      <p:pic>
        <p:nvPicPr>
          <p:cNvPr id="2052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46577" y="617300"/>
            <a:ext cx="2631740" cy="5809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C5FCADE3-F97F-4F67-8D29-A7A5C386C0E8}"/>
              </a:ext>
            </a:extLst>
          </p:cNvPr>
          <p:cNvSpPr txBox="1"/>
          <p:nvPr/>
        </p:nvSpPr>
        <p:spPr>
          <a:xfrm>
            <a:off x="4435365" y="437322"/>
            <a:ext cx="6921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Hedvábné svitky (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juan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卷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Mawangduiský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rukopis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Laozi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(Tao-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ťing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613190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latin typeface="Georgia" panose="02040502050405020303" pitchFamily="18" charset="0"/>
              </a:rPr>
              <a:t>Tao-</a:t>
            </a:r>
            <a:r>
              <a:rPr lang="cs-CZ" sz="3600" dirty="0" err="1">
                <a:latin typeface="Georgia" panose="02040502050405020303" pitchFamily="18" charset="0"/>
              </a:rPr>
              <a:t>te</a:t>
            </a:r>
            <a:r>
              <a:rPr lang="cs-CZ" sz="3600" dirty="0">
                <a:latin typeface="Georgia" panose="02040502050405020303" pitchFamily="18" charset="0"/>
              </a:rPr>
              <a:t>-</a:t>
            </a:r>
            <a:r>
              <a:rPr lang="cs-CZ" sz="3600" dirty="0" err="1">
                <a:latin typeface="Georgia" panose="02040502050405020303" pitchFamily="18" charset="0"/>
              </a:rPr>
              <a:t>ťing</a:t>
            </a:r>
            <a:r>
              <a:rPr lang="cs-CZ" sz="3600" dirty="0">
                <a:latin typeface="Georgia" panose="02040502050405020303" pitchFamily="18" charset="0"/>
              </a:rPr>
              <a:t>  </a:t>
            </a:r>
            <a:r>
              <a:rPr lang="cs-CZ" sz="2000" dirty="0">
                <a:latin typeface="Georgia" panose="02040502050405020303" pitchFamily="18" charset="0"/>
              </a:rPr>
              <a:t>- problém překladu</a:t>
            </a:r>
            <a:endParaRPr lang="cs-CZ" sz="3600" dirty="0">
              <a:latin typeface="Georgia" panose="02040502050405020303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696860"/>
          </a:xfrm>
        </p:spPr>
        <p:txBody>
          <a:bodyPr numCol="3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dirty="0">
                <a:latin typeface="Georgia" panose="02040502050405020303" pitchFamily="18" charset="0"/>
              </a:rPr>
              <a:t>Kapitola 3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altLang="zh-TW" sz="2000" dirty="0">
              <a:latin typeface="Georgia" panose="02040502050405020303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altLang="zh-TW" sz="2400" dirty="0">
                <a:latin typeface="Georgia" panose="02040502050405020303" pitchFamily="18" charset="0"/>
              </a:rPr>
              <a:t>…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400" dirty="0">
                <a:latin typeface="Georgia" panose="02040502050405020303" pitchFamily="18" charset="0"/>
              </a:rPr>
              <a:t>是以聖人之治，</a:t>
            </a:r>
            <a:endParaRPr lang="cs-CZ" altLang="zh-TW" sz="2400" dirty="0">
              <a:latin typeface="Georgia" panose="02040502050405020303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400" dirty="0">
                <a:latin typeface="Georgia" panose="02040502050405020303" pitchFamily="18" charset="0"/>
              </a:rPr>
              <a:t>虛其心，</a:t>
            </a:r>
            <a:endParaRPr lang="cs-CZ" altLang="zh-TW" sz="2400" dirty="0">
              <a:latin typeface="Georgia" panose="02040502050405020303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400" dirty="0">
                <a:latin typeface="Georgia" panose="02040502050405020303" pitchFamily="18" charset="0"/>
              </a:rPr>
              <a:t>實其腹，</a:t>
            </a:r>
            <a:endParaRPr lang="cs-CZ" altLang="zh-TW" sz="2400" dirty="0">
              <a:latin typeface="Georgia" panose="02040502050405020303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400" dirty="0">
                <a:latin typeface="Georgia" panose="02040502050405020303" pitchFamily="18" charset="0"/>
              </a:rPr>
              <a:t>弱其志，</a:t>
            </a:r>
            <a:endParaRPr lang="cs-CZ" altLang="zh-TW" sz="2400" dirty="0">
              <a:latin typeface="Georgia" panose="02040502050405020303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400" dirty="0">
                <a:latin typeface="Georgia" panose="02040502050405020303" pitchFamily="18" charset="0"/>
              </a:rPr>
              <a:t>強其骨。</a:t>
            </a:r>
            <a:endParaRPr lang="cs-CZ" altLang="zh-TW" sz="2400" dirty="0">
              <a:latin typeface="Georgia" panose="02040502050405020303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400" dirty="0">
                <a:latin typeface="Georgia" panose="02040502050405020303" pitchFamily="18" charset="0"/>
              </a:rPr>
              <a:t>常使民無知無欲。</a:t>
            </a:r>
            <a:endParaRPr lang="cs-CZ" altLang="zh-TW" sz="2400" dirty="0">
              <a:latin typeface="Georgia" panose="02040502050405020303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400" dirty="0">
                <a:latin typeface="Georgia" panose="02040502050405020303" pitchFamily="18" charset="0"/>
              </a:rPr>
              <a:t>使夫知者不敢為也。</a:t>
            </a:r>
            <a:endParaRPr lang="cs-CZ" altLang="zh-TW" sz="2400" dirty="0">
              <a:latin typeface="Georgia" panose="02040502050405020303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altLang="zh-TW" sz="2000" dirty="0">
              <a:latin typeface="Georgia" panose="02040502050405020303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altLang="zh-TW" sz="2000" dirty="0">
              <a:latin typeface="Georgia" panose="02040502050405020303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altLang="zh-TW" sz="2000" dirty="0">
              <a:latin typeface="Georgia" panose="02040502050405020303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altLang="zh-TW" sz="2000" dirty="0">
              <a:latin typeface="Georgia" panose="02040502050405020303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dirty="0">
                <a:latin typeface="Georgia" panose="02040502050405020303" pitchFamily="18" charset="0"/>
              </a:rPr>
              <a:t>(Berta Krebsová, 1997)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dirty="0">
              <a:latin typeface="Georgia" panose="02040502050405020303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dirty="0">
                <a:latin typeface="Georgia" panose="02040502050405020303" pitchFamily="18" charset="0"/>
              </a:rPr>
              <a:t>Proto: vládne-li moudrý,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dirty="0">
                <a:latin typeface="Georgia" panose="02040502050405020303" pitchFamily="18" charset="0"/>
              </a:rPr>
              <a:t>vyprazdňuje srdce lidí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dirty="0">
                <a:latin typeface="Georgia" panose="02040502050405020303" pitchFamily="18" charset="0"/>
              </a:rPr>
              <a:t>a naplňuje jejich mysl;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dirty="0">
                <a:latin typeface="Georgia" panose="02040502050405020303" pitchFamily="18" charset="0"/>
              </a:rPr>
              <a:t>oslabuje ctižádost lidí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dirty="0">
                <a:latin typeface="Georgia" panose="02040502050405020303" pitchFamily="18" charset="0"/>
              </a:rPr>
              <a:t>a zpevňuje jejich páteř.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dirty="0">
              <a:latin typeface="Georgia" panose="02040502050405020303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dirty="0">
                <a:latin typeface="Georgia" panose="02040502050405020303" pitchFamily="18" charset="0"/>
              </a:rPr>
              <a:t>Bez ustání usiluje,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dirty="0">
                <a:latin typeface="Georgia" panose="02040502050405020303" pitchFamily="18" charset="0"/>
              </a:rPr>
              <a:t>aby lidé byli bez chtivosti a zchytralosti;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dirty="0">
                <a:latin typeface="Georgia" panose="02040502050405020303" pitchFamily="18" charset="0"/>
              </a:rPr>
              <a:t>stará se,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dirty="0">
                <a:latin typeface="Georgia" panose="02040502050405020303" pitchFamily="18" charset="0"/>
              </a:rPr>
              <a:t>aby ti, kdož jsou zchytralí,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dirty="0">
                <a:latin typeface="Georgia" panose="02040502050405020303" pitchFamily="18" charset="0"/>
              </a:rPr>
              <a:t>se neodvážili zasahovat.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dirty="0">
              <a:latin typeface="Georgia" panose="02040502050405020303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dirty="0">
                <a:latin typeface="Georgia" panose="02040502050405020303" pitchFamily="18" charset="0"/>
              </a:rPr>
              <a:t>	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dirty="0">
                <a:latin typeface="Georgia" panose="02040502050405020303" pitchFamily="18" charset="0"/>
              </a:rPr>
              <a:t>(David Sehnal, 2013)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dirty="0">
              <a:latin typeface="Georgia" panose="02040502050405020303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dirty="0">
                <a:latin typeface="Georgia" panose="02040502050405020303" pitchFamily="18" charset="0"/>
              </a:rPr>
              <a:t>A tak, když vládli nanejvýš moudří mužové,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dirty="0">
                <a:latin typeface="Georgia" panose="02040502050405020303" pitchFamily="18" charset="0"/>
              </a:rPr>
              <a:t>Vyprazdňovali lidu mysl,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dirty="0">
                <a:latin typeface="Georgia" panose="02040502050405020303" pitchFamily="18" charset="0"/>
              </a:rPr>
              <a:t>a naplňovali jeho břicho,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dirty="0">
                <a:latin typeface="Georgia" panose="02040502050405020303" pitchFamily="18" charset="0"/>
              </a:rPr>
              <a:t>oslabovali jeho ambice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dirty="0">
                <a:latin typeface="Georgia" panose="02040502050405020303" pitchFamily="18" charset="0"/>
              </a:rPr>
              <a:t>a posilovali jeho kosti.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dirty="0">
              <a:latin typeface="Georgia" panose="02040502050405020303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dirty="0">
                <a:latin typeface="Georgia" panose="02040502050405020303" pitchFamily="18" charset="0"/>
              </a:rPr>
              <a:t>Působili tak,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dirty="0">
                <a:latin typeface="Georgia" panose="02040502050405020303" pitchFamily="18" charset="0"/>
              </a:rPr>
              <a:t>aby lid byl v nevědomosti a bez tužeb 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dirty="0">
                <a:latin typeface="Georgia" panose="02040502050405020303" pitchFamily="18" charset="0"/>
              </a:rPr>
              <a:t>aby ti, kdo přece jen vědí, se neodvážili jednat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dirty="0">
              <a:latin typeface="Georgia" panose="02040502050405020303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548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96158" y="516835"/>
            <a:ext cx="10515600" cy="5460431"/>
          </a:xfrm>
        </p:spPr>
        <p:txBody>
          <a:bodyPr>
            <a:noAutofit/>
          </a:bodyPr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2400" i="1" dirty="0">
                <a:solidFill>
                  <a:srgbClr val="000000"/>
                </a:solidFill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Tao-</a:t>
            </a:r>
            <a:r>
              <a:rPr lang="cs-CZ" sz="2400" i="1" dirty="0" err="1">
                <a:solidFill>
                  <a:srgbClr val="000000"/>
                </a:solidFill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te</a:t>
            </a:r>
            <a:r>
              <a:rPr lang="cs-CZ" sz="2400" i="1" dirty="0">
                <a:solidFill>
                  <a:srgbClr val="000000"/>
                </a:solidFill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-</a:t>
            </a:r>
            <a:r>
              <a:rPr lang="cs-CZ" sz="2400" i="1" dirty="0" err="1">
                <a:solidFill>
                  <a:srgbClr val="000000"/>
                </a:solidFill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ťing</a:t>
            </a:r>
            <a:r>
              <a:rPr lang="cs-CZ" sz="2400" i="1" dirty="0">
                <a:solidFill>
                  <a:srgbClr val="000000"/>
                </a:solidFill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– kosmologické motivy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2000" b="1" dirty="0" err="1">
                <a:solidFill>
                  <a:srgbClr val="000000"/>
                </a:solidFill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Laozi</a:t>
            </a:r>
            <a:r>
              <a:rPr lang="cs-CZ" sz="2000" b="1" dirty="0">
                <a:solidFill>
                  <a:srgbClr val="000000"/>
                </a:solidFill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42</a:t>
            </a:r>
            <a:endParaRPr lang="cs-CZ" sz="2000" b="1" dirty="0">
              <a:effectLst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en-US" sz="2000" dirty="0">
                <a:solidFill>
                  <a:srgbClr val="000000"/>
                </a:solidFill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道生一，一生二，二生三，三生萬物。</a:t>
            </a:r>
            <a:endParaRPr lang="cs-CZ" altLang="zh-TW" sz="2000" dirty="0">
              <a:solidFill>
                <a:srgbClr val="000000"/>
              </a:solidFill>
              <a:latin typeface="Georgia" panose="02040502050405020303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zh-TW" sz="2000" dirty="0">
                <a:solidFill>
                  <a:srgbClr val="000000"/>
                </a:solidFill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Tao plodí jedno, jedno plodí dvě, dvě plodí tři, tři plodí deset tisíc věcí.</a:t>
            </a:r>
          </a:p>
          <a:p>
            <a:pPr marL="0" indent="0">
              <a:buNone/>
            </a:pPr>
            <a:r>
              <a:rPr lang="cs-CZ" sz="2000" b="1" dirty="0" err="1">
                <a:solidFill>
                  <a:srgbClr val="000000"/>
                </a:solidFill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Laozi</a:t>
            </a:r>
            <a:r>
              <a:rPr lang="cs-CZ" sz="2000" b="1" dirty="0">
                <a:solidFill>
                  <a:srgbClr val="000000"/>
                </a:solidFill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40</a:t>
            </a:r>
            <a:endParaRPr lang="cs-CZ" sz="2000" b="1" dirty="0">
              <a:effectLst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en-US" sz="2000" dirty="0"/>
              <a:t>反者道之動；弱者道之用。天下萬物生於有，有生於無。</a:t>
            </a:r>
            <a:endParaRPr lang="cs-CZ" altLang="zh-TW" sz="2000" dirty="0"/>
          </a:p>
          <a:p>
            <a:pPr marL="0" indent="0">
              <a:buNone/>
            </a:pPr>
            <a:r>
              <a:rPr lang="cs-CZ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Návrat je to, jak se tao pohybuje, slabost je to, jak tao působí. Deset tisíc věcí v podnebesí se rodí ze jsoucího. Jsoucí se rodí z nejsoucího.</a:t>
            </a: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altLang="zh-TW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000" b="1" dirty="0" err="1">
                <a:solidFill>
                  <a:srgbClr val="000000"/>
                </a:solidFill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Laozi</a:t>
            </a:r>
            <a:r>
              <a:rPr lang="cs-CZ" sz="2000" b="1" dirty="0">
                <a:solidFill>
                  <a:srgbClr val="000000"/>
                </a:solidFill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25  </a:t>
            </a:r>
            <a:endParaRPr lang="en-US" sz="2000" b="1" dirty="0">
              <a:solidFill>
                <a:srgbClr val="000000"/>
              </a:solidFill>
              <a:latin typeface="Georgia" panose="02040502050405020303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zh-TW" altLang="en-US" sz="2000" dirty="0">
                <a:solidFill>
                  <a:srgbClr val="000000"/>
                </a:solidFill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有物混成，先天地生。寂兮寥兮，獨立不改，周行而不殆，可以為天下母。吾不知其名，字之曰道，強為之名曰大。</a:t>
            </a:r>
            <a:endParaRPr lang="cs-CZ" altLang="zh-TW" sz="2000" dirty="0">
              <a:solidFill>
                <a:srgbClr val="000000"/>
              </a:solidFill>
              <a:latin typeface="Georgia" panose="02040502050405020303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altLang="zh-TW" sz="20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Je tu něco, co vyvstává nerozlišené, co tu bylo dříve než nebe a země. Pusté a temné. Stojí samo o sobě a nemění se. Pohybuje se v kruhu a nikdy nekončí. Můžeme to považovat za matku všech věcí. Jeho jméno neznáme, ale dáváme mu uctivé označení tao. Pokud jsme nuceni to pojmenovat, říkáme tomu „velké“.</a:t>
            </a:r>
            <a:endParaRPr lang="en-US" altLang="zh-TW" sz="2000" dirty="0">
              <a:solidFill>
                <a:srgbClr val="000000"/>
              </a:solidFill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7771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683172"/>
            <a:ext cx="10515600" cy="54937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i="1" dirty="0">
                <a:solidFill>
                  <a:srgbClr val="000000"/>
                </a:solidFill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Tao-</a:t>
            </a:r>
            <a:r>
              <a:rPr lang="cs-CZ" i="1" dirty="0" err="1">
                <a:solidFill>
                  <a:srgbClr val="000000"/>
                </a:solidFill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te</a:t>
            </a:r>
            <a:r>
              <a:rPr lang="cs-CZ" i="1" dirty="0">
                <a:solidFill>
                  <a:srgbClr val="000000"/>
                </a:solidFill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-</a:t>
            </a:r>
            <a:r>
              <a:rPr lang="cs-CZ" i="1" dirty="0" err="1">
                <a:solidFill>
                  <a:srgbClr val="000000"/>
                </a:solidFill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ťing</a:t>
            </a:r>
            <a:r>
              <a:rPr lang="cs-CZ" i="1" dirty="0">
                <a:solidFill>
                  <a:srgbClr val="000000"/>
                </a:solidFill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– „taoistické“ motivy</a:t>
            </a:r>
            <a:endParaRPr lang="cs-CZ" altLang="zh-TW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TW" sz="2000" b="1" dirty="0">
                <a:solidFill>
                  <a:srgbClr val="000000"/>
                </a:solidFill>
                <a:latin typeface="Georgia" panose="02040502050405020303" pitchFamily="18" charset="0"/>
              </a:rPr>
              <a:t>Laozi 1</a:t>
            </a:r>
            <a:endParaRPr lang="en-US" altLang="zh-TW" sz="200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zh-TW" altLang="en-US" sz="2000" dirty="0">
                <a:solidFill>
                  <a:srgbClr val="000000"/>
                </a:solidFill>
                <a:latin typeface="Georgia" panose="02040502050405020303" pitchFamily="18" charset="0"/>
              </a:rPr>
              <a:t>無名天地之始；有名萬物之母。</a:t>
            </a:r>
            <a:endParaRPr lang="cs-CZ" altLang="zh-TW" sz="200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cs-CZ" sz="20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To, co nemá jméno, je počátkem nebe a země. To</a:t>
            </a:r>
            <a:r>
              <a:rPr lang="cs-CZ" sz="2000" dirty="0">
                <a:solidFill>
                  <a:srgbClr val="000000"/>
                </a:solidFill>
                <a:latin typeface="Georgia" panose="02040502050405020303" pitchFamily="18" charset="0"/>
              </a:rPr>
              <a:t>, co má jméno, je matkou deseti tisíc věcí.</a:t>
            </a:r>
          </a:p>
          <a:p>
            <a:pPr marL="0" indent="0">
              <a:buNone/>
            </a:pPr>
            <a:endParaRPr lang="cs-CZ" sz="2000" b="0" i="0" dirty="0">
              <a:solidFill>
                <a:srgbClr val="000000"/>
              </a:solidFill>
              <a:effectLst/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cs-CZ" sz="2000" b="0" i="0" dirty="0">
              <a:solidFill>
                <a:srgbClr val="000000"/>
              </a:solidFill>
              <a:effectLst/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cs-CZ" sz="2000" b="1" dirty="0" err="1">
                <a:solidFill>
                  <a:srgbClr val="000000"/>
                </a:solidFill>
                <a:latin typeface="Georgia" panose="02040502050405020303" pitchFamily="18" charset="0"/>
              </a:rPr>
              <a:t>Laozi</a:t>
            </a:r>
            <a:r>
              <a:rPr lang="cs-CZ" sz="2000" b="1" dirty="0">
                <a:solidFill>
                  <a:srgbClr val="000000"/>
                </a:solidFill>
                <a:latin typeface="Georgia" panose="02040502050405020303" pitchFamily="18" charset="0"/>
              </a:rPr>
              <a:t> 29</a:t>
            </a:r>
          </a:p>
          <a:p>
            <a:pPr marL="0" indent="0">
              <a:buNone/>
            </a:pPr>
            <a:r>
              <a:rPr lang="zh-TW" altLang="en-US" sz="2000" dirty="0">
                <a:latin typeface="Georgia" panose="02040502050405020303" pitchFamily="18" charset="0"/>
              </a:rPr>
              <a:t>將欲取天下而</a:t>
            </a:r>
            <a:r>
              <a:rPr lang="zh-TW" altLang="en-US" sz="2000" b="1" dirty="0">
                <a:latin typeface="Georgia" panose="02040502050405020303" pitchFamily="18" charset="0"/>
              </a:rPr>
              <a:t>為</a:t>
            </a:r>
            <a:r>
              <a:rPr lang="zh-TW" altLang="en-US" sz="2000" dirty="0">
                <a:latin typeface="Georgia" panose="02040502050405020303" pitchFamily="18" charset="0"/>
              </a:rPr>
              <a:t>之，吾見其不得已。</a:t>
            </a:r>
            <a:r>
              <a:rPr lang="zh-TW" altLang="en-US" sz="2000" b="1" dirty="0">
                <a:latin typeface="Georgia" panose="02040502050405020303" pitchFamily="18" charset="0"/>
              </a:rPr>
              <a:t>天下神器，不可為也</a:t>
            </a:r>
            <a:r>
              <a:rPr lang="zh-TW" altLang="en-US" sz="2000" dirty="0">
                <a:latin typeface="Georgia" panose="02040502050405020303" pitchFamily="18" charset="0"/>
              </a:rPr>
              <a:t>，為者敗之，執者失之。</a:t>
            </a:r>
            <a:endParaRPr lang="cs-CZ" altLang="zh-TW" sz="2000" dirty="0">
              <a:latin typeface="Georgia" panose="02040502050405020303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cs-CZ" altLang="zh-TW" sz="2000" dirty="0">
                <a:latin typeface="Georgia" panose="02040502050405020303" pitchFamily="18" charset="0"/>
              </a:rPr>
              <a:t>„Kdo chce získat podnebesí tím, že o to usiluje (jedná za tím účelem), dle mého mínění nemůže uspět. Podnebesí je posvátná věc (nádoba), nelze s ní nakládat za nějakým účelem. Kdo s ní nakládá, zničí ji, kdo ji chce vzít, ztratí ji.</a:t>
            </a:r>
          </a:p>
          <a:p>
            <a:pPr marL="0" indent="0">
              <a:buNone/>
            </a:pPr>
            <a:endParaRPr lang="cs-CZ" sz="2000" b="1" i="0" dirty="0">
              <a:solidFill>
                <a:srgbClr val="000000"/>
              </a:solidFill>
              <a:effectLst/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5928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683172"/>
            <a:ext cx="10515600" cy="5493791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cs-CZ" altLang="zh-TW" sz="2400" i="1" dirty="0">
                <a:solidFill>
                  <a:srgbClr val="000000"/>
                </a:solidFill>
                <a:latin typeface="Georgia" panose="02040502050405020303" pitchFamily="18" charset="0"/>
              </a:rPr>
              <a:t>„Legistické“ motivy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zh-TW" sz="2000" b="1" dirty="0">
                <a:solidFill>
                  <a:srgbClr val="000000"/>
                </a:solidFill>
                <a:latin typeface="Georgia" panose="02040502050405020303" pitchFamily="18" charset="0"/>
              </a:rPr>
              <a:t>Laozi </a:t>
            </a:r>
            <a:r>
              <a:rPr lang="cs-CZ" altLang="zh-TW" sz="2000" b="1" dirty="0">
                <a:solidFill>
                  <a:srgbClr val="000000"/>
                </a:solidFill>
                <a:latin typeface="Georgia" panose="02040502050405020303" pitchFamily="18" charset="0"/>
              </a:rPr>
              <a:t>36</a:t>
            </a:r>
            <a:endParaRPr lang="en-US" altLang="zh-TW" sz="200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zh-TW" altLang="en-US" sz="2000" dirty="0">
                <a:solidFill>
                  <a:srgbClr val="000000"/>
                </a:solidFill>
                <a:latin typeface="Georgia" panose="02040502050405020303" pitchFamily="18" charset="0"/>
              </a:rPr>
              <a:t>魚不可脫於淵，國之利器不可以示人。</a:t>
            </a:r>
            <a:endParaRPr lang="cs-CZ" altLang="zh-TW" sz="200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cs-CZ" altLang="zh-TW" sz="2000" dirty="0">
                <a:solidFill>
                  <a:srgbClr val="000000"/>
                </a:solidFill>
                <a:latin typeface="Georgia" panose="02040502050405020303" pitchFamily="18" charset="0"/>
              </a:rPr>
              <a:t>„Ryba se nemá vytahovat z tůně, ostré nástroje státu se nemají ukazovat lidem.“</a:t>
            </a:r>
          </a:p>
          <a:p>
            <a:pPr marL="0" indent="0">
              <a:lnSpc>
                <a:spcPct val="110000"/>
              </a:lnSpc>
              <a:buNone/>
            </a:pPr>
            <a:endParaRPr lang="cs-CZ" sz="2000" b="0" i="0" dirty="0">
              <a:solidFill>
                <a:srgbClr val="000000"/>
              </a:solidFill>
              <a:effectLst/>
              <a:latin typeface="Georgia" panose="02040502050405020303" pitchFamily="18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cs-CZ" sz="2000" b="1" dirty="0" err="1">
                <a:solidFill>
                  <a:srgbClr val="000000"/>
                </a:solidFill>
                <a:latin typeface="Georgia" panose="02040502050405020303" pitchFamily="18" charset="0"/>
              </a:rPr>
              <a:t>Laozi</a:t>
            </a:r>
            <a:r>
              <a:rPr lang="cs-CZ" sz="2000" b="1" dirty="0">
                <a:solidFill>
                  <a:srgbClr val="000000"/>
                </a:solidFill>
                <a:latin typeface="Georgia" panose="02040502050405020303" pitchFamily="18" charset="0"/>
              </a:rPr>
              <a:t> 3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zh-TW" altLang="en-US" sz="2000" dirty="0">
                <a:latin typeface="Georgia" panose="02040502050405020303" pitchFamily="18" charset="0"/>
              </a:rPr>
              <a:t>是以聖人之治，虛其心，實其腹，弱其志，強其骨。常使民無知無欲。使夫知者不敢為也</a:t>
            </a:r>
            <a:r>
              <a:rPr lang="zh-TW" altLang="en-US" sz="2000" dirty="0">
                <a:solidFill>
                  <a:srgbClr val="000000"/>
                </a:solidFill>
                <a:latin typeface="Georgia" panose="02040502050405020303" pitchFamily="18" charset="0"/>
              </a:rPr>
              <a:t>。</a:t>
            </a:r>
            <a:endParaRPr lang="cs-CZ" altLang="zh-TW" sz="200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cs-CZ" sz="20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„Proto když vládne moudrý muž, vyprazdňuje lidu mysl a naplňuje jeho břicho, oslabuje jeho vůli a posiluje jeho kosti. Stará se o to, aby lid nic nevěděl a po ničem netoužil. A kdyby náhodou věděl, aby se neodvážil jednat.“</a:t>
            </a:r>
          </a:p>
          <a:p>
            <a:pPr marL="0" indent="0">
              <a:lnSpc>
                <a:spcPct val="110000"/>
              </a:lnSpc>
              <a:buNone/>
            </a:pPr>
            <a:endParaRPr lang="cs-CZ" sz="2000" b="1" i="0" dirty="0">
              <a:solidFill>
                <a:srgbClr val="000000"/>
              </a:solidFill>
              <a:effectLst/>
              <a:latin typeface="Georgia" panose="02040502050405020303" pitchFamily="18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cs-CZ" sz="2000" b="1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Laozi</a:t>
            </a:r>
            <a:r>
              <a:rPr lang="cs-CZ" sz="2000" b="1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57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zh-TW" altLang="en-US" sz="2000" dirty="0">
                <a:solidFill>
                  <a:srgbClr val="000000"/>
                </a:solidFill>
                <a:latin typeface="Georgia" panose="02040502050405020303" pitchFamily="18" charset="0"/>
              </a:rPr>
              <a:t>天下多忌諱，而民彌貧；民多利器，國家滋昏；人多伎巧，奇物滋起；法令滋彰，盜賊多有</a:t>
            </a:r>
            <a:endParaRPr lang="cs-CZ" sz="2000" i="0" dirty="0">
              <a:solidFill>
                <a:srgbClr val="000000"/>
              </a:solidFill>
              <a:effectLst/>
              <a:latin typeface="Georgia" panose="02040502050405020303" pitchFamily="18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cs-CZ" sz="2000" dirty="0">
                <a:solidFill>
                  <a:srgbClr val="000000"/>
                </a:solidFill>
                <a:latin typeface="Georgia" panose="02040502050405020303" pitchFamily="18" charset="0"/>
              </a:rPr>
              <a:t>„Čím více je ve světě zákazů a zápovědí, tím je lid chudší. Čím více je mezi lidem užitečných nástrojů, tím je lid zmatenější. Čím jsou lidé vynalézavější a šikovnější, tím více se objevuje výmyslů a výstředností. Čím více je zákonů a nařízení, tím více je zlodějů a lupičů.“</a:t>
            </a:r>
          </a:p>
          <a:p>
            <a:pPr marL="0" indent="0">
              <a:buNone/>
            </a:pPr>
            <a:endParaRPr lang="cs-CZ" sz="2000" b="1" i="0" dirty="0">
              <a:solidFill>
                <a:srgbClr val="000000"/>
              </a:solidFill>
              <a:effectLst/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6541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r>
              <a:rPr lang="cs-CZ" dirty="0" err="1">
                <a:latin typeface="Georgia" panose="02040502050405020303" pitchFamily="18" charset="0"/>
              </a:rPr>
              <a:t>Legismus</a:t>
            </a:r>
            <a:r>
              <a:rPr lang="cs-CZ" dirty="0">
                <a:latin typeface="Georgia" panose="02040502050405020303" pitchFamily="18" charset="0"/>
              </a:rPr>
              <a:t> </a:t>
            </a:r>
            <a:br>
              <a:rPr lang="cs-CZ" dirty="0">
                <a:latin typeface="Georgia" panose="02040502050405020303" pitchFamily="18" charset="0"/>
              </a:rPr>
            </a:b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法家 </a:t>
            </a:r>
            <a:r>
              <a:rPr lang="cs-CZ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ťia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cs-CZ" dirty="0">
              <a:latin typeface="Georgia" panose="02040502050405020303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8931" y="2438400"/>
            <a:ext cx="3505494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Shang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Yang</a:t>
            </a:r>
            <a:r>
              <a:rPr lang="zh-TW" altLang="en-US" sz="2000" dirty="0"/>
              <a:t>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Šang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Jang) </a:t>
            </a:r>
            <a:r>
              <a:rPr lang="zh-TW" altLang="en-US" sz="2000" dirty="0"/>
              <a:t>商鞅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(390-338) </a:t>
            </a:r>
          </a:p>
          <a:p>
            <a:pPr marL="0" indent="0">
              <a:buNone/>
            </a:pP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Shen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Buhai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Šen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Pu-chaj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marL="0" indent="0">
              <a:buNone/>
            </a:pPr>
            <a:r>
              <a:rPr lang="zh-TW" altLang="en-US" sz="2000" dirty="0"/>
              <a:t>申不害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(ca 400–337) </a:t>
            </a:r>
          </a:p>
          <a:p>
            <a:pPr marL="0" indent="0">
              <a:buNone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Han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Feizi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Chan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Fej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-c‘) </a:t>
            </a:r>
          </a:p>
          <a:p>
            <a:pPr marL="0" indent="0">
              <a:buNone/>
            </a:pPr>
            <a:r>
              <a:rPr lang="zh-TW" altLang="en-US" sz="2000" dirty="0"/>
              <a:t>韓非子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(280-233)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Picture">
            <a:extLst>
              <a:ext uri="{FF2B5EF4-FFF2-40B4-BE49-F238E27FC236}">
                <a16:creationId xmlns:a16="http://schemas.microsoft.com/office/drawing/2014/main" id="{5CB9FC99-37FE-441B-8940-696343A4AB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05862" y="1523764"/>
            <a:ext cx="6019331" cy="380722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66176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033670"/>
            <a:ext cx="10515600" cy="548274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cs-CZ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Shang</a:t>
            </a:r>
            <a:r>
              <a:rPr lang="cs-CZ" sz="3200" b="1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cs-CZ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Yang</a:t>
            </a:r>
            <a:r>
              <a:rPr lang="cs-CZ" sz="3200" b="1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(4th cent. BC)</a:t>
            </a:r>
            <a:endParaRPr lang="cs-CZ" altLang="zh-TW" sz="2400" b="1" dirty="0">
              <a:solidFill>
                <a:srgbClr val="000000"/>
              </a:solidFill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zh-TW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禮法以時而定，制令各順其宜，兵甲器備各便其用。</a:t>
            </a: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cs-CZ" altLang="zh-TW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Obřady a pravidla se stanovují v závislosti na době, sytém nařízení a příkazy se vydávají podle potřeby, zbraně, zbroj, nástroje a vybavení se řídí podle toho, k čemu jsou určeny.</a:t>
            </a: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zh-TW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非所與論於法之外也。</a:t>
            </a:r>
            <a:r>
              <a:rPr lang="en-US" altLang="zh-TW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… </a:t>
            </a:r>
            <a:r>
              <a:rPr lang="zh-TW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故知者作法，而愚者制焉；賢者更禮，而不肖者拘焉。</a:t>
            </a: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en-US" altLang="zh-TW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...</a:t>
            </a:r>
            <a:r>
              <a:rPr lang="cs-CZ" altLang="zh-TW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ovšem nelze s nimi (s prostými lidmi) hovořit o ničem, co se vymyká pravidlům… Proto vědoucí člověk vytváří pravidla, zatímco hloupý je jimi omezován. Moudrý muž přizpůsobuje obřady, zatímco nehodný jim podléhá. </a:t>
            </a: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endParaRPr lang="cs-CZ" altLang="zh-TW" sz="2400" dirty="0">
              <a:solidFill>
                <a:srgbClr val="000000"/>
              </a:solidFill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endParaRPr lang="cs-CZ" altLang="zh-TW" sz="2400" dirty="0">
              <a:solidFill>
                <a:srgbClr val="000000"/>
              </a:solidFill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881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033670"/>
            <a:ext cx="10515600" cy="548274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cs-CZ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Shen</a:t>
            </a:r>
            <a:r>
              <a:rPr lang="cs-CZ" sz="3200" b="1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cs-CZ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Buhai</a:t>
            </a:r>
            <a:r>
              <a:rPr lang="cs-CZ" sz="3200" b="1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(4th cent. BC)</a:t>
            </a:r>
            <a:endParaRPr lang="cs-CZ" altLang="zh-TW" sz="2400" b="1" dirty="0">
              <a:solidFill>
                <a:srgbClr val="000000"/>
              </a:solidFill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zh-TW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名者，天地之綱，聖人之符。張天地之綱，用聖人之符，則萬物之情無所逃之矣。</a:t>
            </a: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cs-CZ" altLang="zh-TW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Jména tvoří základní osnovu nebe a země, pro moudrého muže jsou něco jako vrubovky. Když máme nataženou osnovu nebe a země a vrubovky moudrého muže, není na světě nic, co by nám mohlo uniknout.</a:t>
            </a: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zh-TW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名自名也，事自定也。是以有道者因名而正之，隨事而定之也。</a:t>
            </a: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cs-CZ" altLang="zh-TW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Jména se sama určují, úkoly se samy ustanovují. Proto ten, kdo následuje </a:t>
            </a:r>
            <a:r>
              <a:rPr lang="cs-CZ" altLang="zh-TW" sz="2400" i="1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tao</a:t>
            </a:r>
            <a:r>
              <a:rPr lang="cs-CZ" altLang="zh-TW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, uspořádává jména podle toho, jak k němu přicházejí, stanovuje si úkoly podle toho, jak vyvstávají.</a:t>
            </a:r>
          </a:p>
        </p:txBody>
      </p:sp>
    </p:spTree>
    <p:extLst>
      <p:ext uri="{BB962C8B-B14F-4D97-AF65-F5344CB8AC3E}">
        <p14:creationId xmlns:p14="http://schemas.microsoft.com/office/powerpoint/2010/main" val="1325393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upload.wikimedia.org/wikipedia/commons/thumb/1/1d/Chinese_plain_5c._BC-cz.svg/568px-Chinese_plain_5c._BC-cz.svg.png">
            <a:extLst>
              <a:ext uri="{FF2B5EF4-FFF2-40B4-BE49-F238E27FC236}">
                <a16:creationId xmlns:a16="http://schemas.microsoft.com/office/drawing/2014/main" id="{17D86EDF-83A2-48CC-B74C-6C017A1A176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1070" y="745587"/>
            <a:ext cx="8307158" cy="5616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28472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708917"/>
            <a:ext cx="10515600" cy="5807497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cs-CZ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Shen</a:t>
            </a:r>
            <a:r>
              <a:rPr lang="cs-CZ" sz="2400" b="1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cs-CZ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Buhai</a:t>
            </a:r>
            <a:r>
              <a:rPr lang="cs-CZ" sz="2400" b="1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zh-TW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昔者堯之治天下也以名。其名正，則天下治。桀之治天下也，亦以名，其名倚，而天下亂。是以聖人貴名之正也。</a:t>
            </a: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cs-CZ" altLang="zh-TW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V dávných dobách vládl světu bájný </a:t>
            </a:r>
            <a:r>
              <a:rPr lang="cs-CZ" altLang="zh-TW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Jao</a:t>
            </a:r>
            <a:r>
              <a:rPr lang="cs-CZ" altLang="zh-TW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pomocí jmen. Jeho jména byla správná, a proto bylo podnebesí v pořádku. Tyran </a:t>
            </a:r>
            <a:r>
              <a:rPr lang="cs-CZ" altLang="zh-TW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Ťie</a:t>
            </a:r>
            <a:r>
              <a:rPr lang="cs-CZ" altLang="zh-TW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také vládl světu pomocí jmen. Ale jeho jména byla pokřivená, a proto v podnebesí zavládl chaos. Proto si moudrý muž cení správnosti jmen.</a:t>
            </a: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cs-CZ" altLang="zh-TW" sz="2400" b="1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Konfucius, Hovory</a:t>
            </a: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zh-TW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子曰：「為政以德，譬如北辰，居其所而眾星共之。」</a:t>
            </a: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cs-CZ" altLang="zh-TW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Mistr řekl: „Ten, kdo řídí podnebesí pomocí ctnosti </a:t>
            </a:r>
            <a:r>
              <a:rPr lang="cs-CZ" altLang="zh-TW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te</a:t>
            </a:r>
            <a:r>
              <a:rPr lang="cs-CZ" altLang="zh-TW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, může být přirovnán k Polárce, která zůstává na místě, zatímco se kolem ní všechny ostatní hvězdy točí.“</a:t>
            </a: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endParaRPr lang="cs-CZ" altLang="zh-TW" sz="2400" dirty="0">
              <a:solidFill>
                <a:srgbClr val="000000"/>
              </a:solidFill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07897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033670"/>
            <a:ext cx="10515600" cy="548274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cs-CZ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Chan</a:t>
            </a:r>
            <a:r>
              <a:rPr lang="cs-CZ" sz="3200" b="1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cs-CZ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Fej</a:t>
            </a:r>
            <a:r>
              <a:rPr lang="cs-CZ" sz="3200" b="1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-c‘ </a:t>
            </a:r>
            <a:r>
              <a:rPr lang="zh-TW" altLang="en-US" dirty="0"/>
              <a:t>韓非子</a:t>
            </a:r>
            <a:r>
              <a:rPr lang="cs-CZ" altLang="zh-TW" dirty="0"/>
              <a:t> </a:t>
            </a: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cs-CZ" altLang="zh-TW" sz="2400" dirty="0">
                <a:latin typeface="Georgia" panose="02040502050405020303" pitchFamily="18" charset="0"/>
              </a:rPr>
              <a:t>(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280-233 </a:t>
            </a:r>
            <a:r>
              <a:rPr lang="cs-CZ" altLang="zh-TW" sz="2400" dirty="0">
                <a:latin typeface="Georgia" panose="02040502050405020303" pitchFamily="18" charset="0"/>
              </a:rPr>
              <a:t>př.n.l.)</a:t>
            </a:r>
            <a:r>
              <a:rPr lang="cs-CZ" altLang="zh-TW" dirty="0">
                <a:latin typeface="Georgia" panose="02040502050405020303" pitchFamily="18" charset="0"/>
              </a:rPr>
              <a:t>  </a:t>
            </a: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cs-CZ" altLang="zh-TW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Souvislý esejistický text, patrně převážně od jednoho autora</a:t>
            </a: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cs-CZ" altLang="zh-TW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- pojmy: fa</a:t>
            </a:r>
            <a:r>
              <a:rPr lang="zh-TW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法</a:t>
            </a:r>
            <a:r>
              <a:rPr lang="cs-CZ" altLang="zh-TW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(způsob, metoda, zákon), </a:t>
            </a:r>
            <a:r>
              <a:rPr lang="cs-CZ" altLang="zh-TW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šu</a:t>
            </a:r>
            <a:r>
              <a:rPr lang="zh-TW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術</a:t>
            </a:r>
            <a:r>
              <a:rPr lang="cs-CZ" altLang="zh-TW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(technika, dovednost), š‘ </a:t>
            </a:r>
            <a:r>
              <a:rPr lang="zh-TW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势</a:t>
            </a:r>
            <a:r>
              <a:rPr lang="cs-CZ" altLang="zh-TW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(strategická výhoda, moc vyplývající z postavení), </a:t>
            </a:r>
            <a:r>
              <a:rPr lang="cs-CZ" altLang="zh-TW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li</a:t>
            </a:r>
            <a:r>
              <a:rPr lang="cs-CZ" altLang="zh-TW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zh-TW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理</a:t>
            </a:r>
            <a:r>
              <a:rPr lang="cs-CZ" altLang="zh-TW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(princip, pravidelnost), </a:t>
            </a:r>
          </a:p>
          <a:p>
            <a:pPr>
              <a:lnSpc>
                <a:spcPct val="100000"/>
              </a:lnSpc>
              <a:spcAft>
                <a:spcPts val="800"/>
              </a:spcAft>
              <a:buFontTx/>
              <a:buChar char="-"/>
            </a:pPr>
            <a:r>
              <a:rPr lang="cs-CZ" altLang="zh-TW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Racionalismus: řemeslo, logika, pragmatismus, odklon od tradice</a:t>
            </a:r>
          </a:p>
          <a:p>
            <a:pPr>
              <a:lnSpc>
                <a:spcPct val="100000"/>
              </a:lnSpc>
              <a:spcAft>
                <a:spcPts val="800"/>
              </a:spcAft>
              <a:buFontTx/>
              <a:buChar char="-"/>
            </a:pPr>
            <a:r>
              <a:rPr lang="cs-CZ" altLang="zh-TW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Legistický vládce a stát: jeden svrchovaný vladař, meritokracie, účinný státní aparát, tresty a odměny („dvě rukojeti“)</a:t>
            </a:r>
          </a:p>
          <a:p>
            <a:pPr>
              <a:lnSpc>
                <a:spcPct val="100000"/>
              </a:lnSpc>
              <a:spcAft>
                <a:spcPts val="800"/>
              </a:spcAft>
              <a:buFontTx/>
              <a:buChar char="-"/>
            </a:pPr>
            <a:r>
              <a:rPr lang="cs-CZ" altLang="zh-TW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Zacházení s tao: principy </a:t>
            </a:r>
            <a:r>
              <a:rPr lang="cs-CZ" altLang="zh-TW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li</a:t>
            </a:r>
            <a:r>
              <a:rPr lang="cs-CZ" altLang="zh-TW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zh-TW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理</a:t>
            </a:r>
            <a:r>
              <a:rPr lang="cs-CZ" altLang="zh-TW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i zákony </a:t>
            </a:r>
            <a:r>
              <a:rPr lang="cs-CZ" altLang="zh-TW" sz="2400" i="1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fa</a:t>
            </a:r>
            <a:r>
              <a:rPr lang="zh-TW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法</a:t>
            </a:r>
            <a:r>
              <a:rPr lang="cs-CZ" altLang="zh-TW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vycházejí z </a:t>
            </a:r>
            <a:r>
              <a:rPr lang="cs-CZ" altLang="zh-TW" sz="2400" i="1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tao</a:t>
            </a:r>
            <a:r>
              <a:rPr lang="cs-CZ" altLang="zh-TW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zh-TW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道</a:t>
            </a:r>
            <a:r>
              <a:rPr lang="cs-CZ" altLang="zh-TW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, i vladař se jím řídí</a:t>
            </a: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endParaRPr lang="cs-CZ" altLang="zh-TW" sz="2400" u="sng" dirty="0">
              <a:solidFill>
                <a:srgbClr val="000000"/>
              </a:solidFill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endParaRPr lang="cs-CZ" altLang="zh-TW" sz="2400" dirty="0">
              <a:solidFill>
                <a:srgbClr val="000000"/>
              </a:solidFill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  <p:pic>
        <p:nvPicPr>
          <p:cNvPr id="1028" name="Picture 4" descr="Philosophy of Han Feizi. Must-see for business leaders. | AYA Oversea Life">
            <a:extLst>
              <a:ext uri="{FF2B5EF4-FFF2-40B4-BE49-F238E27FC236}">
                <a16:creationId xmlns:a16="http://schemas.microsoft.com/office/drawing/2014/main" id="{2938F38B-3571-8803-FABB-AA6250850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4172" y="623834"/>
            <a:ext cx="2758439" cy="2231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97202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809" y="384314"/>
            <a:ext cx="11410121" cy="5792650"/>
          </a:xfrm>
        </p:spPr>
        <p:txBody>
          <a:bodyPr>
            <a:noAutofit/>
          </a:bodyPr>
          <a:lstStyle/>
          <a:p>
            <a:pPr marL="678180" lvl="1" indent="0" algn="ctr">
              <a:lnSpc>
                <a:spcPct val="100000"/>
              </a:lnSpc>
              <a:spcBef>
                <a:spcPts val="600"/>
              </a:spcBef>
              <a:buNone/>
            </a:pPr>
            <a:endParaRPr lang="cs-CZ" sz="2200" i="1" dirty="0">
              <a:latin typeface="Georgia" panose="02040502050405020303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678180" lvl="1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200" i="1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Role struktur/pravidelností </a:t>
            </a:r>
            <a:r>
              <a:rPr lang="cs-CZ" sz="2200" i="1" dirty="0" err="1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li</a:t>
            </a:r>
            <a:r>
              <a:rPr lang="cs-CZ" sz="2200" i="1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zh-TW" altLang="en-US" sz="2200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理</a:t>
            </a:r>
            <a:r>
              <a:rPr lang="zh-TW" altLang="en-US" sz="2200" i="1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cs-CZ" sz="2200" i="1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v uchopování tao </a:t>
            </a:r>
            <a:r>
              <a:rPr lang="zh-TW" altLang="en-US" sz="2200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道</a:t>
            </a:r>
            <a:r>
              <a:rPr lang="cs-CZ" altLang="zh-TW" sz="2200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</a:p>
          <a:p>
            <a:pPr marL="67818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000" b="1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HFZ 20, 29</a:t>
            </a:r>
          </a:p>
          <a:p>
            <a:pPr marL="67818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凡物之有形者易裁也，易割也。何以論之？有形則有短長，</a:t>
            </a:r>
            <a:r>
              <a:rPr lang="en-US" altLang="zh-TW" sz="2000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(...)</a:t>
            </a:r>
            <a:r>
              <a:rPr lang="zh-TW" altLang="en-US" sz="2000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。短長、大小、方圓、堅脆、輕重、白黑之謂</a:t>
            </a:r>
            <a:r>
              <a:rPr lang="zh-TW" altLang="en-US" sz="2000" b="1" dirty="0">
                <a:solidFill>
                  <a:srgbClr val="FF0000"/>
                </a:solidFill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理</a:t>
            </a:r>
            <a:r>
              <a:rPr lang="zh-TW" altLang="en-US" sz="2000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。理定而物易割也。</a:t>
            </a:r>
            <a:endParaRPr lang="cs-CZ" altLang="zh-TW" sz="2000" dirty="0">
              <a:latin typeface="Georgia" panose="02040502050405020303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67818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000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„Všechny věci, které mají tvar, lze snadno rozdělit, rozřezat. Jak to lze vyložit? Má-li věc tvar, má i délku, (...). Délka, velikost, hranatost či oblost, pevnost, váha, barva, tomu se říká struktura. Je-li struktura určena, je snadné věci dělit.“</a:t>
            </a:r>
            <a:r>
              <a:rPr lang="cs-CZ" sz="2000" b="1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</a:p>
          <a:p>
            <a:pPr marL="678180" lvl="1" indent="0">
              <a:lnSpc>
                <a:spcPct val="100000"/>
              </a:lnSpc>
              <a:spcBef>
                <a:spcPts val="600"/>
              </a:spcBef>
              <a:buNone/>
            </a:pPr>
            <a:endParaRPr lang="cs-CZ" sz="2000" b="1" dirty="0">
              <a:latin typeface="Georgia" panose="02040502050405020303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67818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000" b="1" dirty="0">
                <a:latin typeface="Georgia" panose="02040502050405020303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HFZ 20, 25</a:t>
            </a:r>
            <a:endParaRPr lang="cs-CZ" sz="2000" dirty="0">
              <a:latin typeface="Georgia" panose="02040502050405020303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67818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dirty="0">
                <a:latin typeface="Georgia" panose="02040502050405020303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凡理者，方圓、短長、麤靡、堅脆之分也。故理定而後可得道也。故定理有存亡，有死生，有盛衰。</a:t>
            </a:r>
            <a:endParaRPr lang="cs-CZ" altLang="zh-TW" sz="2000" dirty="0">
              <a:latin typeface="Georgia" panose="02040502050405020303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67818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000" dirty="0">
                <a:latin typeface="Georgia" panose="02040502050405020303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„Obecně vzato je struktura rozdíl mezi hranatým a oblým, dlouhým a krátkým, tlustým a tenkým, pevným a křehkým. Proto jakmile jsou struktury určeny, pak lze získat </a:t>
            </a:r>
            <a:r>
              <a:rPr lang="cs-CZ" sz="2000" dirty="0" err="1">
                <a:latin typeface="Georgia" panose="02040502050405020303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dao</a:t>
            </a:r>
            <a:r>
              <a:rPr lang="cs-CZ" sz="2000" dirty="0">
                <a:latin typeface="Georgia" panose="02040502050405020303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Proto v určení struktur spočívá přežití a zkáza, smrt a život, vzestup a pád.“</a:t>
            </a:r>
            <a:endParaRPr lang="cs-CZ" altLang="zh-TW" sz="2000" dirty="0">
              <a:latin typeface="Georgia" panose="02040502050405020303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678180" lvl="1" indent="0">
              <a:lnSpc>
                <a:spcPct val="100000"/>
              </a:lnSpc>
              <a:spcBef>
                <a:spcPts val="600"/>
              </a:spcBef>
              <a:buNone/>
            </a:pPr>
            <a:endParaRPr lang="cs-CZ" sz="1800" dirty="0">
              <a:latin typeface="Georgia" panose="02040502050405020303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678180" lvl="1" indent="0">
              <a:lnSpc>
                <a:spcPct val="100000"/>
              </a:lnSpc>
              <a:spcBef>
                <a:spcPts val="600"/>
              </a:spcBef>
              <a:buNone/>
            </a:pPr>
            <a:endParaRPr lang="cs-CZ" sz="1800" dirty="0">
              <a:latin typeface="Georgia" panose="02040502050405020303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8168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683172"/>
            <a:ext cx="10515600" cy="5493791"/>
          </a:xfrm>
        </p:spPr>
        <p:txBody>
          <a:bodyPr>
            <a:noAutofit/>
          </a:bodyPr>
          <a:lstStyle/>
          <a:p>
            <a:pPr marL="678180" lvl="1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i="1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Taoistické motivy v </a:t>
            </a:r>
            <a:r>
              <a:rPr lang="cs-CZ" i="1" dirty="0" err="1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Hanfeizi</a:t>
            </a:r>
            <a:endParaRPr lang="cs-CZ" sz="1800" i="1" dirty="0">
              <a:latin typeface="Georgia" panose="02040502050405020303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67818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1800" b="1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HFZ 20, 23</a:t>
            </a:r>
            <a:r>
              <a:rPr lang="cs-CZ" sz="1800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</a:p>
          <a:p>
            <a:pPr marL="67818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1800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道者，萬物之所然也，萬理之所稽也。理者，成物之文也；道者，萬物之所以成也。故曰：「道，理之者也。」</a:t>
            </a:r>
            <a:endParaRPr lang="cs-CZ" sz="1800" i="1" dirty="0">
              <a:latin typeface="Georgia" panose="02040502050405020303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67818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1800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„</a:t>
            </a:r>
            <a:r>
              <a:rPr lang="cs-CZ" sz="1800" i="1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Tao</a:t>
            </a:r>
            <a:r>
              <a:rPr lang="cs-CZ" sz="1800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je to, jakým způsobem všechny věci jsou, to, v čem se veškeré jejich struktury sbíhají. Struktury, to jsou pravidelnosti, podle nichž se veškeré věci uskutečňují; </a:t>
            </a:r>
            <a:r>
              <a:rPr lang="cs-CZ" sz="1800" i="1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tao</a:t>
            </a:r>
            <a:r>
              <a:rPr lang="cs-CZ" sz="1800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je to, čím se veškeré věci uskutečňují. Proto se říká: </a:t>
            </a:r>
            <a:r>
              <a:rPr lang="cs-CZ" sz="1800" i="1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Tao</a:t>
            </a:r>
            <a:r>
              <a:rPr lang="cs-CZ" sz="1800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je to, co tomu dává strukturu.“</a:t>
            </a:r>
            <a:r>
              <a:rPr lang="cs-CZ" sz="1800" dirty="0"/>
              <a:t> </a:t>
            </a:r>
            <a:endParaRPr lang="cs-CZ" sz="1800" dirty="0">
              <a:latin typeface="Georgia" panose="02040502050405020303" pitchFamily="18" charset="0"/>
              <a:ea typeface="SimSun" panose="02010600030101010101" pitchFamily="2" charset="-122"/>
            </a:endParaRPr>
          </a:p>
          <a:p>
            <a:pPr marL="678180" lvl="1" indent="0">
              <a:lnSpc>
                <a:spcPct val="100000"/>
              </a:lnSpc>
              <a:spcBef>
                <a:spcPts val="600"/>
              </a:spcBef>
              <a:buNone/>
            </a:pPr>
            <a:endParaRPr lang="cs-CZ" sz="1800" dirty="0">
              <a:latin typeface="Georgia" panose="02040502050405020303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67818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1800" b="1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HFZ 20, 2</a:t>
            </a:r>
          </a:p>
          <a:p>
            <a:pPr marL="67818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1800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上德</a:t>
            </a:r>
            <a:r>
              <a:rPr lang="zh-TW" altLang="en-US" sz="1800" b="1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無為</a:t>
            </a:r>
            <a:r>
              <a:rPr lang="zh-TW" altLang="en-US" sz="1800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而無不為。</a:t>
            </a:r>
            <a:endParaRPr lang="cs-CZ" sz="1800" i="1" dirty="0">
              <a:latin typeface="Georgia" panose="02040502050405020303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67818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1800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„Ti, kdo mají nejvyšší </a:t>
            </a:r>
            <a:r>
              <a:rPr lang="cs-CZ" sz="1800" i="1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de</a:t>
            </a:r>
            <a:r>
              <a:rPr lang="cs-CZ" sz="1800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, nekonají a není nic, co by nevykonali.“</a:t>
            </a:r>
          </a:p>
          <a:p>
            <a:pPr marL="678180" lvl="1" indent="0">
              <a:lnSpc>
                <a:spcPct val="100000"/>
              </a:lnSpc>
              <a:spcBef>
                <a:spcPts val="600"/>
              </a:spcBef>
              <a:buNone/>
            </a:pPr>
            <a:endParaRPr lang="cs-CZ" sz="1800" dirty="0">
              <a:latin typeface="Georgia" panose="02040502050405020303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67818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1800" b="1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HFZ 5, 1</a:t>
            </a:r>
            <a:r>
              <a:rPr lang="cs-CZ" sz="1800" i="1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cs-CZ" sz="1800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</a:p>
          <a:p>
            <a:pPr marL="67818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1800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故虛靜以待，令名自命也，令事自定也。</a:t>
            </a:r>
            <a:endParaRPr lang="cs-CZ" altLang="zh-TW" sz="1800" dirty="0">
              <a:latin typeface="Georgia" panose="02040502050405020303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67818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1800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„Proto když (prozíravý vládce) zůstává prázdný a klidný, nechává slova, aby se sama přiřkla, nechává úkoly, aby se samy stanovily.“</a:t>
            </a:r>
            <a:endParaRPr lang="cs-CZ" sz="1800" b="1" i="0" dirty="0">
              <a:solidFill>
                <a:srgbClr val="000000"/>
              </a:solidFill>
              <a:effectLst/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7827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Obsah obrázku text, klipart&#10;&#10;Popis byl vytvořen automaticky">
            <a:extLst>
              <a:ext uri="{FF2B5EF4-FFF2-40B4-BE49-F238E27FC236}">
                <a16:creationId xmlns:a16="http://schemas.microsoft.com/office/drawing/2014/main" id="{C2B47F49-8D77-4CAF-8E16-AE4E0D4A0D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415" y="993775"/>
            <a:ext cx="4267199" cy="5079999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9C0F5009-2B7B-4F9E-AA67-3D1EEFFFBE7E}"/>
              </a:ext>
            </a:extLst>
          </p:cNvPr>
          <p:cNvSpPr txBox="1"/>
          <p:nvPr/>
        </p:nvSpPr>
        <p:spPr>
          <a:xfrm>
            <a:off x="942974" y="668060"/>
            <a:ext cx="4933951" cy="59708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7818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3600" b="1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wu</a:t>
            </a:r>
            <a:r>
              <a:rPr lang="cs-CZ" sz="3600" b="1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cs-CZ" sz="3600" b="1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wei</a:t>
            </a:r>
            <a:r>
              <a:rPr lang="cs-CZ" sz="3600" b="1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zh-TW" altLang="en-US" sz="3600" b="1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無為</a:t>
            </a:r>
            <a:endParaRPr lang="cs-CZ" altLang="zh-TW" sz="3600" b="1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678180" marR="0" lvl="1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678180" marR="0" lvl="1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Laozi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47</a:t>
            </a:r>
          </a:p>
          <a:p>
            <a:pPr marL="678180" marR="0" lvl="1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是以聖人不行而知，不見而名，不為而成。</a:t>
            </a:r>
            <a:endParaRPr kumimoji="0" lang="cs-CZ" altLang="zh-TW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678180" marR="0" lvl="1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„To je, proč moudrý ví, aniž by někam šel, má jasno, aniž by viděl, uspěje, aniž by konal.“  </a:t>
            </a:r>
          </a:p>
          <a:p>
            <a:pPr marL="678180" marR="0" lvl="1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678180" marR="0" lvl="1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HFZ 21, 18:</a:t>
            </a:r>
          </a:p>
          <a:p>
            <a:pPr marL="678180" marR="0" lvl="1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隨時以舉事，因資而立功，用萬物之能而獲利其上，故曰：「不為而成。」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678180" marR="0" lvl="1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„Pouští se do věcí v příhodnou dobu, staví výsledek na dostupných zdrojích a využívá potenciál všech věcí, a pak z nich má zisk. Proto se říká: Nekoná a dosahuje úspěchu.“</a:t>
            </a:r>
            <a:r>
              <a:rPr lang="cs-CZ" sz="3600" b="1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8723106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4000" dirty="0">
                <a:latin typeface="Georgia" panose="02040502050405020303" pitchFamily="18" charset="0"/>
              </a:rPr>
              <a:t>Taoismus v. </a:t>
            </a:r>
            <a:r>
              <a:rPr lang="cs-CZ" sz="4000" dirty="0" err="1">
                <a:latin typeface="Georgia" panose="02040502050405020303" pitchFamily="18" charset="0"/>
              </a:rPr>
              <a:t>legismus</a:t>
            </a:r>
            <a:r>
              <a:rPr lang="cs-CZ" sz="4000" dirty="0">
                <a:latin typeface="Georgia" panose="02040502050405020303" pitchFamily="18" charset="0"/>
              </a:rPr>
              <a:t>?   </a:t>
            </a:r>
            <a:r>
              <a:rPr lang="cs-CZ" altLang="zh-TW" sz="4000" dirty="0">
                <a:latin typeface="Georgia" panose="02040502050405020303" pitchFamily="18" charset="0"/>
              </a:rPr>
              <a:t>	</a:t>
            </a:r>
            <a:r>
              <a:rPr lang="zh-TW" altLang="en-US" sz="4000" dirty="0">
                <a:latin typeface="Georgia" panose="02040502050405020303" pitchFamily="18" charset="0"/>
              </a:rPr>
              <a:t>  </a:t>
            </a:r>
            <a:r>
              <a:rPr lang="cs-CZ" altLang="zh-TW" sz="4000" dirty="0">
                <a:latin typeface="Georgia" panose="02040502050405020303" pitchFamily="18" charset="0"/>
              </a:rPr>
              <a:t>  			</a:t>
            </a:r>
            <a:endParaRPr lang="cs-CZ" sz="4000" dirty="0">
              <a:latin typeface="Georgia" panose="02040502050405020303" pitchFamily="18" charset="0"/>
            </a:endParaRP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E4210E2A-AF6E-4ED6-9B60-EB02DB6F89A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altLang="zh-TW" sz="2400" b="1" dirty="0">
                <a:latin typeface="Georgia" panose="02040502050405020303" pitchFamily="18" charset="0"/>
              </a:rPr>
              <a:t>fa </a:t>
            </a:r>
            <a:r>
              <a:rPr lang="zh-TW" altLang="en-US" sz="2400" b="1" dirty="0">
                <a:latin typeface="Georgia" panose="02040502050405020303" pitchFamily="18" charset="0"/>
              </a:rPr>
              <a:t>法</a:t>
            </a:r>
            <a:endParaRPr lang="cs-CZ" altLang="zh-TW" sz="2400" b="1" dirty="0">
              <a:latin typeface="Georgia" panose="02040502050405020303" pitchFamily="18" charset="0"/>
            </a:endParaRPr>
          </a:p>
          <a:p>
            <a:pPr>
              <a:buFontTx/>
              <a:buChar char="-"/>
            </a:pPr>
            <a:r>
              <a:rPr lang="cs-CZ" altLang="zh-TW" sz="1800" dirty="0">
                <a:latin typeface="Georgia" panose="02040502050405020303" pitchFamily="18" charset="0"/>
              </a:rPr>
              <a:t>Důraz na předvídatelnost, osvědčené postupy (</a:t>
            </a:r>
            <a:r>
              <a:rPr lang="cs-CZ" altLang="zh-TW" sz="1800" dirty="0" err="1">
                <a:latin typeface="Georgia" panose="02040502050405020303" pitchFamily="18" charset="0"/>
              </a:rPr>
              <a:t>fang</a:t>
            </a:r>
            <a:r>
              <a:rPr lang="cs-CZ" altLang="zh-TW" sz="1800" dirty="0">
                <a:latin typeface="Georgia" panose="02040502050405020303" pitchFamily="18" charset="0"/>
              </a:rPr>
              <a:t> </a:t>
            </a:r>
            <a:r>
              <a:rPr lang="zh-TW" altLang="en-US" sz="1800" dirty="0">
                <a:latin typeface="Georgia" panose="02040502050405020303" pitchFamily="18" charset="0"/>
              </a:rPr>
              <a:t>方</a:t>
            </a:r>
            <a:r>
              <a:rPr lang="cs-CZ" altLang="zh-TW" sz="1800" dirty="0">
                <a:latin typeface="Georgia" panose="02040502050405020303" pitchFamily="18" charset="0"/>
              </a:rPr>
              <a:t>), techniky (</a:t>
            </a:r>
            <a:r>
              <a:rPr lang="cs-CZ" altLang="zh-TW" sz="1800" dirty="0" err="1">
                <a:latin typeface="Georgia" panose="02040502050405020303" pitchFamily="18" charset="0"/>
              </a:rPr>
              <a:t>šu</a:t>
            </a:r>
            <a:r>
              <a:rPr lang="cs-CZ" altLang="zh-TW" sz="1800" dirty="0">
                <a:latin typeface="Georgia" panose="02040502050405020303" pitchFamily="18" charset="0"/>
              </a:rPr>
              <a:t> </a:t>
            </a:r>
            <a:r>
              <a:rPr lang="zh-TW" altLang="en-US" sz="1800" dirty="0">
                <a:latin typeface="Georgia" panose="02040502050405020303" pitchFamily="18" charset="0"/>
              </a:rPr>
              <a:t>術</a:t>
            </a:r>
            <a:r>
              <a:rPr lang="cs-CZ" altLang="zh-TW" sz="1800" dirty="0">
                <a:latin typeface="Georgia" panose="02040502050405020303" pitchFamily="18" charset="0"/>
              </a:rPr>
              <a:t>), měřidla (tu </a:t>
            </a:r>
            <a:r>
              <a:rPr lang="zh-TW" altLang="en-US" sz="1800" dirty="0">
                <a:latin typeface="Georgia" panose="02040502050405020303" pitchFamily="18" charset="0"/>
              </a:rPr>
              <a:t>度</a:t>
            </a:r>
            <a:r>
              <a:rPr lang="cs-CZ" altLang="zh-TW" sz="1800" dirty="0">
                <a:latin typeface="Georgia" panose="02040502050405020303" pitchFamily="18" charset="0"/>
              </a:rPr>
              <a:t>), pravidelnosti (</a:t>
            </a:r>
            <a:r>
              <a:rPr lang="cs-CZ" altLang="zh-TW" sz="1800" dirty="0" err="1">
                <a:latin typeface="Georgia" panose="02040502050405020303" pitchFamily="18" charset="0"/>
              </a:rPr>
              <a:t>li</a:t>
            </a:r>
            <a:r>
              <a:rPr lang="cs-CZ" altLang="zh-TW" sz="1800" dirty="0">
                <a:latin typeface="Georgia" panose="02040502050405020303" pitchFamily="18" charset="0"/>
              </a:rPr>
              <a:t> </a:t>
            </a:r>
            <a:r>
              <a:rPr lang="zh-TW" altLang="en-US" sz="1800" dirty="0">
                <a:latin typeface="Georgia" panose="02040502050405020303" pitchFamily="18" charset="0"/>
              </a:rPr>
              <a:t>理</a:t>
            </a:r>
            <a:r>
              <a:rPr lang="cs-CZ" altLang="zh-TW" sz="1800" dirty="0">
                <a:latin typeface="Georgia" panose="02040502050405020303" pitchFamily="18" charset="0"/>
              </a:rPr>
              <a:t>)</a:t>
            </a:r>
          </a:p>
          <a:p>
            <a:pPr>
              <a:buFontTx/>
              <a:buChar char="-"/>
            </a:pPr>
            <a:r>
              <a:rPr lang="cs-CZ" altLang="zh-TW" sz="1800" dirty="0">
                <a:latin typeface="Georgia" panose="02040502050405020303" pitchFamily="18" charset="0"/>
              </a:rPr>
              <a:t>Nespoléhat u lidí na vzdělání, kultivovanost, sladění, tradiční hodnoty, ale mechanicky ovládat pomocí trestů a odměn (dvě rukojeti)</a:t>
            </a:r>
          </a:p>
          <a:p>
            <a:pPr>
              <a:buFontTx/>
              <a:buChar char="-"/>
            </a:pPr>
            <a:r>
              <a:rPr lang="cs-CZ" altLang="zh-TW" sz="1800" dirty="0">
                <a:latin typeface="Georgia" panose="02040502050405020303" pitchFamily="18" charset="0"/>
              </a:rPr>
              <a:t>Jediný skutečný subjekt je svrchovaný vládce, ostatní pouze plní úkoly (rozbití rodového systému, základ meritokracie)</a:t>
            </a:r>
          </a:p>
          <a:p>
            <a:pPr>
              <a:buFontTx/>
              <a:buChar char="-"/>
            </a:pPr>
            <a:r>
              <a:rPr lang="cs-CZ" altLang="zh-TW" sz="1800" dirty="0">
                <a:latin typeface="Georgia" panose="02040502050405020303" pitchFamily="18" charset="0"/>
              </a:rPr>
              <a:t>Vládce určuje </a:t>
            </a:r>
            <a:r>
              <a:rPr lang="cs-CZ" altLang="zh-TW" sz="1800" i="1" dirty="0">
                <a:latin typeface="Georgia" panose="02040502050405020303" pitchFamily="18" charset="0"/>
              </a:rPr>
              <a:t>tao, </a:t>
            </a:r>
            <a:r>
              <a:rPr lang="cs-CZ" altLang="zh-TW" sz="1800" dirty="0">
                <a:latin typeface="Georgia" panose="02040502050405020303" pitchFamily="18" charset="0"/>
              </a:rPr>
              <a:t>jeho </a:t>
            </a:r>
            <a:r>
              <a:rPr lang="cs-CZ" altLang="zh-TW" sz="1800" i="1" dirty="0" err="1">
                <a:latin typeface="Georgia" panose="02040502050405020303" pitchFamily="18" charset="0"/>
              </a:rPr>
              <a:t>te</a:t>
            </a:r>
            <a:r>
              <a:rPr lang="cs-CZ" altLang="zh-TW" sz="1800" dirty="0">
                <a:latin typeface="Georgia" panose="02040502050405020303" pitchFamily="18" charset="0"/>
              </a:rPr>
              <a:t> vychází ze svrchovaného postavení (strategická výhoda – š‘ </a:t>
            </a:r>
            <a:r>
              <a:rPr lang="zh-TW" altLang="en-US" sz="1800" dirty="0">
                <a:latin typeface="Georgia" panose="02040502050405020303" pitchFamily="18" charset="0"/>
              </a:rPr>
              <a:t>勢</a:t>
            </a:r>
            <a:r>
              <a:rPr lang="cs-CZ" altLang="zh-TW" sz="1800" dirty="0">
                <a:latin typeface="Georgia" panose="02040502050405020303" pitchFamily="18" charset="0"/>
              </a:rPr>
              <a:t>)</a:t>
            </a:r>
          </a:p>
          <a:p>
            <a:pPr>
              <a:buFontTx/>
              <a:buChar char="-"/>
            </a:pPr>
            <a:endParaRPr lang="cs-CZ" altLang="zh-TW" sz="20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cs-CZ" sz="2400" dirty="0"/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65D144A8-E6F3-43FF-A625-F95FD94A25E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>
                <a:latin typeface="Georgia" panose="02040502050405020303" pitchFamily="18" charset="0"/>
              </a:rPr>
              <a:t>tao </a:t>
            </a:r>
            <a:r>
              <a:rPr lang="zh-TW" altLang="en-US" sz="2400" b="1" dirty="0">
                <a:latin typeface="Georgia" panose="02040502050405020303" pitchFamily="18" charset="0"/>
              </a:rPr>
              <a:t>道</a:t>
            </a:r>
            <a:endParaRPr lang="cs-CZ" altLang="zh-TW" sz="2400" b="1" dirty="0">
              <a:latin typeface="Georgia" panose="02040502050405020303" pitchFamily="18" charset="0"/>
            </a:endParaRPr>
          </a:p>
          <a:p>
            <a:pPr>
              <a:buFontTx/>
              <a:buChar char="-"/>
            </a:pPr>
            <a:r>
              <a:rPr lang="cs-CZ" sz="1800" dirty="0">
                <a:latin typeface="Georgia" panose="02040502050405020303" pitchFamily="18" charset="0"/>
              </a:rPr>
              <a:t>Důraz na neustálý pohyb, proměnu a neurčenost (</a:t>
            </a:r>
            <a:r>
              <a:rPr lang="cs-CZ" sz="1800" dirty="0" err="1">
                <a:latin typeface="Georgia" panose="02040502050405020303" pitchFamily="18" charset="0"/>
              </a:rPr>
              <a:t>wu</a:t>
            </a:r>
            <a:r>
              <a:rPr lang="cs-CZ" sz="1800" dirty="0">
                <a:latin typeface="Georgia" panose="02040502050405020303" pitchFamily="18" charset="0"/>
              </a:rPr>
              <a:t> </a:t>
            </a:r>
            <a:r>
              <a:rPr lang="cs-CZ" sz="1800" dirty="0" err="1">
                <a:latin typeface="Georgia" panose="02040502050405020303" pitchFamily="18" charset="0"/>
              </a:rPr>
              <a:t>ming</a:t>
            </a:r>
            <a:r>
              <a:rPr lang="cs-CZ" sz="1800" dirty="0">
                <a:latin typeface="Georgia" panose="02040502050405020303" pitchFamily="18" charset="0"/>
              </a:rPr>
              <a:t> </a:t>
            </a:r>
            <a:r>
              <a:rPr lang="zh-TW" altLang="en-US" sz="1800" dirty="0">
                <a:latin typeface="Georgia" panose="02040502050405020303" pitchFamily="18" charset="0"/>
              </a:rPr>
              <a:t>無名</a:t>
            </a:r>
            <a:r>
              <a:rPr lang="cs-CZ" sz="1800" dirty="0">
                <a:latin typeface="Georgia" panose="02040502050405020303" pitchFamily="18" charset="0"/>
              </a:rPr>
              <a:t>, </a:t>
            </a:r>
            <a:r>
              <a:rPr lang="cs-CZ" sz="1800" dirty="0" err="1">
                <a:latin typeface="Georgia" panose="02040502050405020303" pitchFamily="18" charset="0"/>
              </a:rPr>
              <a:t>wu</a:t>
            </a:r>
            <a:r>
              <a:rPr lang="zh-TW" altLang="en-US" sz="1800" dirty="0">
                <a:latin typeface="Georgia" panose="02040502050405020303" pitchFamily="18" charset="0"/>
              </a:rPr>
              <a:t> </a:t>
            </a:r>
            <a:r>
              <a:rPr lang="cs-CZ" altLang="zh-TW" sz="1800" dirty="0" err="1">
                <a:latin typeface="Georgia" panose="02040502050405020303" pitchFamily="18" charset="0"/>
              </a:rPr>
              <a:t>jou</a:t>
            </a:r>
            <a:r>
              <a:rPr lang="cs-CZ" altLang="zh-TW" sz="1800" dirty="0">
                <a:latin typeface="Georgia" panose="02040502050405020303" pitchFamily="18" charset="0"/>
              </a:rPr>
              <a:t> </a:t>
            </a:r>
            <a:r>
              <a:rPr lang="zh-TW" altLang="en-US" sz="1800" dirty="0">
                <a:latin typeface="Georgia" panose="02040502050405020303" pitchFamily="18" charset="0"/>
              </a:rPr>
              <a:t>無有</a:t>
            </a:r>
            <a:r>
              <a:rPr lang="cs-CZ" sz="1800" dirty="0">
                <a:latin typeface="Georgia" panose="02040502050405020303" pitchFamily="18" charset="0"/>
              </a:rPr>
              <a:t>)</a:t>
            </a:r>
          </a:p>
          <a:p>
            <a:pPr>
              <a:buFontTx/>
              <a:buChar char="-"/>
            </a:pPr>
            <a:r>
              <a:rPr lang="cs-CZ" sz="1800" dirty="0">
                <a:latin typeface="Georgia" panose="02040502050405020303" pitchFamily="18" charset="0"/>
              </a:rPr>
              <a:t>Pokud bylo v minulosti něco správně, bylo to proto, že vládci měli blíž k přirozenému běhu věcí</a:t>
            </a:r>
          </a:p>
          <a:p>
            <a:pPr>
              <a:buFontTx/>
              <a:buChar char="-"/>
            </a:pPr>
            <a:r>
              <a:rPr lang="cs-CZ" sz="1800" dirty="0">
                <a:latin typeface="Georgia" panose="02040502050405020303" pitchFamily="18" charset="0"/>
              </a:rPr>
              <a:t>Subjektem je ten, kdo se rozhoduje v souladu s </a:t>
            </a:r>
            <a:r>
              <a:rPr lang="cs-CZ" sz="1800" i="1" dirty="0" err="1">
                <a:latin typeface="Georgia" panose="02040502050405020303" pitchFamily="18" charset="0"/>
              </a:rPr>
              <a:t>dao</a:t>
            </a:r>
            <a:r>
              <a:rPr lang="zh-TW" altLang="en-US" sz="1800" i="1" dirty="0">
                <a:latin typeface="Georgia" panose="02040502050405020303" pitchFamily="18" charset="0"/>
              </a:rPr>
              <a:t> </a:t>
            </a:r>
            <a:r>
              <a:rPr lang="cs-CZ" altLang="zh-TW" sz="1800" dirty="0">
                <a:latin typeface="Georgia" panose="02040502050405020303" pitchFamily="18" charset="0"/>
              </a:rPr>
              <a:t>(</a:t>
            </a:r>
            <a:r>
              <a:rPr lang="cs-CZ" altLang="zh-TW" sz="1800" dirty="0" err="1">
                <a:latin typeface="Georgia" panose="02040502050405020303" pitchFamily="18" charset="0"/>
              </a:rPr>
              <a:t>wu</a:t>
            </a:r>
            <a:r>
              <a:rPr lang="cs-CZ" altLang="zh-TW" sz="1800" dirty="0">
                <a:latin typeface="Georgia" panose="02040502050405020303" pitchFamily="18" charset="0"/>
              </a:rPr>
              <a:t> </a:t>
            </a:r>
            <a:r>
              <a:rPr lang="cs-CZ" altLang="zh-TW" sz="1800" dirty="0" err="1">
                <a:latin typeface="Georgia" panose="02040502050405020303" pitchFamily="18" charset="0"/>
              </a:rPr>
              <a:t>wej</a:t>
            </a:r>
            <a:r>
              <a:rPr lang="cs-CZ" altLang="zh-TW" sz="1800" dirty="0">
                <a:latin typeface="Georgia" panose="02040502050405020303" pitchFamily="18" charset="0"/>
              </a:rPr>
              <a:t> </a:t>
            </a:r>
            <a:r>
              <a:rPr lang="zh-TW" altLang="en-US" sz="1800" dirty="0">
                <a:latin typeface="Georgia" panose="02040502050405020303" pitchFamily="18" charset="0"/>
              </a:rPr>
              <a:t>無為</a:t>
            </a:r>
            <a:r>
              <a:rPr lang="cs-CZ" altLang="zh-TW" sz="1800" dirty="0">
                <a:latin typeface="Georgia" panose="02040502050405020303" pitchFamily="18" charset="0"/>
              </a:rPr>
              <a:t>)</a:t>
            </a:r>
            <a:r>
              <a:rPr lang="cs-CZ" sz="1800" dirty="0">
                <a:latin typeface="Georgia" panose="02040502050405020303" pitchFamily="18" charset="0"/>
              </a:rPr>
              <a:t>. Kdo jedná z pozice izolovaného jednotlivce (</a:t>
            </a:r>
            <a:r>
              <a:rPr lang="cs-CZ" sz="1800" dirty="0" err="1">
                <a:latin typeface="Georgia" panose="02040502050405020303" pitchFamily="18" charset="0"/>
              </a:rPr>
              <a:t>wej</a:t>
            </a:r>
            <a:r>
              <a:rPr lang="zh-TW" altLang="en-US" sz="1800" dirty="0">
                <a:latin typeface="Georgia" panose="02040502050405020303" pitchFamily="18" charset="0"/>
              </a:rPr>
              <a:t>為</a:t>
            </a:r>
            <a:r>
              <a:rPr lang="cs-CZ" altLang="zh-TW" sz="1800" dirty="0">
                <a:latin typeface="Georgia" panose="02040502050405020303" pitchFamily="18" charset="0"/>
              </a:rPr>
              <a:t>)</a:t>
            </a:r>
            <a:r>
              <a:rPr lang="cs-CZ" sz="1800" dirty="0">
                <a:latin typeface="Georgia" panose="02040502050405020303" pitchFamily="18" charset="0"/>
              </a:rPr>
              <a:t>, je pouze „věcí mezi věcmi“, podléhá zákonitostem věcí.</a:t>
            </a:r>
          </a:p>
          <a:p>
            <a:pPr>
              <a:buFontTx/>
              <a:buChar char="-"/>
            </a:pPr>
            <a:r>
              <a:rPr lang="cs-CZ" sz="1800" dirty="0">
                <a:latin typeface="Georgia" panose="02040502050405020303" pitchFamily="18" charset="0"/>
              </a:rPr>
              <a:t>Subjekt je „jedním“ s </a:t>
            </a:r>
            <a:r>
              <a:rPr lang="cs-CZ" sz="1800" i="1" dirty="0">
                <a:latin typeface="Georgia" panose="02040502050405020303" pitchFamily="18" charset="0"/>
              </a:rPr>
              <a:t>tao</a:t>
            </a:r>
            <a:r>
              <a:rPr lang="cs-CZ" sz="1800" dirty="0">
                <a:latin typeface="Georgia" panose="02040502050405020303" pitchFamily="18" charset="0"/>
              </a:rPr>
              <a:t>, a proto může být zdrojem (spolučinitelem) světového dění</a:t>
            </a:r>
          </a:p>
        </p:txBody>
      </p:sp>
    </p:spTree>
    <p:extLst>
      <p:ext uri="{BB962C8B-B14F-4D97-AF65-F5344CB8AC3E}">
        <p14:creationId xmlns:p14="http://schemas.microsoft.com/office/powerpoint/2010/main" val="64886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0513" y="765313"/>
            <a:ext cx="6188765" cy="548274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cs-CZ" sz="3200" b="1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Text </a:t>
            </a:r>
            <a:r>
              <a:rPr lang="cs-CZ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Čuang</a:t>
            </a:r>
            <a:r>
              <a:rPr lang="cs-CZ" sz="3200" b="1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-c‘ </a:t>
            </a:r>
            <a:r>
              <a:rPr lang="zh-TW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莊子</a:t>
            </a:r>
            <a:r>
              <a:rPr lang="cs-CZ" altLang="zh-TW" sz="3200" b="1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cs-CZ" altLang="zh-TW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(jádro 300 - 250 př.n.l.)</a:t>
            </a: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cs-CZ" altLang="zh-TW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7 „vnitřních“ kapitol, </a:t>
            </a:r>
            <a:r>
              <a:rPr lang="en-US" altLang="zh-TW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15 </a:t>
            </a:r>
            <a:r>
              <a:rPr lang="cs-CZ" altLang="zh-TW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„vnějších“ kapitol a 11 „různých kapitol“, </a:t>
            </a:r>
          </a:p>
          <a:p>
            <a:pPr>
              <a:lnSpc>
                <a:spcPct val="100000"/>
              </a:lnSpc>
              <a:spcAft>
                <a:spcPts val="800"/>
              </a:spcAft>
              <a:buFontTx/>
              <a:buChar char="-"/>
            </a:pPr>
            <a:r>
              <a:rPr lang="cs-CZ" altLang="zh-TW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různorodý spis (anekdoty, bajky, úvahy, eseje, logická pojednání…)</a:t>
            </a:r>
          </a:p>
          <a:p>
            <a:pPr>
              <a:lnSpc>
                <a:spcPct val="100000"/>
              </a:lnSpc>
              <a:spcAft>
                <a:spcPts val="800"/>
              </a:spcAft>
              <a:buFontTx/>
              <a:buChar char="-"/>
            </a:pPr>
            <a:r>
              <a:rPr lang="cs-CZ" altLang="zh-TW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humor a nadsázka, imaginace</a:t>
            </a:r>
          </a:p>
          <a:p>
            <a:pPr>
              <a:lnSpc>
                <a:spcPct val="100000"/>
              </a:lnSpc>
              <a:spcAft>
                <a:spcPts val="800"/>
              </a:spcAft>
              <a:buFontTx/>
              <a:buChar char="-"/>
            </a:pPr>
            <a:r>
              <a:rPr lang="cs-CZ" altLang="zh-TW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hra s řečí a logikou, paradox, relativita, neuchopitelnost </a:t>
            </a:r>
            <a:r>
              <a:rPr lang="cs-CZ" altLang="zh-TW" sz="2400" i="1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tao 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道</a:t>
            </a:r>
            <a:endParaRPr lang="cs-CZ" altLang="zh-TW" sz="2400" dirty="0">
              <a:solidFill>
                <a:srgbClr val="000000"/>
              </a:solidFill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cs-CZ" altLang="zh-TW" sz="20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Dochovaná verze: komentář </a:t>
            </a:r>
            <a:r>
              <a:rPr lang="cs-CZ" altLang="zh-TW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Guo</a:t>
            </a:r>
            <a:r>
              <a:rPr lang="cs-CZ" altLang="zh-TW" sz="20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cs-CZ" altLang="zh-TW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Xiang</a:t>
            </a:r>
            <a:r>
              <a:rPr lang="cs-CZ" altLang="zh-TW" sz="20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(3.-4.st.př.n.l.) 33 kapitol, starší </a:t>
            </a:r>
            <a:r>
              <a:rPr lang="cs-CZ" altLang="zh-TW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Liu</a:t>
            </a:r>
            <a:r>
              <a:rPr lang="cs-CZ" altLang="zh-TW" sz="20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cs-CZ" altLang="zh-TW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Xiang</a:t>
            </a:r>
            <a:r>
              <a:rPr lang="cs-CZ" altLang="zh-TW" sz="20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(2.st.BC) 52 kapitol</a:t>
            </a: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endParaRPr lang="cs-CZ" altLang="zh-TW" sz="2400" dirty="0">
              <a:solidFill>
                <a:srgbClr val="000000"/>
              </a:solidFill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endParaRPr lang="cs-CZ" altLang="zh-TW" sz="2400" dirty="0">
              <a:solidFill>
                <a:srgbClr val="000000"/>
              </a:solidFill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852" y="2166405"/>
            <a:ext cx="5099970" cy="298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8021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683172"/>
            <a:ext cx="10515600" cy="5493791"/>
          </a:xfrm>
        </p:spPr>
        <p:txBody>
          <a:bodyPr>
            <a:noAutofit/>
          </a:bodyPr>
          <a:lstStyle/>
          <a:p>
            <a:pPr marL="67818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b="1" dirty="0" err="1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Zhuangzi</a:t>
            </a:r>
            <a:r>
              <a:rPr lang="cs-CZ" b="1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17 </a:t>
            </a:r>
            <a:r>
              <a:rPr lang="cs-CZ" i="1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(o situovanosti)</a:t>
            </a:r>
            <a:endParaRPr lang="cs-CZ" b="1" dirty="0">
              <a:latin typeface="Georgia" panose="02040502050405020303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67818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000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S žábou ve studni nelze rozprávět o moři, protože žije zavřená ve své díře. S letními brouky nelze rozprávět o ledu, neboť se nedožijí zimy.</a:t>
            </a:r>
          </a:p>
          <a:p>
            <a:pPr marL="67818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000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S venkovským nedoukem nelze rozprávět o Tau, neboť je omezený tím, co se naučil.</a:t>
            </a:r>
          </a:p>
          <a:p>
            <a:pPr marL="678180" lvl="1" indent="0">
              <a:lnSpc>
                <a:spcPct val="100000"/>
              </a:lnSpc>
              <a:spcBef>
                <a:spcPts val="600"/>
              </a:spcBef>
              <a:buNone/>
            </a:pPr>
            <a:endParaRPr lang="cs-CZ" sz="2000" dirty="0">
              <a:latin typeface="Georgia" panose="02040502050405020303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67818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b="1" dirty="0" err="1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Zhuangzi</a:t>
            </a:r>
            <a:r>
              <a:rPr lang="cs-CZ" b="1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2 </a:t>
            </a:r>
            <a:r>
              <a:rPr lang="cs-CZ" i="1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(o relativnosti běžných kategorií)</a:t>
            </a:r>
            <a:endParaRPr lang="cs-CZ" b="1" dirty="0">
              <a:latin typeface="Georgia" panose="02040502050405020303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67818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000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Na světě není nic většího než koneček chloupku z podzimní srsti, zatímco hora </a:t>
            </a:r>
            <a:r>
              <a:rPr lang="cs-CZ" sz="2000" dirty="0" err="1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Tchaj</a:t>
            </a:r>
            <a:r>
              <a:rPr lang="cs-CZ" sz="2000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je maličká. Nikdo nedosáhl delšího věku než dítě, jež zemřelo dříve, než se projevilo, zatímco stařec </a:t>
            </a:r>
            <a:r>
              <a:rPr lang="cs-CZ" sz="2000" dirty="0" err="1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Pcheng</a:t>
            </a:r>
            <a:r>
              <a:rPr lang="cs-CZ" sz="2000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Cu</a:t>
            </a:r>
            <a:r>
              <a:rPr lang="cs-CZ" sz="2000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odešel jako mladíček. Nebe a země se zrodily zároveň se mnou, deset tisíc věcí je se mnou jedno.</a:t>
            </a:r>
          </a:p>
          <a:p>
            <a:pPr marL="67818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000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Pakliže tvoříme jeden celek, cožpak je o tom možné mluvit? Ale když jsem jednou řekl, že jsme jedno, cožpak mohu říkat, že se o tom nedá mluvit? Jedno plus to, co jsem řekl, jsou dohromady dvě. Dvě a jedno jsou tři, a tak dále, že se ani obratný počtář nedopočítá, a což teprve obyčejný člověk! Nuže od ničeho došli jsme přes něco až ke třem, a co teprve začneme-li od něčeho a půjdeme k něčemu dalšímu?! Nechoďme nikam, a tím to skončeme!</a:t>
            </a:r>
          </a:p>
        </p:txBody>
      </p:sp>
    </p:spTree>
    <p:extLst>
      <p:ext uri="{BB962C8B-B14F-4D97-AF65-F5344CB8AC3E}">
        <p14:creationId xmlns:p14="http://schemas.microsoft.com/office/powerpoint/2010/main" val="30190643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683172"/>
            <a:ext cx="10515600" cy="5493791"/>
          </a:xfrm>
        </p:spPr>
        <p:txBody>
          <a:bodyPr>
            <a:noAutofit/>
          </a:bodyPr>
          <a:lstStyle/>
          <a:p>
            <a:pPr marL="67818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b="1" dirty="0" err="1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Zhuangzi</a:t>
            </a:r>
            <a:r>
              <a:rPr lang="cs-CZ" b="1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17 </a:t>
            </a:r>
            <a:r>
              <a:rPr lang="cs-CZ" i="1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(o situačním vědění)</a:t>
            </a:r>
            <a:endParaRPr lang="cs-CZ" b="1" dirty="0">
              <a:latin typeface="Georgia" panose="02040502050405020303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678180" lvl="1" indent="0">
              <a:lnSpc>
                <a:spcPct val="100000"/>
              </a:lnSpc>
              <a:spcBef>
                <a:spcPts val="600"/>
              </a:spcBef>
              <a:buNone/>
            </a:pPr>
            <a:endParaRPr lang="cs-CZ" sz="2000" dirty="0">
              <a:latin typeface="Georgia" panose="02040502050405020303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67818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000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Mistr </a:t>
            </a:r>
            <a:r>
              <a:rPr lang="cs-CZ" sz="2000" dirty="0" err="1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Čuang</a:t>
            </a:r>
            <a:r>
              <a:rPr lang="cs-CZ" sz="2000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a mistr </a:t>
            </a:r>
            <a:r>
              <a:rPr lang="cs-CZ" sz="2000" dirty="0" err="1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Chuej</a:t>
            </a:r>
            <a:r>
              <a:rPr lang="cs-CZ" sz="2000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se procházeli podél hráze u řeky </a:t>
            </a:r>
            <a:r>
              <a:rPr lang="cs-CZ" sz="2000" dirty="0" err="1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Chao</a:t>
            </a:r>
            <a:r>
              <a:rPr lang="cs-CZ" sz="2000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. </a:t>
            </a:r>
            <a:r>
              <a:rPr lang="cs-CZ" sz="2000" dirty="0" err="1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Čuang</a:t>
            </a:r>
            <a:r>
              <a:rPr lang="cs-CZ" sz="2000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-c’</a:t>
            </a:r>
          </a:p>
          <a:p>
            <a:pPr marL="67818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000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řekl: „Podívejte, jak se ty bělice svobodně prohánějí ve vodě! To je pro ryby</a:t>
            </a:r>
          </a:p>
          <a:p>
            <a:pPr marL="67818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000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to pravé potěšení!“</a:t>
            </a:r>
          </a:p>
          <a:p>
            <a:pPr marL="67818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000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Mistr </a:t>
            </a:r>
            <a:r>
              <a:rPr lang="cs-CZ" sz="2000" dirty="0" err="1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Chuej</a:t>
            </a:r>
            <a:r>
              <a:rPr lang="cs-CZ" sz="2000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na to řekl: „Ale vy přece nejste ryba, tak odkud víte, že to</a:t>
            </a:r>
          </a:p>
          <a:p>
            <a:pPr marL="67818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000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ryby těší?“</a:t>
            </a:r>
          </a:p>
          <a:p>
            <a:pPr marL="67818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000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Mistr </a:t>
            </a:r>
            <a:r>
              <a:rPr lang="cs-CZ" sz="2000" dirty="0" err="1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Čuang</a:t>
            </a:r>
            <a:r>
              <a:rPr lang="cs-CZ" sz="2000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-c’: „Vy přece nejste já, odkud tedy víte, že já nevím, co těší</a:t>
            </a:r>
          </a:p>
          <a:p>
            <a:pPr marL="67818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000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ryby?“</a:t>
            </a:r>
          </a:p>
          <a:p>
            <a:pPr marL="67818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000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Mistr </a:t>
            </a:r>
            <a:r>
              <a:rPr lang="cs-CZ" sz="2000" dirty="0" err="1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Chuej</a:t>
            </a:r>
            <a:r>
              <a:rPr lang="cs-CZ" sz="2000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: „Já nejsem vy a skutečně o vás nemohu vědět všechno.</a:t>
            </a:r>
          </a:p>
          <a:p>
            <a:pPr marL="67818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000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Ale stejně tak vy nejste ryba, a nemůžete tudíž vědět, že je to těší.“</a:t>
            </a:r>
          </a:p>
          <a:p>
            <a:pPr marL="67818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000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Mistr </a:t>
            </a:r>
            <a:r>
              <a:rPr lang="cs-CZ" sz="2000" dirty="0" err="1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Čuang</a:t>
            </a:r>
            <a:r>
              <a:rPr lang="cs-CZ" sz="2000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: „Prosím, vezměme to znovu od začátku. Když jste řekl: ‚Odkud víte, že to ryby těší?’ již jste věděl, že to vím, a ptal jste se na to, odkud</a:t>
            </a:r>
          </a:p>
          <a:p>
            <a:pPr marL="67818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000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to vím. Nuže, vím to tady odtud, z hráze nad řekou </a:t>
            </a:r>
            <a:r>
              <a:rPr lang="cs-CZ" sz="2000" dirty="0" err="1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Chao</a:t>
            </a:r>
            <a:r>
              <a:rPr lang="cs-CZ" sz="2000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.“</a:t>
            </a:r>
          </a:p>
        </p:txBody>
      </p:sp>
    </p:spTree>
    <p:extLst>
      <p:ext uri="{BB962C8B-B14F-4D97-AF65-F5344CB8AC3E}">
        <p14:creationId xmlns:p14="http://schemas.microsoft.com/office/powerpoint/2010/main" val="35445765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683172"/>
            <a:ext cx="10515600" cy="5493791"/>
          </a:xfrm>
        </p:spPr>
        <p:txBody>
          <a:bodyPr>
            <a:noAutofit/>
          </a:bodyPr>
          <a:lstStyle/>
          <a:p>
            <a:pPr marL="678180" lvl="1" indent="0">
              <a:lnSpc>
                <a:spcPct val="100000"/>
              </a:lnSpc>
              <a:spcBef>
                <a:spcPts val="600"/>
              </a:spcBef>
              <a:buNone/>
            </a:pPr>
            <a:endParaRPr lang="cs-CZ" sz="1800" b="1" dirty="0">
              <a:latin typeface="Georgia" panose="02040502050405020303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67818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b="1" dirty="0" err="1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Zhuangzi</a:t>
            </a:r>
            <a:r>
              <a:rPr lang="cs-CZ" b="1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13 </a:t>
            </a:r>
            <a:r>
              <a:rPr lang="cs-CZ" sz="2000" i="1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(o roli řeči)</a:t>
            </a:r>
            <a:endParaRPr lang="cs-CZ" sz="2000" dirty="0">
              <a:latin typeface="Georgia" panose="02040502050405020303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678180" lvl="1" indent="0">
              <a:lnSpc>
                <a:spcPct val="100000"/>
              </a:lnSpc>
              <a:spcBef>
                <a:spcPts val="600"/>
              </a:spcBef>
              <a:buNone/>
            </a:pPr>
            <a:endParaRPr lang="cs-CZ" sz="1800" dirty="0">
              <a:latin typeface="Georgia" panose="02040502050405020303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678180" lvl="1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cs-CZ" dirty="0" err="1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Tao</a:t>
            </a:r>
            <a:r>
              <a:rPr lang="cs-CZ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, jež je lidmi ceněno, je obsaženo v knihách. Knihy nejsou nic jiného než řeč — to tedy znamená, že v řeči je cosi cenného. To, čím je řeč cenná, je její smysl, a to, kam smysl řeči míří, nelze slovy plně vyjádřit. Lidé však si cení pouze slov a uchovávají knihy. Já však, přestože ostatní si jich cení, nepovažuji tyto věci za vzácné, neboť lidé jim připisují cenu kvůli tomu, co není jejich pravou hodnotou.</a:t>
            </a:r>
          </a:p>
        </p:txBody>
      </p:sp>
    </p:spTree>
    <p:extLst>
      <p:ext uri="{BB962C8B-B14F-4D97-AF65-F5344CB8AC3E}">
        <p14:creationId xmlns:p14="http://schemas.microsoft.com/office/powerpoint/2010/main" val="3305229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hinese Warring States, 3rd century BCE (Philg88)">
            <a:extLst>
              <a:ext uri="{FF2B5EF4-FFF2-40B4-BE49-F238E27FC236}">
                <a16:creationId xmlns:a16="http://schemas.microsoft.com/office/drawing/2014/main" id="{9C1A8D78-B698-47DF-B385-2014385B20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825" y="494666"/>
            <a:ext cx="6373838" cy="5863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01966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51792"/>
            <a:ext cx="10515600" cy="5925172"/>
          </a:xfrm>
        </p:spPr>
        <p:txBody>
          <a:bodyPr>
            <a:noAutofit/>
          </a:bodyPr>
          <a:lstStyle/>
          <a:p>
            <a:pPr marL="67818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1800" b="1" dirty="0" err="1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Zhuangzi</a:t>
            </a:r>
            <a:r>
              <a:rPr lang="cs-CZ" sz="1800" b="1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3 - ‚Bourání býčka‘ </a:t>
            </a:r>
            <a:r>
              <a:rPr lang="cs-CZ" sz="1800" i="1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(o správném jednání)</a:t>
            </a:r>
            <a:endParaRPr lang="cs-CZ" sz="1800" b="1" dirty="0">
              <a:latin typeface="Georgia" panose="02040502050405020303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678180" lvl="1" indent="0">
              <a:lnSpc>
                <a:spcPct val="100000"/>
              </a:lnSpc>
              <a:spcBef>
                <a:spcPts val="600"/>
              </a:spcBef>
              <a:buNone/>
            </a:pPr>
            <a:endParaRPr lang="cs-CZ" sz="1800" dirty="0">
              <a:latin typeface="Georgia" panose="02040502050405020303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67818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1800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Kuchař Ting boural býčka pro prince </a:t>
            </a:r>
            <a:r>
              <a:rPr lang="cs-CZ" sz="1800" dirty="0" err="1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Wen-chueje</a:t>
            </a:r>
            <a:r>
              <a:rPr lang="cs-CZ" sz="1800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— jak se ho dotýkal rukou, opíral se o něj ramenem, šlapal na něj a přiklekával, svištění nože a praskání stahované kůže a masa odlupovaného od kostí společně vytvářely harmonii stejně dokonalou, jako je Tanec morušového háje či obřadní skladba </a:t>
            </a:r>
            <a:r>
              <a:rPr lang="cs-CZ" sz="1800" dirty="0" err="1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Ťing-šou</a:t>
            </a:r>
            <a:r>
              <a:rPr lang="cs-CZ" sz="1800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.</a:t>
            </a:r>
          </a:p>
          <a:p>
            <a:pPr marL="67818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1800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Princ </a:t>
            </a:r>
            <a:r>
              <a:rPr lang="cs-CZ" sz="1800" dirty="0" err="1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Wen-chuej</a:t>
            </a:r>
            <a:r>
              <a:rPr lang="cs-CZ" sz="1800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řekl: „Ach, to je úžasné! To je nejspíše vrcholné umění!“</a:t>
            </a:r>
          </a:p>
          <a:p>
            <a:pPr marL="67818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1800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Kuchař Ting odložil nůž a odpověděl: „Váš služebník </a:t>
            </a:r>
            <a:r>
              <a:rPr lang="cs-CZ" sz="1800" b="1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cele následuje </a:t>
            </a:r>
            <a:r>
              <a:rPr lang="cs-CZ" sz="1800" b="1" dirty="0" err="1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Tao</a:t>
            </a:r>
            <a:r>
              <a:rPr lang="cs-CZ" sz="1800" b="1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, to je mnohem dokonalejší než jakékoli umění</a:t>
            </a:r>
            <a:r>
              <a:rPr lang="cs-CZ" sz="1800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. Když jsem začal bourat býčky, neviděl jsem před sebou nic jiného, než celé zvíře. Po třech letech jsem se však přestal dívat na celé zvíře. A </a:t>
            </a:r>
            <a:r>
              <a:rPr lang="cs-CZ" sz="1800" b="1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dnes již se vůbec neřídím očima</a:t>
            </a:r>
            <a:r>
              <a:rPr lang="cs-CZ" sz="1800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, ale jen duchovním (</a:t>
            </a:r>
            <a:r>
              <a:rPr lang="cs-CZ" sz="1800" dirty="0" err="1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shen</a:t>
            </a:r>
            <a:r>
              <a:rPr lang="cs-CZ" sz="1800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zh-TW" altLang="en-US" sz="1800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神</a:t>
            </a:r>
            <a:r>
              <a:rPr lang="en-US" altLang="zh-TW" sz="1800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) </a:t>
            </a:r>
            <a:r>
              <a:rPr lang="cs-CZ" sz="1800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zrakem. </a:t>
            </a:r>
            <a:r>
              <a:rPr lang="cs-CZ" sz="1800" b="1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Duch svobodně pokračuje tam, kde smyslové poznání přestává.</a:t>
            </a:r>
          </a:p>
          <a:p>
            <a:pPr marL="67818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1800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Řídím se </a:t>
            </a:r>
            <a:r>
              <a:rPr lang="cs-CZ" sz="1800" b="1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přirozenými liniemi </a:t>
            </a:r>
            <a:r>
              <a:rPr lang="cs-CZ" sz="1800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(</a:t>
            </a:r>
            <a:r>
              <a:rPr lang="cs-CZ" sz="1800" dirty="0" err="1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li</a:t>
            </a:r>
            <a:r>
              <a:rPr lang="cs-CZ" sz="1800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zh-TW" altLang="en-US" sz="1800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理</a:t>
            </a:r>
            <a:r>
              <a:rPr lang="en-US" altLang="zh-TW" sz="1800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), </a:t>
            </a:r>
            <a:r>
              <a:rPr lang="cs-CZ" sz="1800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nůž vjíždí mezi klouby, nechává se vést hlavními spoji a jde svou přirozenou cestou. Míjí šlachy a vazy, o kostech ani nemluvě! (…) Mezi klouby jsou totiž mezery a nůž v podstatě není tlustý. Pronikat do mezer tím, co není tlusté, znamená mít dostatek místa pro pohybující se čepel. Proto je čepel mého nože stále stejně nabroušená i po devatenácti letech. (…)</a:t>
            </a:r>
          </a:p>
          <a:p>
            <a:pPr marL="67818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1800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Princ </a:t>
            </a:r>
            <a:r>
              <a:rPr lang="cs-CZ" sz="1800" dirty="0" err="1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Wen-chuej</a:t>
            </a:r>
            <a:r>
              <a:rPr lang="cs-CZ" sz="1800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zvolal: „Výborně! Poslouchal jsem slova kuchaře </a:t>
            </a:r>
            <a:r>
              <a:rPr lang="cs-CZ" sz="1800" dirty="0" err="1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Tinga</a:t>
            </a:r>
            <a:r>
              <a:rPr lang="cs-CZ" sz="1800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a naučil jsem se, jak pěstovat životní princip!““</a:t>
            </a:r>
          </a:p>
        </p:txBody>
      </p:sp>
    </p:spTree>
    <p:extLst>
      <p:ext uri="{BB962C8B-B14F-4D97-AF65-F5344CB8AC3E}">
        <p14:creationId xmlns:p14="http://schemas.microsoft.com/office/powerpoint/2010/main" val="14754226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683172"/>
            <a:ext cx="10515600" cy="5703980"/>
          </a:xfrm>
        </p:spPr>
        <p:txBody>
          <a:bodyPr>
            <a:noAutofit/>
          </a:bodyPr>
          <a:lstStyle/>
          <a:p>
            <a:pPr marL="67818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000" b="1" dirty="0" err="1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Zhuangzi</a:t>
            </a:r>
            <a:r>
              <a:rPr lang="cs-CZ" sz="2000" b="1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2 - ‚</a:t>
            </a:r>
            <a:r>
              <a:rPr lang="cs-CZ" sz="2000" b="1" dirty="0" err="1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Zhuangzi</a:t>
            </a:r>
            <a:r>
              <a:rPr lang="cs-CZ" sz="2000" b="1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nebo motýl‘ </a:t>
            </a:r>
            <a:r>
              <a:rPr lang="cs-CZ" sz="2000" i="1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(o proměnlivosti vztažných rámců)</a:t>
            </a:r>
            <a:endParaRPr lang="cs-CZ" sz="2000" dirty="0">
              <a:latin typeface="Georgia" panose="02040502050405020303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678180" lvl="1" indent="0">
              <a:lnSpc>
                <a:spcPct val="100000"/>
              </a:lnSpc>
              <a:spcBef>
                <a:spcPts val="600"/>
              </a:spcBef>
              <a:buNone/>
            </a:pPr>
            <a:endParaRPr lang="cs-CZ" sz="1800" dirty="0">
              <a:latin typeface="Georgia" panose="02040502050405020303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67818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000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Kdysi se </a:t>
            </a:r>
            <a:r>
              <a:rPr lang="cs-CZ" sz="2000" dirty="0" err="1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Čuang</a:t>
            </a:r>
            <a:r>
              <a:rPr lang="cs-CZ" sz="2000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Čouovi</a:t>
            </a:r>
            <a:r>
              <a:rPr lang="cs-CZ" sz="2000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zdálo, že je motýlem. Jak radostné a bezstarostné</a:t>
            </a:r>
          </a:p>
          <a:p>
            <a:pPr marL="67818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000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je být motýlem! Měl pocit naprosté svobody, kdepak by věděl o nějakém</a:t>
            </a:r>
          </a:p>
          <a:p>
            <a:pPr marL="67818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000" dirty="0" err="1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Čuang</a:t>
            </a:r>
            <a:r>
              <a:rPr lang="cs-CZ" sz="2000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Čouovi</a:t>
            </a:r>
            <a:r>
              <a:rPr lang="cs-CZ" sz="2000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! Náhle se probudil a celý zkoprněl — vždyť on je </a:t>
            </a:r>
            <a:r>
              <a:rPr lang="cs-CZ" sz="2000" dirty="0" err="1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Čou</a:t>
            </a:r>
            <a:r>
              <a:rPr lang="cs-CZ" sz="2000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.</a:t>
            </a:r>
          </a:p>
          <a:p>
            <a:pPr marL="67818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000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A teď neví, zdálo se </a:t>
            </a:r>
            <a:r>
              <a:rPr lang="cs-CZ" sz="2000" dirty="0" err="1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Čouovi</a:t>
            </a:r>
            <a:r>
              <a:rPr lang="cs-CZ" sz="2000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, že je motýlem, nebo se zdá motýlovi, že je</a:t>
            </a:r>
          </a:p>
          <a:p>
            <a:pPr marL="67818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000" dirty="0" err="1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Čouem</a:t>
            </a:r>
            <a:r>
              <a:rPr lang="cs-CZ" sz="2000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? Mezi </a:t>
            </a:r>
            <a:r>
              <a:rPr lang="cs-CZ" sz="2000" dirty="0" err="1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Čouem</a:t>
            </a:r>
            <a:r>
              <a:rPr lang="cs-CZ" sz="2000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a motýlem musí přece být rozdíl! Tomu se říká</a:t>
            </a:r>
          </a:p>
          <a:p>
            <a:pPr marL="67818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000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proměnlivost věcí.</a:t>
            </a:r>
          </a:p>
          <a:p>
            <a:pPr marL="67818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000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(…)</a:t>
            </a:r>
          </a:p>
          <a:p>
            <a:pPr marL="678180" lvl="1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cs-CZ" sz="2000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Když se nám něco zdá, nevíme, že je to sen, dokonce se můžeme pokoušet ve snu vyložit svůj vlastní sen, a teprve když se probudíme, zjistíme, že se nám to jen zdálo. A teprve ve chvílích velkého probuzení si uvědomíme, že to vše byl jen velký sen. Hlupáci se však domnívají, že bdí a vše jasně chápou. Vladaři a pastýři lidu — jak jsou zabednění!</a:t>
            </a:r>
          </a:p>
        </p:txBody>
      </p:sp>
    </p:spTree>
    <p:extLst>
      <p:ext uri="{BB962C8B-B14F-4D97-AF65-F5344CB8AC3E}">
        <p14:creationId xmlns:p14="http://schemas.microsoft.com/office/powerpoint/2010/main" val="4014558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latin typeface="Georgia" panose="02040502050405020303" pitchFamily="18" charset="0"/>
              </a:rPr>
              <a:t>Hlavní myšlenkové proudy období Válčících států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(Představa „škol“ vychází ze Zápisků historikových, česky též Kniha vrchních písařů – historiografické dílo z doby dyn.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záp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Chan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Konfucianismus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儒者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zhe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- Konfucius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孔子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(551-479 př.n.l.),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Mencius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孟子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(371-289),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Sün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-c‘ </a:t>
            </a:r>
            <a:r>
              <a:rPr lang="zh-TW" altLang="en-US" sz="2400" dirty="0"/>
              <a:t>荀子</a:t>
            </a:r>
            <a:r>
              <a:rPr lang="cs-CZ" altLang="zh-TW" sz="2400" dirty="0"/>
              <a:t>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(355-288)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Mohismus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墨者</a:t>
            </a:r>
            <a:r>
              <a:rPr lang="cs-CZ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zhe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-ti 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墨翟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(479-381))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Taoismus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道家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jia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-c‘ 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老子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(6.-5. stol. př.n.l.?)</a:t>
            </a:r>
            <a:r>
              <a:rPr lang="cs-C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Čuang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-c‘ 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莊子</a:t>
            </a:r>
            <a:r>
              <a:rPr lang="cs-CZ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(369–286)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Legismus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法家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jia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Šang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Jang</a:t>
            </a:r>
            <a:r>
              <a:rPr lang="zh-TW" altLang="en-US" sz="2400" dirty="0"/>
              <a:t> 商鞅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(390-338),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Šen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Pu-chaj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TW" altLang="en-US" sz="2400" dirty="0"/>
              <a:t>申不害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(c.400–337),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Chan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Fej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-c‘ </a:t>
            </a:r>
            <a:r>
              <a:rPr lang="zh-TW" altLang="en-US" sz="2400" dirty="0"/>
              <a:t>韓非子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(280-233)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Škola jmen, škola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yin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yang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škola umění válečného, …</a:t>
            </a:r>
          </a:p>
        </p:txBody>
      </p:sp>
    </p:spTree>
    <p:extLst>
      <p:ext uri="{BB962C8B-B14F-4D97-AF65-F5344CB8AC3E}">
        <p14:creationId xmlns:p14="http://schemas.microsoft.com/office/powerpoint/2010/main" val="156820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687628"/>
            <a:ext cx="10515600" cy="548274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cs-CZ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Shiji</a:t>
            </a:r>
            <a:r>
              <a:rPr lang="cs-CZ" sz="2000" b="1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130, 4 (Sima </a:t>
            </a:r>
            <a:r>
              <a:rPr lang="cs-CZ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Tan</a:t>
            </a:r>
            <a:r>
              <a:rPr lang="cs-CZ" sz="2000" b="1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)</a:t>
            </a: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zh-TW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夫陰陽、儒、墨、名、法、道德，此務為治者也</a:t>
            </a:r>
            <a:r>
              <a:rPr lang="en-US" altLang="zh-TW" sz="20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. </a:t>
            </a: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cs-CZ" sz="20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Vždyť zastánci učení </a:t>
            </a:r>
            <a:r>
              <a:rPr lang="cs-CZ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yin-yang</a:t>
            </a:r>
            <a:r>
              <a:rPr lang="cs-CZ" sz="20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, konfuciánci, </a:t>
            </a:r>
            <a:r>
              <a:rPr lang="cs-CZ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mohisté</a:t>
            </a:r>
            <a:r>
              <a:rPr lang="cs-CZ" sz="20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, nominalisté, legisté i taoisté, ti všichni se věnují otázce vládnutí.</a:t>
            </a: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zh-TW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法家嚴而少恩；然其正君臣上下之分，不可改矣。</a:t>
            </a:r>
            <a:endParaRPr lang="cs-CZ" altLang="zh-TW" sz="2000" dirty="0">
              <a:solidFill>
                <a:srgbClr val="000000"/>
              </a:solidFill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cs-CZ" sz="20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Legisté jsou přísní a nemilosrdní. Lze u nich souhlasit s tím, že rozdělení vládce - poddaný, nadřízený - podřízený je dané a nelze na něm nic měnit.</a:t>
            </a: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zh-TW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道家使人精神專一，動合無形，贍足萬物。其為術也，因陰陽之大順，采儒墨之善，撮名法之要，與時遷移，應物變化，立俗施事，無所不宜，</a:t>
            </a:r>
            <a:r>
              <a:rPr lang="en-US" altLang="zh-TW" sz="20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...</a:t>
            </a:r>
            <a:r>
              <a:rPr lang="zh-TW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，事少而功多。</a:t>
            </a: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cs-CZ" sz="20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Taoisté učí, aby se lidé duchem obrátili k jednomu, jednali v souladu s tím, co nemá zjevnou podobu, podporovali a uspokojovali veškerenstvo. Pokud jde o jejich metody, z učení </a:t>
            </a:r>
            <a:r>
              <a:rPr lang="cs-CZ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yin-yang</a:t>
            </a:r>
            <a:r>
              <a:rPr lang="cs-CZ" sz="20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přebírají myšlenku všeobecného řádu, přebírají to lepší z konfuciánů a </a:t>
            </a:r>
            <a:r>
              <a:rPr lang="cs-CZ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mohistů</a:t>
            </a:r>
            <a:r>
              <a:rPr lang="cs-CZ" sz="20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, vybírají to klíčové ze školy jmen a </a:t>
            </a:r>
            <a:r>
              <a:rPr lang="cs-CZ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legismu</a:t>
            </a:r>
            <a:r>
              <a:rPr lang="cs-CZ" sz="20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, pohybují se s dobou, proměňují se spolu s věcmi. Vzhledem k nastoleným zvykům a uloženým úkolům se nechovají nijak nenáležitě.  ... podnikají toho málo, avšak účinek je velký.</a:t>
            </a:r>
          </a:p>
        </p:txBody>
      </p:sp>
    </p:spTree>
    <p:extLst>
      <p:ext uri="{BB962C8B-B14F-4D97-AF65-F5344CB8AC3E}">
        <p14:creationId xmlns:p14="http://schemas.microsoft.com/office/powerpoint/2010/main" val="1359828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3037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dirty="0">
                <a:latin typeface="Georgia" panose="02040502050405020303" pitchFamily="18" charset="0"/>
              </a:rPr>
              <a:t>Taoismus a </a:t>
            </a:r>
            <a:r>
              <a:rPr lang="cs-CZ" dirty="0" err="1">
                <a:latin typeface="Georgia" panose="02040502050405020303" pitchFamily="18" charset="0"/>
              </a:rPr>
              <a:t>legismus</a:t>
            </a:r>
            <a:r>
              <a:rPr lang="cs-CZ" dirty="0">
                <a:latin typeface="Georgia" panose="02040502050405020303" pitchFamily="18" charset="0"/>
              </a:rPr>
              <a:t> </a:t>
            </a:r>
          </a:p>
        </p:txBody>
      </p:sp>
      <p:pic>
        <p:nvPicPr>
          <p:cNvPr id="1026" name="Picture 2" descr="Související obrázek">
            <a:extLst>
              <a:ext uri="{FF2B5EF4-FFF2-40B4-BE49-F238E27FC236}">
                <a16:creationId xmlns:a16="http://schemas.microsoft.com/office/drawing/2014/main" id="{56FBED30-4A22-4386-9EBF-A621765D629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109" y="2671590"/>
            <a:ext cx="4477310" cy="32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Picture">
            <a:extLst>
              <a:ext uri="{FF2B5EF4-FFF2-40B4-BE49-F238E27FC236}">
                <a16:creationId xmlns:a16="http://schemas.microsoft.com/office/drawing/2014/main" id="{5CB887C7-44FD-43E1-B59D-2604D8C117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963" y="2671591"/>
            <a:ext cx="5195045" cy="3281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63544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033670"/>
            <a:ext cx="10515600" cy="548274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cs-CZ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Shiji</a:t>
            </a:r>
            <a:r>
              <a:rPr lang="cs-CZ" sz="2400" b="1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63 </a:t>
            </a:r>
            <a:r>
              <a:rPr lang="cs-CZ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(</a:t>
            </a:r>
            <a:r>
              <a:rPr lang="cs-CZ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Laozi</a:t>
            </a:r>
            <a:r>
              <a:rPr lang="cs-CZ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Han </a:t>
            </a:r>
            <a:r>
              <a:rPr lang="cs-CZ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Fei</a:t>
            </a:r>
            <a:r>
              <a:rPr lang="cs-CZ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lie</a:t>
            </a:r>
            <a:r>
              <a:rPr lang="cs-CZ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zhuan</a:t>
            </a:r>
            <a:r>
              <a:rPr lang="cs-CZ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):</a:t>
            </a:r>
            <a:endParaRPr lang="cs-CZ" sz="2400" dirty="0">
              <a:effectLst/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太史公曰：老子所貴道，虛無，因應變化於無為，故著書辭稱微妙難識。莊子散</a:t>
            </a:r>
            <a:r>
              <a:rPr lang="zh-TW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道德</a:t>
            </a:r>
            <a:r>
              <a:rPr lang="zh-TW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，放論，要亦歸之自然。申子卑卑，施之於名實。韓子引繩墨，切事情，明是非，其極慘礉少恩。皆原於</a:t>
            </a:r>
            <a:r>
              <a:rPr lang="zh-TW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道德</a:t>
            </a:r>
            <a:r>
              <a:rPr lang="zh-TW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之意，而老子深遠矣。</a:t>
            </a:r>
            <a:endParaRPr lang="cs-CZ" altLang="zh-TW" sz="2000" dirty="0">
              <a:solidFill>
                <a:srgbClr val="000000"/>
              </a:solidFill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cs-CZ" sz="20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Velký historik praví: </a:t>
            </a:r>
            <a:r>
              <a:rPr lang="cs-CZ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Laozi</a:t>
            </a:r>
            <a:r>
              <a:rPr lang="cs-CZ" sz="20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uznával cestu (</a:t>
            </a:r>
            <a:r>
              <a:rPr lang="cs-CZ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dao</a:t>
            </a:r>
            <a:r>
              <a:rPr lang="cs-CZ" sz="20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), nenaplněnost, vycházení vstříc proměnám a nekonání. Proto se tomu, co napsal, říká jemné a těžko poznatelné. </a:t>
            </a:r>
            <a:r>
              <a:rPr lang="cs-CZ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Zhuangzi</a:t>
            </a:r>
            <a:r>
              <a:rPr lang="cs-CZ" sz="20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se rozešel s </a:t>
            </a:r>
            <a:r>
              <a:rPr lang="cs-CZ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dao</a:t>
            </a:r>
            <a:r>
              <a:rPr lang="cs-CZ" sz="20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a </a:t>
            </a:r>
            <a:r>
              <a:rPr lang="cs-CZ" sz="2000" i="1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de</a:t>
            </a:r>
            <a:r>
              <a:rPr lang="cs-CZ" sz="20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, rezignoval na výklady, za hlavní měl návrat k tomu, co je samo od sebe. </a:t>
            </a:r>
            <a:r>
              <a:rPr lang="cs-CZ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Shen</a:t>
            </a:r>
            <a:r>
              <a:rPr lang="cs-CZ" sz="20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Buhai</a:t>
            </a:r>
            <a:r>
              <a:rPr lang="cs-CZ" sz="20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byl pokorný, věnoval se jen pojmenováním a jejich náplni. Han </a:t>
            </a:r>
            <a:r>
              <a:rPr lang="cs-CZ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Feizi</a:t>
            </a:r>
            <a:r>
              <a:rPr lang="cs-CZ" sz="20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se řídil podle provazu a míry, vymezoval úkoly a situace, objasňoval správné a špatné, v důsledku byl ale krutý a bez soucitu. Všichni původně vycházeli z </a:t>
            </a:r>
            <a:r>
              <a:rPr lang="cs-CZ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dao</a:t>
            </a:r>
            <a:r>
              <a:rPr lang="cs-CZ" sz="20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a </a:t>
            </a:r>
            <a:r>
              <a:rPr lang="cs-CZ" sz="2000" i="1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de</a:t>
            </a:r>
            <a:r>
              <a:rPr lang="cs-CZ" sz="20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, ale </a:t>
            </a:r>
            <a:r>
              <a:rPr lang="cs-CZ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Laozi</a:t>
            </a:r>
            <a:r>
              <a:rPr lang="cs-CZ" sz="20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v tom šel zdaleka nejdále. </a:t>
            </a:r>
          </a:p>
        </p:txBody>
      </p:sp>
    </p:spTree>
    <p:extLst>
      <p:ext uri="{BB962C8B-B14F-4D97-AF65-F5344CB8AC3E}">
        <p14:creationId xmlns:p14="http://schemas.microsoft.com/office/powerpoint/2010/main" val="2940957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033670"/>
            <a:ext cx="10515600" cy="548274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cs-CZ" sz="3200" b="1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Text </a:t>
            </a:r>
            <a:r>
              <a:rPr lang="cs-CZ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Lao</a:t>
            </a:r>
            <a:r>
              <a:rPr lang="cs-CZ" sz="3200" b="1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-c‘ </a:t>
            </a:r>
            <a:r>
              <a:rPr lang="zh-TW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老子</a:t>
            </a:r>
            <a:r>
              <a:rPr lang="cs-CZ" altLang="zh-TW" sz="3200" b="1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(</a:t>
            </a:r>
            <a:r>
              <a:rPr lang="cs-CZ" sz="3200" b="1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též Tao-</a:t>
            </a:r>
            <a:r>
              <a:rPr lang="cs-CZ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te</a:t>
            </a:r>
            <a:r>
              <a:rPr lang="cs-CZ" sz="3200" b="1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-</a:t>
            </a:r>
            <a:r>
              <a:rPr lang="cs-CZ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ťing</a:t>
            </a:r>
            <a:r>
              <a:rPr lang="cs-CZ" sz="3200" b="1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zh-TW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道德經</a:t>
            </a:r>
            <a:r>
              <a:rPr lang="cs-CZ" altLang="zh-TW" sz="3200" b="1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)</a:t>
            </a:r>
            <a:r>
              <a:rPr lang="cs-CZ" altLang="zh-TW" sz="2400" b="1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0000"/>
              </a:lnSpc>
              <a:spcAft>
                <a:spcPts val="800"/>
              </a:spcAft>
              <a:buFontTx/>
              <a:buChar char="-"/>
            </a:pPr>
            <a:r>
              <a:rPr lang="cs-CZ" altLang="zh-TW" sz="2400" u="sng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2 knihy, 81 kapitol (</a:t>
            </a:r>
            <a:r>
              <a:rPr lang="cs-CZ" altLang="zh-TW" sz="2400" i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Dao</a:t>
            </a:r>
            <a:r>
              <a:rPr lang="cs-CZ" altLang="zh-TW" sz="2400" i="1" u="sng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jing </a:t>
            </a:r>
            <a:r>
              <a:rPr lang="cs-CZ" altLang="zh-TW" sz="2400" u="sng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1-37, </a:t>
            </a:r>
            <a:r>
              <a:rPr lang="cs-CZ" altLang="zh-TW" sz="2400" i="1" u="sng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De jing </a:t>
            </a:r>
            <a:r>
              <a:rPr lang="cs-CZ" altLang="zh-TW" sz="2400" u="sng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38-81)</a:t>
            </a:r>
            <a:r>
              <a:rPr lang="cs-CZ" altLang="zh-TW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, částečně ve verších</a:t>
            </a:r>
          </a:p>
          <a:p>
            <a:pPr>
              <a:lnSpc>
                <a:spcPct val="100000"/>
              </a:lnSpc>
              <a:spcAft>
                <a:spcPts val="800"/>
              </a:spcAft>
              <a:buFontTx/>
              <a:buChar char="-"/>
            </a:pPr>
            <a:r>
              <a:rPr lang="cs-CZ" altLang="zh-TW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Pojmy </a:t>
            </a:r>
            <a:r>
              <a:rPr lang="cs-CZ" altLang="zh-TW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dao</a:t>
            </a:r>
            <a:r>
              <a:rPr lang="cs-CZ" altLang="zh-TW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zh-TW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道</a:t>
            </a:r>
            <a:r>
              <a:rPr lang="cs-CZ" altLang="zh-TW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, de</a:t>
            </a:r>
            <a:r>
              <a:rPr lang="zh-TW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德</a:t>
            </a:r>
            <a:r>
              <a:rPr lang="cs-CZ" altLang="zh-TW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, </a:t>
            </a:r>
            <a:r>
              <a:rPr lang="cs-CZ" altLang="zh-TW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wu</a:t>
            </a:r>
            <a:r>
              <a:rPr lang="cs-CZ" altLang="zh-TW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zh-TW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無</a:t>
            </a:r>
            <a:r>
              <a:rPr lang="cs-CZ" altLang="zh-TW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,</a:t>
            </a:r>
            <a:r>
              <a:rPr lang="zh-TW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cs-CZ" altLang="zh-TW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wu</a:t>
            </a:r>
            <a:r>
              <a:rPr lang="cs-CZ" altLang="zh-TW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cs-CZ" altLang="zh-TW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wei</a:t>
            </a:r>
            <a:r>
              <a:rPr lang="zh-TW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無為</a:t>
            </a:r>
            <a:r>
              <a:rPr lang="cs-CZ" altLang="zh-TW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, </a:t>
            </a:r>
            <a:r>
              <a:rPr lang="cs-CZ" altLang="zh-TW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zi</a:t>
            </a:r>
            <a:r>
              <a:rPr lang="cs-CZ" altLang="zh-TW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ran</a:t>
            </a:r>
            <a:r>
              <a:rPr lang="zh-TW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自然</a:t>
            </a:r>
            <a:r>
              <a:rPr lang="cs-CZ" altLang="zh-TW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, </a:t>
            </a:r>
            <a:r>
              <a:rPr lang="cs-CZ" altLang="zh-TW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pu</a:t>
            </a:r>
            <a:r>
              <a:rPr lang="zh-TW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樸</a:t>
            </a:r>
            <a:endParaRPr lang="cs-CZ" altLang="zh-TW" sz="2400" dirty="0">
              <a:solidFill>
                <a:srgbClr val="000000"/>
              </a:solidFill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800"/>
              </a:spcAft>
              <a:buFontTx/>
              <a:buChar char="-"/>
            </a:pPr>
            <a:r>
              <a:rPr lang="cs-CZ" altLang="zh-TW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vrstva ‚mudrosloví‘</a:t>
            </a:r>
          </a:p>
          <a:p>
            <a:pPr>
              <a:lnSpc>
                <a:spcPct val="100000"/>
              </a:lnSpc>
              <a:spcAft>
                <a:spcPts val="800"/>
              </a:spcAft>
              <a:buFontTx/>
              <a:buChar char="-"/>
            </a:pPr>
            <a:r>
              <a:rPr lang="cs-CZ" altLang="zh-TW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vrstva kosmologická</a:t>
            </a:r>
          </a:p>
          <a:p>
            <a:pPr>
              <a:lnSpc>
                <a:spcPct val="100000"/>
              </a:lnSpc>
              <a:spcAft>
                <a:spcPts val="800"/>
              </a:spcAft>
              <a:buFontTx/>
              <a:buChar char="-"/>
            </a:pPr>
            <a:r>
              <a:rPr lang="cs-CZ" altLang="zh-TW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vrstva ‚legistická‘ – umění vládnout</a:t>
            </a: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endParaRPr lang="cs-CZ" altLang="zh-TW" sz="2400" dirty="0">
              <a:solidFill>
                <a:srgbClr val="000000"/>
              </a:solidFill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cs-CZ" altLang="zh-TW" sz="20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Výchozí dochovaná edice: </a:t>
            </a:r>
            <a:r>
              <a:rPr lang="cs-CZ" altLang="zh-TW" sz="2000" u="sng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Wang</a:t>
            </a:r>
            <a:r>
              <a:rPr lang="cs-CZ" altLang="zh-TW" sz="2000" u="sng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cs-CZ" altLang="zh-TW" sz="2000" u="sng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Biho</a:t>
            </a:r>
            <a:r>
              <a:rPr lang="cs-CZ" altLang="zh-TW" sz="2000" u="sng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komentář </a:t>
            </a:r>
            <a:r>
              <a:rPr lang="cs-CZ" altLang="zh-TW" sz="20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(3. stol n.l.), za </a:t>
            </a:r>
            <a:r>
              <a:rPr lang="cs-CZ" altLang="zh-TW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Tangů</a:t>
            </a:r>
            <a:r>
              <a:rPr lang="cs-CZ" altLang="zh-TW" sz="20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komentář </a:t>
            </a:r>
            <a:r>
              <a:rPr lang="cs-CZ" altLang="zh-TW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Heshang</a:t>
            </a:r>
            <a:r>
              <a:rPr lang="cs-CZ" altLang="zh-TW" sz="20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gong (legend. 2. stol. př.n.l.), vykopané rukopisy (</a:t>
            </a:r>
            <a:r>
              <a:rPr lang="cs-CZ" altLang="zh-TW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Mawangdui</a:t>
            </a:r>
            <a:r>
              <a:rPr lang="cs-CZ" altLang="zh-TW" sz="20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, </a:t>
            </a:r>
            <a:r>
              <a:rPr lang="cs-CZ" altLang="zh-TW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Guodian</a:t>
            </a:r>
            <a:r>
              <a:rPr lang="cs-CZ" altLang="zh-TW" sz="20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, </a:t>
            </a:r>
            <a:r>
              <a:rPr lang="cs-CZ" altLang="zh-TW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Shangbo</a:t>
            </a:r>
            <a:r>
              <a:rPr lang="cs-CZ" altLang="zh-TW" sz="20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)</a:t>
            </a: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endParaRPr lang="cs-CZ" altLang="zh-TW" sz="2400" dirty="0">
              <a:solidFill>
                <a:srgbClr val="000000"/>
              </a:solidFill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9635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078" y="639108"/>
            <a:ext cx="10475843" cy="6003853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6AD53642-AECE-4A07-8CCC-E5FA55094EF1}"/>
              </a:ext>
            </a:extLst>
          </p:cNvPr>
          <p:cNvSpPr txBox="1"/>
          <p:nvPr/>
        </p:nvSpPr>
        <p:spPr>
          <a:xfrm>
            <a:off x="1245705" y="861391"/>
            <a:ext cx="7513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Bambusové proužky z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Guodian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po vyčištění od bahna a před konzervací </a:t>
            </a:r>
          </a:p>
        </p:txBody>
      </p:sp>
    </p:spTree>
    <p:extLst>
      <p:ext uri="{BB962C8B-B14F-4D97-AF65-F5344CB8AC3E}">
        <p14:creationId xmlns:p14="http://schemas.microsoft.com/office/powerpoint/2010/main" val="270149203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8634</TotalTime>
  <Words>3955</Words>
  <Application>Microsoft Office PowerPoint</Application>
  <PresentationFormat>Širokoúhlá obrazovka</PresentationFormat>
  <Paragraphs>223</Paragraphs>
  <Slides>31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7" baseType="lpstr">
      <vt:lpstr>Arial</vt:lpstr>
      <vt:lpstr>Calibri</vt:lpstr>
      <vt:lpstr>Calibri Light</vt:lpstr>
      <vt:lpstr>Georgia</vt:lpstr>
      <vt:lpstr>Times New Roman</vt:lpstr>
      <vt:lpstr>Motiv Office</vt:lpstr>
      <vt:lpstr>Myšlení Válčících států II Anti-tradicionalismus</vt:lpstr>
      <vt:lpstr>Prezentace aplikace PowerPoint</vt:lpstr>
      <vt:lpstr>Prezentace aplikace PowerPoint</vt:lpstr>
      <vt:lpstr>Hlavní myšlenkové proudy období Válčících států</vt:lpstr>
      <vt:lpstr>Prezentace aplikace PowerPoint</vt:lpstr>
      <vt:lpstr>Taoismus a legismus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Tao-te-ťing  - problém překladu</vt:lpstr>
      <vt:lpstr>Prezentace aplikace PowerPoint</vt:lpstr>
      <vt:lpstr>Prezentace aplikace PowerPoint</vt:lpstr>
      <vt:lpstr>Prezentace aplikace PowerPoint</vt:lpstr>
      <vt:lpstr>Legismus  法家 (Fa ťia)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Taoismus v. legismus?          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Myslet Jedno</dc:title>
  <dc:creator>Katka Gajdošová</dc:creator>
  <cp:lastModifiedBy>Gajdošová, Kateřina</cp:lastModifiedBy>
  <cp:revision>184</cp:revision>
  <dcterms:created xsi:type="dcterms:W3CDTF">2016-11-23T12:18:42Z</dcterms:created>
  <dcterms:modified xsi:type="dcterms:W3CDTF">2023-11-01T14:31:15Z</dcterms:modified>
</cp:coreProperties>
</file>