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7" r:id="rId18"/>
    <p:sldId id="276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B46C92-F17B-4D2D-9F7A-EB1CB91D6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21D8F4-035E-4138-A917-C9BCA296B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903EF5-5E9D-47DD-B92B-EB50F632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2188BD-E921-4457-BAE1-CE4885BE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32754D-F6E0-4A6B-BA68-6B9614A2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10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DA315-1D0C-4D9C-8FF3-B81D7C77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09F6B9-3984-4E72-B191-60C2A5007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B8A857-272F-4F20-8499-0943569CD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1E46A2-83D0-45E2-8D68-6457355F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548F67-97C1-473F-AD6F-4AF07CAD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15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275E331-3663-44D2-ACFA-62F21D2F8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427C67-CE67-44D0-A330-0E40EE2B5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61B2D4-B375-48FB-99D9-3A264BA5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98E6BB-5123-42E9-9A67-AE76CA7EB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E1F376-AE01-4F8B-BBE3-6B071F66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84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0B00D-B7C6-40B6-AB29-DE0476C8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27449A-5720-4086-8837-1138A21C2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8B877B-C1AB-4A9F-A3DF-775CFEE36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AB0130-CC5B-42AE-8219-1525DC3C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93C012-4C05-44A3-B087-EA16FC53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98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A6E68-027C-487F-BD9C-0BA5EFE63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868CB2-919D-46D1-B69E-B104B10F7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545C94-609E-4BED-8FB1-207125054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3A119E-A2C1-4597-9EAA-5EEF8488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1FD1A4-FC4C-4B89-9605-81187447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8FE83-387A-4ED5-93C6-4A6D582E7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A4753A-D3B4-4CDD-AAFC-308A62F8DE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CDEBAB3-ABCE-41F0-AB78-6003AC8D0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1563624-4F03-4F7E-BB64-4BABDB385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456297-476C-4A6A-9A74-576177C1D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1DDD37-B692-4438-94BF-F5CA0DE00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2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59A9C-2AD2-4011-990C-5E37A2DC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5ECE6CD-27D0-4C2E-8BCD-FCFC13A96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C588D5B-74DC-4710-8716-301CDF74B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0B73F21-CFD0-4956-9247-31E265F74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F30E56F-C36C-48C3-9920-599631B60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5B7AB1-DB8A-48DB-9AAE-16BBCB608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9895D1-F275-458F-B7C5-3A6D6D5F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72B5FC-8880-49AE-9E67-6975BEE77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61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1FE7DD-1D73-4DBC-A20F-A557D28B7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A1B46F-D3D2-42A7-A135-2C16FE87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B38530-D0B7-4BF6-BF61-9A28775C0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E03568-39DE-4271-AD96-7DCC7CD8A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2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EE04629-F872-4BD2-871A-2B311BC5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0BA8269-C6C0-4D16-9DE3-58E96A5D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CAF216-EE33-4CFD-A2D6-3EC626275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31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53230-2DDA-469F-AC02-6B851C19D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7F87B2-8BE5-44EC-B67C-C2634BB9A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35EFE0B-4D15-42B0-B7B9-F924B7B2A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6EA122-6167-4262-AFBC-AD81F1E01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42083B-1CA7-4BA7-98C0-EDC5A76E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807E84-559D-4415-9102-9E5D81564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77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E1917-E16C-4713-895B-30B2F957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200BD9-EFA8-4C7C-835A-B6121B2EF0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4CD3C9A-957B-4C9C-BD10-18D1EC4C5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F62588-9E0F-4579-A5D5-9C9ED214B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CE6426-8679-41DD-A59D-1B2E9C373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2A166E-D1F8-4A5E-83B9-19C3F4C26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55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9046FF-8385-4AB5-BCE9-AEFF5F1C0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CAFDC8-0C35-4793-8CDA-C2755CCFE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4FA360-41D0-4216-A7EF-22B8DF9A6D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7D976-48E6-4D79-881C-412D9FB40EB3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53156E-C836-4FCF-B67B-816B27D47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5D237D-DB9A-4252-86AA-EECB3CE74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3AF99-2851-451E-845D-1D8DC54EF2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12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FACCA7-1C63-42B6-B8EB-E741790EB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TĚLESNÉ KULTURY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A1113C-CBA9-48D6-AC03-86D74495CF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Martin Dlouhý</a:t>
            </a:r>
          </a:p>
        </p:txBody>
      </p:sp>
    </p:spTree>
    <p:extLst>
      <p:ext uri="{BB962C8B-B14F-4D97-AF65-F5344CB8AC3E}">
        <p14:creationId xmlns:p14="http://schemas.microsoft.com/office/powerpoint/2010/main" val="1292763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20.12.1956 zákon 60 Sb. O organizaci tělesné výchovy – vznik ČSTV.</a:t>
            </a:r>
          </a:p>
          <a:p>
            <a:pPr marL="0" indent="0">
              <a:buNone/>
            </a:pPr>
            <a:r>
              <a:rPr lang="cs-CZ" dirty="0"/>
              <a:t>Svazarm, SSM, PO, ROH.</a:t>
            </a:r>
          </a:p>
          <a:p>
            <a:pPr marL="0" indent="0">
              <a:buNone/>
            </a:pPr>
            <a:r>
              <a:rPr lang="cs-CZ" dirty="0"/>
              <a:t>Řízení: SVTVS – SÚTVS – KNV - ONV</a:t>
            </a:r>
          </a:p>
          <a:p>
            <a:pPr marL="0" indent="0">
              <a:buNone/>
            </a:pPr>
            <a:r>
              <a:rPr lang="cs-CZ" dirty="0"/>
              <a:t>1948 – ústavy pro vzdělávání Praha, Brno, Bratislava</a:t>
            </a:r>
          </a:p>
          <a:p>
            <a:pPr marL="0" indent="0">
              <a:buNone/>
            </a:pPr>
            <a:r>
              <a:rPr lang="cs-CZ" dirty="0"/>
              <a:t>V Praze, Olomouci a Bratislavě byly PEDF přeměněny na VŠP</a:t>
            </a:r>
          </a:p>
          <a:p>
            <a:pPr marL="0" indent="0">
              <a:buNone/>
            </a:pPr>
            <a:r>
              <a:rPr lang="cs-CZ" dirty="0"/>
              <a:t>VŠP – 3 st.  SŠ</a:t>
            </a:r>
          </a:p>
          <a:p>
            <a:pPr marL="0" indent="0">
              <a:buNone/>
            </a:pPr>
            <a:r>
              <a:rPr lang="cs-CZ" dirty="0" err="1"/>
              <a:t>VšP</a:t>
            </a:r>
            <a:r>
              <a:rPr lang="cs-CZ" dirty="0"/>
              <a:t> – 1. a 2. st. ZŠ</a:t>
            </a:r>
          </a:p>
          <a:p>
            <a:pPr marL="0" indent="0">
              <a:buNone/>
            </a:pPr>
            <a:r>
              <a:rPr lang="cs-CZ" dirty="0"/>
              <a:t>A to až do roku 1980</a:t>
            </a:r>
          </a:p>
          <a:p>
            <a:pPr marL="0" indent="0">
              <a:buNone/>
            </a:pPr>
            <a:r>
              <a:rPr lang="cs-CZ" dirty="0"/>
              <a:t>Na VŠ vznik KTV 1952</a:t>
            </a:r>
          </a:p>
        </p:txBody>
      </p:sp>
    </p:spTree>
    <p:extLst>
      <p:ext uri="{BB962C8B-B14F-4D97-AF65-F5344CB8AC3E}">
        <p14:creationId xmlns:p14="http://schemas.microsoft.com/office/powerpoint/2010/main" val="1013633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Československé tělesné kultury v letech 1957 – 1968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20.12.1956 zákon 60 Sb. O organizaci tělesné výchovy – vznik ČSTV.</a:t>
            </a:r>
          </a:p>
          <a:p>
            <a:pPr marL="0" indent="0">
              <a:buNone/>
            </a:pPr>
            <a:r>
              <a:rPr lang="cs-CZ" sz="3200" dirty="0"/>
              <a:t>ČSTV v roce 1961 už kolem 1,5 mil. Členů; 1968 - rozdělení na ČTO a STO</a:t>
            </a:r>
          </a:p>
          <a:p>
            <a:pPr marL="0" indent="0">
              <a:buNone/>
            </a:pPr>
            <a:r>
              <a:rPr lang="cs-CZ" sz="3200" dirty="0"/>
              <a:t>V 60. letech silný politický akcent orientovaný na SSSR. Soutěže o titul „Vzorný“, konference ČSTV, spartakiády, a BPPOV/PPOV - ????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4002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1958 ITVS přeměněn na FTVS v Praze, totéž Bratislava FTVŠ, a na odborné KTV na </a:t>
            </a:r>
            <a:r>
              <a:rPr lang="cs-CZ" dirty="0" err="1"/>
              <a:t>PřF</a:t>
            </a:r>
            <a:r>
              <a:rPr lang="cs-CZ" dirty="0"/>
              <a:t> UPOL – se vzdělávali učitelé tzv. středoškolští profesoři pro ŠŠ. Studium v kombinaci s druhým oborem trvalo 5 let.</a:t>
            </a:r>
          </a:p>
          <a:p>
            <a:r>
              <a:rPr lang="cs-CZ" dirty="0"/>
              <a:t>Učitelé pro ŽŠ byli vzděláváni na </a:t>
            </a:r>
            <a:r>
              <a:rPr lang="cs-CZ" dirty="0" err="1"/>
              <a:t>ped</a:t>
            </a:r>
            <a:r>
              <a:rPr lang="cs-CZ" dirty="0"/>
              <a:t>. Institutech dle zák. z r. 1960, v r. 1964 přejmenovány na PEDF a v r. 1965 byl jejich počet zredukován na 12. </a:t>
            </a:r>
          </a:p>
          <a:p>
            <a:r>
              <a:rPr lang="cs-CZ" dirty="0"/>
              <a:t>Délka studia byla 4 roky pro SŠ a 3 roky pro ZŠ.</a:t>
            </a:r>
          </a:p>
          <a:p>
            <a:r>
              <a:rPr lang="cs-CZ" dirty="0"/>
              <a:t>Trenéři, rozhodčí, cvičitelé – Ústřední tělovýchovná škola UV ČSTV – nahradila Tyršův ÚTVS v Nymburku.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656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43132" y="-444344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004341"/>
            <a:ext cx="10515600" cy="5172622"/>
          </a:xfrm>
        </p:spPr>
        <p:txBody>
          <a:bodyPr/>
          <a:lstStyle/>
          <a:p>
            <a:r>
              <a:rPr lang="cs-CZ" dirty="0"/>
              <a:t>V r. 1960 vznikly nové a jednotné Osnovy tělesné výchovy – tendence modernizace, kvality a </a:t>
            </a:r>
            <a:r>
              <a:rPr lang="cs-CZ" dirty="0" err="1"/>
              <a:t>konkr</a:t>
            </a:r>
            <a:r>
              <a:rPr lang="cs-CZ" dirty="0"/>
              <a:t>. obsahové jednoty</a:t>
            </a:r>
          </a:p>
          <a:p>
            <a:r>
              <a:rPr lang="cs-CZ" dirty="0"/>
              <a:t>Byly zvýrazňovány rozdíly mezi děvčaty a chlapci – testovány 1965 – 1968.</a:t>
            </a:r>
          </a:p>
          <a:p>
            <a:r>
              <a:rPr lang="cs-CZ" dirty="0"/>
              <a:t>Celospolečenská změna, resp. krize v r. 1968 (21.9.1968 invaze vojsk SSSR a dalších 4 států Varšavského paktu)(Frič) se promítla do všech sfér společnosti i do sportu. Personální změny (KSČ, ÚV KSČ, ČSTV…) – Akční plán</a:t>
            </a:r>
          </a:p>
          <a:p>
            <a:r>
              <a:rPr lang="cs-CZ" dirty="0"/>
              <a:t>V rámci normalizace – zlikvidovány všechny organizace, kádrové změny a princip </a:t>
            </a:r>
            <a:r>
              <a:rPr lang="cs-CZ" dirty="0" err="1"/>
              <a:t>ved</a:t>
            </a:r>
            <a:r>
              <a:rPr lang="cs-CZ" dirty="0"/>
              <a:t> </a:t>
            </a:r>
            <a:r>
              <a:rPr lang="cs-CZ" dirty="0" err="1"/>
              <a:t>ůl</a:t>
            </a:r>
            <a:r>
              <a:rPr lang="cs-CZ" dirty="0"/>
              <a:t> KSČ.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333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Československé tělesné kultury v letech 1969 – 1989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1969 – návrat k totálnímu dogmatismu (konsol. </a:t>
            </a:r>
            <a:r>
              <a:rPr lang="cs-CZ" dirty="0" err="1"/>
              <a:t>Ús</a:t>
            </a:r>
            <a:r>
              <a:rPr lang="cs-CZ" dirty="0"/>
              <a:t>. KSČ – odvolání A.D. </a:t>
            </a:r>
          </a:p>
          <a:p>
            <a:r>
              <a:rPr lang="cs-CZ" dirty="0"/>
              <a:t>1971 – vrcholí </a:t>
            </a:r>
            <a:r>
              <a:rPr lang="cs-CZ" dirty="0" err="1"/>
              <a:t>norm</a:t>
            </a:r>
            <a:r>
              <a:rPr lang="cs-CZ" dirty="0"/>
              <a:t>. úsilí – výsledkem vytvoř. „systém politickovýchovné práce“ v ČSTV. ( v důsledku tzv. Poučení z krizového vývoje </a:t>
            </a:r>
            <a:r>
              <a:rPr lang="cs-CZ" dirty="0" err="1"/>
              <a:t>tv</a:t>
            </a:r>
            <a:r>
              <a:rPr lang="cs-CZ" dirty="0"/>
              <a:t> organizací na XIII. Sjezdu KSČ.</a:t>
            </a:r>
          </a:p>
          <a:p>
            <a:r>
              <a:rPr lang="cs-CZ" dirty="0"/>
              <a:t>Garnitura chápala vrch. sport a st. </a:t>
            </a:r>
            <a:r>
              <a:rPr lang="cs-CZ" dirty="0" err="1"/>
              <a:t>reprez</a:t>
            </a:r>
            <a:r>
              <a:rPr lang="cs-CZ" dirty="0"/>
              <a:t>. Jako možnost jak soutěžit s </a:t>
            </a:r>
            <a:r>
              <a:rPr lang="cs-CZ" dirty="0" err="1"/>
              <a:t>nejvysp</a:t>
            </a:r>
            <a:r>
              <a:rPr lang="cs-CZ" dirty="0"/>
              <a:t>. státy světa.</a:t>
            </a:r>
          </a:p>
          <a:p>
            <a:r>
              <a:rPr lang="cs-CZ" dirty="0"/>
              <a:t>1973 byl stanoven rozsah odpovědnosti a komp. ČSTV, SSM, ROH, SVAZARM, MŠ, MNO</a:t>
            </a:r>
            <a:r>
              <a:rPr lang="cs-CZ"/>
              <a:t>, FMV </a:t>
            </a:r>
            <a:r>
              <a:rPr lang="cs-CZ" dirty="0"/>
              <a:t>atd….na formování a rozvoji socialistické tělesné výchovy a sportu.</a:t>
            </a:r>
          </a:p>
        </p:txBody>
      </p:sp>
    </p:spTree>
    <p:extLst>
      <p:ext uri="{BB962C8B-B14F-4D97-AF65-F5344CB8AC3E}">
        <p14:creationId xmlns:p14="http://schemas.microsoft.com/office/powerpoint/2010/main" val="3202639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OH 1972 o rok později po vzoru NDR usnesení o zabezpečení vrch. Sportu zřízení SVS – následně doping</a:t>
            </a:r>
          </a:p>
          <a:p>
            <a:r>
              <a:rPr lang="cs-CZ" dirty="0"/>
              <a:t>Financování sportu z vnitřních zdrojů ČSTV na celospolečenské zdroje.</a:t>
            </a:r>
          </a:p>
          <a:p>
            <a:r>
              <a:rPr lang="cs-CZ" dirty="0"/>
              <a:t>1970 z ČSTV 85%, 1975 100% (1965 15%) – boom výstavby tělovýchovných zařízení (nejvíce kryté TVZ)</a:t>
            </a:r>
          </a:p>
          <a:p>
            <a:r>
              <a:rPr lang="cs-CZ" dirty="0"/>
              <a:t>Komise národních výborů pro mládež a TV Výbory pro TV a sport…</a:t>
            </a:r>
          </a:p>
          <a:p>
            <a:r>
              <a:rPr lang="cs-CZ" dirty="0"/>
              <a:t>Problém finance – proto od 80. let. Úspory, šetření, útlum, zastavení, degradace, destrukce – prohloubení rozdílu oproti vyspělým státům</a:t>
            </a:r>
          </a:p>
          <a:p>
            <a:r>
              <a:rPr lang="cs-CZ" dirty="0"/>
              <a:t>V masovém rozvoji tělesné kultury čs. Spartakiády (1975-1985)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932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1980 – DAVIS CUP</a:t>
            </a:r>
          </a:p>
          <a:p>
            <a:r>
              <a:rPr lang="cs-CZ" dirty="0"/>
              <a:t>1988 - ZOH  Calgary a LOH Soul </a:t>
            </a:r>
          </a:p>
          <a:p>
            <a:r>
              <a:rPr lang="cs-CZ" dirty="0"/>
              <a:t>1976 – nové osnovy  i pro TV – nechceš? – musíš!</a:t>
            </a:r>
          </a:p>
          <a:p>
            <a:r>
              <a:rPr lang="cs-CZ" dirty="0"/>
              <a:t>1980 novela VŠ zákona</a:t>
            </a:r>
          </a:p>
          <a:p>
            <a:r>
              <a:rPr lang="cs-CZ" dirty="0"/>
              <a:t>Sportovci a sport byl relativně vůči ideologickému balastu imunní a žil si </a:t>
            </a:r>
            <a:r>
              <a:rPr lang="cs-CZ" dirty="0" err="1"/>
              <a:t>vl</a:t>
            </a:r>
            <a:r>
              <a:rPr lang="cs-CZ" dirty="0"/>
              <a:t> živ a nepodlehl tolik devastaci jako ostatní společenské složky </a:t>
            </a:r>
          </a:p>
          <a:p>
            <a:r>
              <a:rPr lang="cs-CZ" dirty="0"/>
              <a:t>Po roce 1989 začala cesta demokratizace československé tělesné výchovy a sportu včetně zásadních změn v </a:t>
            </a:r>
            <a:r>
              <a:rPr lang="cs-CZ" dirty="0" err="1"/>
              <a:t>org</a:t>
            </a:r>
            <a:r>
              <a:rPr lang="cs-CZ" dirty="0"/>
              <a:t>. </a:t>
            </a:r>
            <a:r>
              <a:rPr lang="cs-CZ" dirty="0" err="1"/>
              <a:t>strukt</a:t>
            </a:r>
            <a:r>
              <a:rPr lang="cs-CZ" dirty="0"/>
              <a:t>. </a:t>
            </a:r>
          </a:p>
          <a:p>
            <a:r>
              <a:rPr lang="cs-CZ" dirty="0"/>
              <a:t>Obnovení většiny zakázaných organizací, spolků atd.</a:t>
            </a:r>
          </a:p>
          <a:p>
            <a:r>
              <a:rPr lang="cs-CZ" dirty="0"/>
              <a:t>Na řízení a rozvoji české tělovýchovy a sportu se dále začali podílet MŠMT, ČOV, ČSTV, ČOS, </a:t>
            </a:r>
            <a:r>
              <a:rPr lang="cs-CZ" dirty="0" err="1"/>
              <a:t>ASpV</a:t>
            </a:r>
            <a:r>
              <a:rPr lang="cs-CZ" dirty="0"/>
              <a:t>, ATJ, sportovní svazy a řada dalších organizací.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434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F7C42-51B6-49A1-9F0B-C105B7F8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D940B0-BDF2-4DC2-9252-81ED68129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roce 1990 změna osnov školní </a:t>
            </a:r>
            <a:r>
              <a:rPr lang="cs-CZ" dirty="0" err="1"/>
              <a:t>tv</a:t>
            </a:r>
            <a:r>
              <a:rPr lang="cs-CZ" dirty="0"/>
              <a:t> (modernizace, liberalizace) </a:t>
            </a:r>
          </a:p>
          <a:p>
            <a:r>
              <a:rPr lang="cs-CZ" dirty="0"/>
              <a:t>V r. 2007 osnovy změněny na RVP – ŠVP</a:t>
            </a:r>
          </a:p>
          <a:p>
            <a:r>
              <a:rPr lang="cs-CZ" dirty="0"/>
              <a:t>2013 – revize RVP</a:t>
            </a:r>
          </a:p>
          <a:p>
            <a:r>
              <a:rPr lang="cs-CZ"/>
              <a:t>NYNÍ PROBÍHÁ DALŠÍ ETAPA REVIZE RVP.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864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vám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95765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B33A9-7E9F-47A8-A7F9-2DD03773F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a další zdroje k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B929A1-89DE-4B1E-9EFC-992CF2279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Hodaň,B</a:t>
            </a:r>
            <a:r>
              <a:rPr lang="cs-CZ" b="1" dirty="0"/>
              <a:t>. Úvod do teorie tělesné kultury. Olomouc: Univerzita Palackého, 2000.</a:t>
            </a:r>
            <a:br>
              <a:rPr lang="cs-CZ" b="1" dirty="0"/>
            </a:br>
            <a:r>
              <a:rPr lang="cs-CZ" dirty="0" err="1"/>
              <a:t>Hogenová</a:t>
            </a:r>
            <a:r>
              <a:rPr lang="cs-CZ" dirty="0"/>
              <a:t>, A. aj. Pohyb a tělo. Praha: Karolinum 1998, ISBN 80-7184-580-9</a:t>
            </a:r>
            <a:br>
              <a:rPr lang="cs-CZ" dirty="0"/>
            </a:br>
            <a:r>
              <a:rPr lang="cs-CZ" dirty="0" err="1"/>
              <a:t>Hogenová,A</a:t>
            </a:r>
            <a:r>
              <a:rPr lang="cs-CZ" dirty="0"/>
              <a:t>. Kvalita života a tělesnost. Praha: Karolinum, 2001.</a:t>
            </a:r>
            <a:br>
              <a:rPr lang="cs-CZ" dirty="0"/>
            </a:br>
            <a:r>
              <a:rPr lang="cs-CZ" dirty="0" err="1"/>
              <a:t>Hogenová,A</a:t>
            </a:r>
            <a:r>
              <a:rPr lang="cs-CZ" dirty="0"/>
              <a:t>. Etika a sport. Praha: Karolinum, 1997. ISBN 80-7184-499-3</a:t>
            </a:r>
            <a:br>
              <a:rPr lang="cs-CZ" dirty="0"/>
            </a:br>
            <a:r>
              <a:rPr lang="cs-CZ" dirty="0" err="1"/>
              <a:t>Hošek,V</a:t>
            </a:r>
            <a:r>
              <a:rPr lang="cs-CZ" dirty="0"/>
              <a:t>. </a:t>
            </a:r>
            <a:r>
              <a:rPr lang="cs-CZ" dirty="0" err="1"/>
              <a:t>Kinezioprotekce</a:t>
            </a:r>
            <a:r>
              <a:rPr lang="cs-CZ" dirty="0"/>
              <a:t> kvality života. Studia </a:t>
            </a:r>
            <a:r>
              <a:rPr lang="cs-CZ" dirty="0" err="1"/>
              <a:t>kinantropologica</a:t>
            </a:r>
            <a:r>
              <a:rPr lang="cs-CZ" dirty="0"/>
              <a:t>., 1, České Budějovice: JČU </a:t>
            </a:r>
            <a:r>
              <a:rPr lang="cs-CZ" dirty="0" err="1"/>
              <a:t>PedF</a:t>
            </a:r>
            <a:r>
              <a:rPr lang="cs-CZ" dirty="0"/>
              <a:t>, 2000, s. 11-15.</a:t>
            </a:r>
            <a:br>
              <a:rPr lang="cs-CZ" dirty="0"/>
            </a:br>
            <a:r>
              <a:rPr lang="cs-CZ" dirty="0" err="1"/>
              <a:t>Hrabinec,J</a:t>
            </a:r>
            <a:r>
              <a:rPr lang="cs-CZ" dirty="0"/>
              <a:t>. Prostor pro porozumění tělesné kultuře. In: Prostory porozumění - výchova, umění, sport. Praha: UK </a:t>
            </a:r>
            <a:r>
              <a:rPr lang="cs-CZ" dirty="0" err="1"/>
              <a:t>PedF</a:t>
            </a:r>
            <a:r>
              <a:rPr lang="cs-CZ" dirty="0"/>
              <a:t>, 2003. s. 56-62. ISBN 80-7290-124-9.</a:t>
            </a:r>
            <a:br>
              <a:rPr lang="cs-CZ" dirty="0"/>
            </a:br>
            <a:r>
              <a:rPr lang="cs-CZ" dirty="0" err="1"/>
              <a:t>Hrabinec,J</a:t>
            </a:r>
            <a:r>
              <a:rPr lang="cs-CZ" dirty="0"/>
              <a:t>. Tělesná kultura a hledání harmonie života. In: Tělesná výchova a sport na přelomu století. Praha: FTVS UK, 1997, s. 701-71. ISBN 80-902147-2.X</a:t>
            </a:r>
            <a:br>
              <a:rPr lang="cs-CZ" dirty="0"/>
            </a:br>
            <a:r>
              <a:rPr lang="cs-CZ" dirty="0" err="1"/>
              <a:t>Rýdl,M</a:t>
            </a:r>
            <a:r>
              <a:rPr lang="cs-CZ" dirty="0"/>
              <a:t>. Kapitoly z filozofie tělesné kultury. Praha: Univerzita Karlova, 1993.</a:t>
            </a:r>
            <a:br>
              <a:rPr lang="cs-CZ" dirty="0"/>
            </a:br>
            <a:r>
              <a:rPr lang="cs-CZ" dirty="0"/>
              <a:t>Slepičková, I. Sport a volný čas. Praha: Karolinum 2000. ISBN 80-246-0044-7.</a:t>
            </a:r>
            <a:br>
              <a:rPr lang="cs-CZ" dirty="0"/>
            </a:br>
            <a:r>
              <a:rPr lang="cs-CZ" dirty="0" err="1"/>
              <a:t>Svoboda,B</a:t>
            </a:r>
            <a:r>
              <a:rPr lang="cs-CZ" dirty="0"/>
              <a:t>., </a:t>
            </a:r>
            <a:r>
              <a:rPr lang="cs-CZ" dirty="0" err="1"/>
              <a:t>Hošek,V.Pohyb</a:t>
            </a:r>
            <a:r>
              <a:rPr lang="cs-CZ" dirty="0"/>
              <a:t> a </a:t>
            </a:r>
            <a:r>
              <a:rPr lang="cs-CZ" dirty="0" err="1"/>
              <a:t>somatomentální</a:t>
            </a:r>
            <a:r>
              <a:rPr lang="cs-CZ" dirty="0"/>
              <a:t> vývoj osobnosti. Praha: Univerzita Karlova, 1992.</a:t>
            </a:r>
            <a:br>
              <a:rPr lang="cs-CZ" dirty="0"/>
            </a:br>
            <a:r>
              <a:rPr lang="cs-CZ" dirty="0"/>
              <a:t>Teplý, Z. Zdraví, zdatnost, pohybový režim. Praha: ČASPV, 1995. ISBN 80-85910-02-0</a:t>
            </a:r>
          </a:p>
          <a:p>
            <a:r>
              <a:rPr lang="cs-CZ" dirty="0"/>
              <a:t>A další tituly uvedené v SIS</a:t>
            </a:r>
          </a:p>
        </p:txBody>
      </p:sp>
    </p:spTree>
    <p:extLst>
      <p:ext uri="{BB962C8B-B14F-4D97-AF65-F5344CB8AC3E}">
        <p14:creationId xmlns:p14="http://schemas.microsoft.com/office/powerpoint/2010/main" val="415241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5D12ED-E309-4D9D-AA36-1D8C939F5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ČESKOSLOVENSKÝ SPORT 1918 - 1939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E487C7-F2D9-4815-A0EC-AEED7378E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Vznik ČSR = rozvoj sportovního hnutí</a:t>
            </a:r>
          </a:p>
          <a:p>
            <a:r>
              <a:rPr lang="cs-CZ" dirty="0"/>
              <a:t>½ 20. let 20 stol. krize ČS. sportovní obce a 1927 – zánik</a:t>
            </a:r>
          </a:p>
          <a:p>
            <a:r>
              <a:rPr lang="cs-CZ" dirty="0"/>
              <a:t>Československý všesportovní výbor 1928 – předseda prof. Dr. Rudolf Pelikán, 1929 - dr. J. St. Guth-Jarkovský, 1929 resp. 1930 – doc. </a:t>
            </a:r>
            <a:r>
              <a:rPr lang="cs-CZ" dirty="0" err="1"/>
              <a:t>MuDr.</a:t>
            </a:r>
            <a:r>
              <a:rPr lang="cs-CZ" dirty="0"/>
              <a:t> Josef </a:t>
            </a:r>
            <a:r>
              <a:rPr lang="cs-CZ" dirty="0" err="1"/>
              <a:t>Gruss</a:t>
            </a:r>
            <a:r>
              <a:rPr lang="cs-CZ" dirty="0"/>
              <a:t> </a:t>
            </a:r>
          </a:p>
          <a:p>
            <a:r>
              <a:rPr lang="cs-CZ" dirty="0"/>
              <a:t>Meziválečný ČS sport – amatérský velmi špatné finanční podmínky (1932 </a:t>
            </a:r>
            <a:r>
              <a:rPr lang="cs-CZ" dirty="0" err="1"/>
              <a:t>Lake</a:t>
            </a:r>
            <a:r>
              <a:rPr lang="cs-CZ" dirty="0"/>
              <a:t> </a:t>
            </a:r>
            <a:r>
              <a:rPr lang="cs-CZ" dirty="0" err="1"/>
              <a:t>Placid</a:t>
            </a:r>
            <a:r>
              <a:rPr lang="cs-CZ" dirty="0"/>
              <a:t> – 10 000 Kč min. obch. Svazu lyžařů – jinak jen finance z v. sbírek)</a:t>
            </a:r>
          </a:p>
          <a:p>
            <a:r>
              <a:rPr lang="cs-CZ" dirty="0"/>
              <a:t>Profesionální sport - dostatek financí (prvoligový fotbal, několik boxerů a zápasníků a Karla Koželuha.</a:t>
            </a:r>
          </a:p>
          <a:p>
            <a:r>
              <a:rPr lang="cs-CZ" dirty="0"/>
              <a:t>Vstupné - zdaněno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65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4203"/>
            <a:ext cx="10515600" cy="49627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 r. 1930 čs. sport velice úspěšný</a:t>
            </a:r>
          </a:p>
          <a:p>
            <a:r>
              <a:rPr lang="cs-CZ" dirty="0"/>
              <a:t>Kanoisté x krát ME, Karlík - Brzák MS na 10 km, Zvolánková- Pavlisová MS na 600 m.</a:t>
            </a:r>
          </a:p>
          <a:p>
            <a:r>
              <a:rPr lang="cs-CZ" dirty="0"/>
              <a:t>Hokejisté – do r.1933 x krát ME,</a:t>
            </a:r>
          </a:p>
          <a:p>
            <a:r>
              <a:rPr lang="cs-CZ" dirty="0"/>
              <a:t>Fotbalisté – x krát finále středoevropského poháru (1934 MS finále)</a:t>
            </a:r>
          </a:p>
          <a:p>
            <a:r>
              <a:rPr lang="cs-CZ" dirty="0"/>
              <a:t>Stolní tenis – MS 1932, 1939 muži, 1935, 1936 a 1938 MS ženy</a:t>
            </a:r>
          </a:p>
          <a:p>
            <a:r>
              <a:rPr lang="cs-CZ" dirty="0"/>
              <a:t>Zápasníci, vzpěrači, atleti….</a:t>
            </a:r>
          </a:p>
          <a:p>
            <a:r>
              <a:rPr lang="cs-CZ" dirty="0"/>
              <a:t>První zlato na OH Šupčík šplh 1924 Paříž, F. Ventura skok na koni, Amsterodam 1928</a:t>
            </a:r>
          </a:p>
          <a:p>
            <a:r>
              <a:rPr lang="cs-CZ" dirty="0"/>
              <a:t>Los Angeles 1932 – vzpěrač </a:t>
            </a:r>
            <a:r>
              <a:rPr lang="cs-CZ" dirty="0" err="1"/>
              <a:t>J.Skobla</a:t>
            </a:r>
            <a:endParaRPr lang="cs-CZ" dirty="0"/>
          </a:p>
          <a:p>
            <a:r>
              <a:rPr lang="cs-CZ" dirty="0"/>
              <a:t>Berlín 1936 A. Hudec gymnasta kruhy, kanoisté </a:t>
            </a:r>
            <a:r>
              <a:rPr lang="cs-CZ" dirty="0" err="1"/>
              <a:t>Škrland</a:t>
            </a:r>
            <a:r>
              <a:rPr lang="cs-CZ" dirty="0"/>
              <a:t> - Mottl na 10 km a Brzák – Syrovátka na 1 km.</a:t>
            </a:r>
          </a:p>
        </p:txBody>
      </p:sp>
    </p:spTree>
    <p:extLst>
      <p:ext uri="{BB962C8B-B14F-4D97-AF65-F5344CB8AC3E}">
        <p14:creationId xmlns:p14="http://schemas.microsoft.com/office/powerpoint/2010/main" val="242989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3288" y="-294443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TURISTIKA, SKAUTING, TRAMPING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9174"/>
            <a:ext cx="10515600" cy="5247572"/>
          </a:xfrm>
        </p:spPr>
        <p:txBody>
          <a:bodyPr/>
          <a:lstStyle/>
          <a:p>
            <a:r>
              <a:rPr lang="cs-CZ" dirty="0"/>
              <a:t> Turistika: Klub československých turistů (Jarkovský, Hrubý, </a:t>
            </a:r>
            <a:r>
              <a:rPr lang="cs-CZ" dirty="0" err="1"/>
              <a:t>Slávik</a:t>
            </a:r>
            <a:r>
              <a:rPr lang="cs-CZ" dirty="0"/>
              <a:t>, Pásek)</a:t>
            </a:r>
          </a:p>
          <a:p>
            <a:r>
              <a:rPr lang="cs-CZ" dirty="0"/>
              <a:t>Skauting: překračoval rámec TK, neb systém </a:t>
            </a:r>
            <a:r>
              <a:rPr lang="cs-CZ" dirty="0" err="1"/>
              <a:t>mimošk</a:t>
            </a:r>
            <a:r>
              <a:rPr lang="cs-CZ" dirty="0"/>
              <a:t>. TV, který zahrnuje všechny její složky</a:t>
            </a:r>
          </a:p>
          <a:p>
            <a:r>
              <a:rPr lang="cs-CZ" dirty="0"/>
              <a:t>Svaz junáků-skautů RČS – </a:t>
            </a:r>
            <a:r>
              <a:rPr lang="cs-CZ" dirty="0" err="1"/>
              <a:t>A.B.Svojsík</a:t>
            </a:r>
            <a:r>
              <a:rPr lang="cs-CZ" dirty="0"/>
              <a:t> 1919 – 1938</a:t>
            </a:r>
          </a:p>
          <a:p>
            <a:r>
              <a:rPr lang="cs-CZ" dirty="0"/>
              <a:t>Skautský zákon etický kodex: pravdomluvný, věrný a oddaný, prospěšný – pomáhá jiným, přítelem všech lidí dobré vůle a bratrem každého skauta, zdvořilý, ochráncem přírody a cenných výtvorů lidských, poslušný rodičům, představených a vůdců, veselé mysli, spořivý, čistý v myšlení, slovech i skutcích</a:t>
            </a:r>
          </a:p>
          <a:p>
            <a:r>
              <a:rPr lang="cs-CZ" dirty="0"/>
              <a:t>Trampské hnutí v ČSR je ojedinělý kulturně historický jev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870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Jack London, </a:t>
            </a:r>
            <a:r>
              <a:rPr lang="cs-CZ" dirty="0" err="1"/>
              <a:t>Zane</a:t>
            </a:r>
            <a:r>
              <a:rPr lang="cs-CZ" dirty="0"/>
              <a:t> </a:t>
            </a:r>
            <a:r>
              <a:rPr lang="cs-CZ" dirty="0" err="1"/>
              <a:t>Grey</a:t>
            </a:r>
            <a:r>
              <a:rPr lang="cs-CZ" dirty="0"/>
              <a:t>…..</a:t>
            </a:r>
          </a:p>
          <a:p>
            <a:r>
              <a:rPr lang="cs-CZ" dirty="0"/>
              <a:t>Inspirace v USA</a:t>
            </a:r>
          </a:p>
          <a:p>
            <a:r>
              <a:rPr lang="cs-CZ" dirty="0"/>
              <a:t>Výsledkem specifické kultury – trampská písnička</a:t>
            </a:r>
          </a:p>
          <a:p>
            <a:r>
              <a:rPr lang="cs-CZ" dirty="0"/>
              <a:t>V osadách volejbal, box, atletika, vodáctví, </a:t>
            </a:r>
            <a:r>
              <a:rPr lang="cs-CZ" dirty="0" err="1"/>
              <a:t>atd</a:t>
            </a:r>
            <a:r>
              <a:rPr lang="cs-CZ" dirty="0"/>
              <a:t>….</a:t>
            </a:r>
          </a:p>
          <a:p>
            <a:r>
              <a:rPr lang="cs-CZ" dirty="0"/>
              <a:t>Systém tělesné kultury korespondoval s poměry v rámci předmnichovské situace – ideologie</a:t>
            </a:r>
          </a:p>
          <a:p>
            <a:r>
              <a:rPr lang="cs-CZ" dirty="0"/>
              <a:t>Tyršův TSTÚ; ČS - těl kult chybělo centrum</a:t>
            </a:r>
          </a:p>
        </p:txBody>
      </p:sp>
    </p:spTree>
    <p:extLst>
      <p:ext uri="{BB962C8B-B14F-4D97-AF65-F5344CB8AC3E}">
        <p14:creationId xmlns:p14="http://schemas.microsoft.com/office/powerpoint/2010/main" val="305220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a slovenská tělesná kultura 1939-1945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 mnichovském diktátu – snaha o sjednocení (odpor k německé politice)</a:t>
            </a:r>
          </a:p>
          <a:p>
            <a:r>
              <a:rPr lang="cs-CZ" dirty="0"/>
              <a:t>Uspořádání sportovního života v P </a:t>
            </a:r>
            <a:r>
              <a:rPr lang="cs-CZ" dirty="0" err="1"/>
              <a:t>BaM</a:t>
            </a:r>
            <a:endParaRPr lang="cs-CZ" dirty="0"/>
          </a:p>
          <a:p>
            <a:r>
              <a:rPr lang="cs-CZ" dirty="0"/>
              <a:t>Okupanti , kolaboranti atd. se snažili o spojení s německými sportovními svazy a jejich ideologii.</a:t>
            </a:r>
          </a:p>
          <a:p>
            <a:r>
              <a:rPr lang="cs-CZ" dirty="0"/>
              <a:t>Tělovýchovné sportovní skautské a další organizace – odboj</a:t>
            </a:r>
          </a:p>
          <a:p>
            <a:r>
              <a:rPr lang="cs-CZ" dirty="0"/>
              <a:t>Sokolové – veliké oběti v boji proti okupantům 12 tis. Zatčeno a 4 tis umučeno, popraveno.</a:t>
            </a:r>
          </a:p>
          <a:p>
            <a:r>
              <a:rPr lang="cs-CZ" dirty="0"/>
              <a:t>Svaz dělnických tělocvičných jednot zůstal – demonstrace vztahu </a:t>
            </a:r>
            <a:r>
              <a:rPr lang="cs-CZ" dirty="0" err="1"/>
              <a:t>nár</a:t>
            </a:r>
            <a:r>
              <a:rPr lang="cs-CZ" dirty="0"/>
              <a:t>. soc. k dělnictvu</a:t>
            </a:r>
          </a:p>
          <a:p>
            <a:r>
              <a:rPr lang="cs-CZ" dirty="0"/>
              <a:t>Na Slovensku v rámci SNP – turisté, horolezci, lyžaři z Klubu slovenských turistů a lyžařů i Sokolové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12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Československé tělesné kultury v letech 1945 – 1956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Hledání vizí, měnění organizační struktury, názorový rozkol, implikace ideologie do sport. </a:t>
            </a:r>
            <a:r>
              <a:rPr lang="cs-CZ" dirty="0" err="1"/>
              <a:t>org</a:t>
            </a:r>
            <a:r>
              <a:rPr lang="cs-CZ" dirty="0"/>
              <a:t>. </a:t>
            </a:r>
          </a:p>
          <a:p>
            <a:r>
              <a:rPr lang="cs-CZ" dirty="0"/>
              <a:t>Naprostá orientace na politiku SSSR.</a:t>
            </a:r>
          </a:p>
          <a:p>
            <a:r>
              <a:rPr lang="cs-CZ" dirty="0"/>
              <a:t>Snaha o totální sjednocení všech tělovýchovných spolků, organizací a jednot do jediné ÚNTV </a:t>
            </a:r>
          </a:p>
          <a:p>
            <a:r>
              <a:rPr lang="cs-CZ" dirty="0"/>
              <a:t>Po únoru 1948 rychlý spád. UV KSČ vše ovládla – Ústřední akční výbor, Národní fronta</a:t>
            </a:r>
          </a:p>
          <a:p>
            <a:r>
              <a:rPr lang="cs-CZ" dirty="0"/>
              <a:t>Jediná organizace Sokol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5664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2526" y="1556084"/>
            <a:ext cx="10391274" cy="5053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 únoru1948 byly všechny složky života podřizovány diktátu Moskvy</a:t>
            </a:r>
          </a:p>
          <a:p>
            <a:pPr marL="0" indent="0">
              <a:buNone/>
            </a:pPr>
            <a:r>
              <a:rPr lang="cs-CZ" dirty="0"/>
              <a:t>Zavedeny: Tyršův odznak zdatnosti, Zasloužilý pracovník v tělesné výchově a sportu, Mistr sportu, Zasloužilý mistr sportu.</a:t>
            </a:r>
          </a:p>
          <a:p>
            <a:pPr marL="0" indent="0">
              <a:buNone/>
            </a:pPr>
            <a:r>
              <a:rPr lang="cs-CZ" dirty="0"/>
              <a:t>Český sport se těžko vzpamatovával z válečných důsledků a omezených možností</a:t>
            </a:r>
          </a:p>
          <a:p>
            <a:pPr marL="0" indent="0">
              <a:buNone/>
            </a:pPr>
            <a:r>
              <a:rPr lang="cs-CZ" dirty="0"/>
              <a:t>1953 – ITVS; VÚTV</a:t>
            </a:r>
          </a:p>
          <a:p>
            <a:pPr marL="0" indent="0">
              <a:buNone/>
            </a:pPr>
            <a:r>
              <a:rPr lang="cs-CZ" dirty="0"/>
              <a:t>1956 -  zrušeno přímé státní řízení tělesné výchovy a sportu (složitost, neúčinnost, chaos)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17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6321</TotalTime>
  <Words>1367</Words>
  <Application>Microsoft Office PowerPoint</Application>
  <PresentationFormat>Širokoúhlá obrazovka</PresentationFormat>
  <Paragraphs>98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TEORIE TĚLESNÉ KULTURY</vt:lpstr>
      <vt:lpstr>Literatura a další zdroje k předmětu</vt:lpstr>
      <vt:lpstr>ČESKOSLOVENSKÝ SPORT 1918 - 1939 </vt:lpstr>
      <vt:lpstr>Prezentace aplikace PowerPoint</vt:lpstr>
      <vt:lpstr>TURISTIKA, SKAUTING, TRAMPING</vt:lpstr>
      <vt:lpstr>Prezentace aplikace PowerPoint</vt:lpstr>
      <vt:lpstr>Česká a slovenská tělesná kultura 1939-1945</vt:lpstr>
      <vt:lpstr>Vývoj Československé tělesné kultury v letech 1945 – 1956 </vt:lpstr>
      <vt:lpstr>Prezentace aplikace PowerPoint</vt:lpstr>
      <vt:lpstr>Prezentace aplikace PowerPoint</vt:lpstr>
      <vt:lpstr>Vývoj Československé tělesné kultury v letech 1957 – 1968 </vt:lpstr>
      <vt:lpstr>Prezentace aplikace PowerPoint</vt:lpstr>
      <vt:lpstr>Prezentace aplikace PowerPoint</vt:lpstr>
      <vt:lpstr>Vývoj Československé tělesné kultury v letech 1969 – 1989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TĚLESNÉ KULTURY</dc:title>
  <dc:creator>Martin</dc:creator>
  <cp:lastModifiedBy>Martin Dlouhý</cp:lastModifiedBy>
  <cp:revision>52</cp:revision>
  <dcterms:created xsi:type="dcterms:W3CDTF">2018-09-26T12:48:52Z</dcterms:created>
  <dcterms:modified xsi:type="dcterms:W3CDTF">2019-03-13T15:15:51Z</dcterms:modified>
</cp:coreProperties>
</file>