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87" r:id="rId5"/>
    <p:sldId id="392" r:id="rId6"/>
    <p:sldId id="393" r:id="rId7"/>
    <p:sldId id="394" r:id="rId8"/>
    <p:sldId id="395" r:id="rId9"/>
    <p:sldId id="396" r:id="rId10"/>
    <p:sldId id="387" r:id="rId11"/>
    <p:sldId id="397" r:id="rId12"/>
    <p:sldId id="400" r:id="rId13"/>
    <p:sldId id="388" r:id="rId14"/>
    <p:sldId id="389" r:id="rId15"/>
    <p:sldId id="390" r:id="rId16"/>
    <p:sldId id="391" r:id="rId17"/>
    <p:sldId id="401" r:id="rId18"/>
    <p:sldId id="364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7530A7-1E70-4798-B652-4B34E5CC064A}" v="105" dt="2021-11-27T19:37:49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90" d="100"/>
          <a:sy n="90" d="100"/>
        </p:scale>
        <p:origin x="90" y="2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Vágner" userId="S::vagner@vojenskyobor.cz::8f38ecf4-166a-48cb-9f9e-f1a40236ef56" providerId="AD" clId="Web-{BA7530A7-1E70-4798-B652-4B34E5CC064A}"/>
    <pc:docChg chg="modSld">
      <pc:chgData name="Michal Vágner" userId="S::vagner@vojenskyobor.cz::8f38ecf4-166a-48cb-9f9e-f1a40236ef56" providerId="AD" clId="Web-{BA7530A7-1E70-4798-B652-4B34E5CC064A}" dt="2021-11-27T19:37:49.300" v="73" actId="20577"/>
      <pc:docMkLst>
        <pc:docMk/>
      </pc:docMkLst>
      <pc:sldChg chg="addSp delSp modSp">
        <pc:chgData name="Michal Vágner" userId="S::vagner@vojenskyobor.cz::8f38ecf4-166a-48cb-9f9e-f1a40236ef56" providerId="AD" clId="Web-{BA7530A7-1E70-4798-B652-4B34E5CC064A}" dt="2021-11-27T19:37:49.300" v="73" actId="20577"/>
        <pc:sldMkLst>
          <pc:docMk/>
          <pc:sldMk cId="0" sldId="287"/>
        </pc:sldMkLst>
        <pc:spChg chg="add">
          <ac:chgData name="Michal Vágner" userId="S::vagner@vojenskyobor.cz::8f38ecf4-166a-48cb-9f9e-f1a40236ef56" providerId="AD" clId="Web-{BA7530A7-1E70-4798-B652-4B34E5CC064A}" dt="2021-11-27T19:34:52" v="16"/>
          <ac:spMkLst>
            <pc:docMk/>
            <pc:sldMk cId="0" sldId="287"/>
            <ac:spMk id="2" creationId="{1DE07C06-754B-4E8D-9C17-D3E211927522}"/>
          </ac:spMkLst>
        </pc:spChg>
        <pc:spChg chg="add mod">
          <ac:chgData name="Michal Vágner" userId="S::vagner@vojenskyobor.cz::8f38ecf4-166a-48cb-9f9e-f1a40236ef56" providerId="AD" clId="Web-{BA7530A7-1E70-4798-B652-4B34E5CC064A}" dt="2021-11-27T19:37:37.253" v="68" actId="1076"/>
          <ac:spMkLst>
            <pc:docMk/>
            <pc:sldMk cId="0" sldId="287"/>
            <ac:spMk id="3" creationId="{BC1DF162-56D1-4698-8BB2-5AFA717FACAF}"/>
          </ac:spMkLst>
        </pc:spChg>
        <pc:spChg chg="mod">
          <ac:chgData name="Michal Vágner" userId="S::vagner@vojenskyobor.cz::8f38ecf4-166a-48cb-9f9e-f1a40236ef56" providerId="AD" clId="Web-{BA7530A7-1E70-4798-B652-4B34E5CC064A}" dt="2021-11-27T19:37:49.300" v="73" actId="20577"/>
          <ac:spMkLst>
            <pc:docMk/>
            <pc:sldMk cId="0" sldId="287"/>
            <ac:spMk id="2051" creationId="{582FC2CE-4EE5-4E7E-B803-E6E101864940}"/>
          </ac:spMkLst>
        </pc:spChg>
        <pc:spChg chg="del">
          <ac:chgData name="Michal Vágner" userId="S::vagner@vojenskyobor.cz::8f38ecf4-166a-48cb-9f9e-f1a40236ef56" providerId="AD" clId="Web-{BA7530A7-1E70-4798-B652-4B34E5CC064A}" dt="2021-11-27T19:35:01.781" v="17"/>
          <ac:spMkLst>
            <pc:docMk/>
            <pc:sldMk cId="0" sldId="287"/>
            <ac:spMk id="2052" creationId="{CC3C0D75-2A7E-4904-B312-3D4705B59B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2FA8A6-0383-404A-A8D1-C115B7F75B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B609452-C1C4-43D3-9ABC-498A37694C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23CF390A-EC3A-4BC7-ABEF-0F910E5CE82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D53330BC-E524-4047-9B34-365D6976C7B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484BE34E-02AE-4DF6-A69B-BF40940488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E45EAD1-5199-4636-BDD1-4FBBD8D56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C5AE35-914E-4F0F-B521-4C484A48E14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9F74664A-E065-4D50-9906-53F05FB5D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8C317E2-E434-4076-93AC-CC526C88EE6D}" type="slidenum">
              <a:rPr lang="cs-CZ" altLang="cs-CZ"/>
              <a:pPr eaLnBrk="1" hangingPunct="1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0713D5A-2576-452C-B077-6C27202C9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5F985B2-25B4-4408-A969-C3C842D8E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333CEFA4-D053-45F9-8686-4BEA148C850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1C78AA8C-2F94-4432-AAED-1F84C85EE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6564" name="Zástupný symbol pro číslo snímku 3">
            <a:extLst>
              <a:ext uri="{FF2B5EF4-FFF2-40B4-BE49-F238E27FC236}">
                <a16:creationId xmlns:a16="http://schemas.microsoft.com/office/drawing/2014/main" id="{069837FE-05B3-4E5F-86E8-A71C531FB5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0C0535-E557-46E3-B2F0-0D22650A5DC0}" type="slidenum">
              <a:rPr lang="cs-CZ" altLang="cs-CZ"/>
              <a:pPr eaLnBrk="1" hangingPunct="1"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>
            <a:extLst>
              <a:ext uri="{FF2B5EF4-FFF2-40B4-BE49-F238E27FC236}">
                <a16:creationId xmlns:a16="http://schemas.microsoft.com/office/drawing/2014/main" id="{7AD2AE4F-6956-4DF3-AD93-A40EE0B2C2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>
            <a:extLst>
              <a:ext uri="{FF2B5EF4-FFF2-40B4-BE49-F238E27FC236}">
                <a16:creationId xmlns:a16="http://schemas.microsoft.com/office/drawing/2014/main" id="{E8C05BCE-815F-4EDC-BE30-194BFFE37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63E0A3C3-1CA2-413B-8056-A4FBD1601E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F116E-C24A-4BB8-A14A-5C396C84C11E}" type="slidenum">
              <a:rPr lang="cs-CZ" altLang="cs-CZ"/>
              <a:pPr eaLnBrk="1" hangingPunct="1">
                <a:spcBef>
                  <a:spcPct val="0"/>
                </a:spcBef>
              </a:pPr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C9027FA1-79C4-4588-818B-C7CDDC1E6D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9A30CA34-60B4-48B1-B0B7-943C5B4D9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8612" name="Zástupný symbol pro číslo snímku 3">
            <a:extLst>
              <a:ext uri="{FF2B5EF4-FFF2-40B4-BE49-F238E27FC236}">
                <a16:creationId xmlns:a16="http://schemas.microsoft.com/office/drawing/2014/main" id="{2C979E1B-C8B7-4289-B6CC-19ABB0CA05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B0EEE8-556D-499B-9863-41D0B912F911}" type="slidenum">
              <a:rPr lang="cs-CZ" altLang="cs-CZ"/>
              <a:pPr eaLnBrk="1" hangingPunct="1"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>
            <a:extLst>
              <a:ext uri="{FF2B5EF4-FFF2-40B4-BE49-F238E27FC236}">
                <a16:creationId xmlns:a16="http://schemas.microsoft.com/office/drawing/2014/main" id="{1318BFF7-AB9F-4A18-BEAE-341E774F2F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>
            <a:extLst>
              <a:ext uri="{FF2B5EF4-FFF2-40B4-BE49-F238E27FC236}">
                <a16:creationId xmlns:a16="http://schemas.microsoft.com/office/drawing/2014/main" id="{46219324-CC0D-455F-ADB7-D4B683870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9636" name="Zástupný symbol pro číslo snímku 3">
            <a:extLst>
              <a:ext uri="{FF2B5EF4-FFF2-40B4-BE49-F238E27FC236}">
                <a16:creationId xmlns:a16="http://schemas.microsoft.com/office/drawing/2014/main" id="{0C1D83F5-58E2-4629-AE61-50AC49649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8DE62D-54ED-4033-B981-F7832A6CE2F4}" type="slidenum">
              <a:rPr lang="cs-CZ" altLang="cs-CZ"/>
              <a:pPr eaLnBrk="1" hangingPunct="1"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4C390543-576E-48D3-99E6-98EECDE171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06414349-D3EC-44FA-AC82-2E172E7A9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0660" name="Zástupný symbol pro číslo snímku 3">
            <a:extLst>
              <a:ext uri="{FF2B5EF4-FFF2-40B4-BE49-F238E27FC236}">
                <a16:creationId xmlns:a16="http://schemas.microsoft.com/office/drawing/2014/main" id="{E19EB124-4F45-4A25-A8F4-BB39EAF982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5247DE0-B95F-4AAD-A348-5D98D06C2777}" type="slidenum">
              <a:rPr lang="cs-CZ" altLang="cs-CZ"/>
              <a:pPr eaLnBrk="1" hangingPunct="1">
                <a:spcBef>
                  <a:spcPct val="0"/>
                </a:spcBef>
              </a:pPr>
              <a:t>14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209ECA19-5C9B-4BDE-AF84-A966F3F10F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7EE8675D-96D4-4A48-88C1-7CEAB6648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3252" name="Zástupný symbol pro číslo snímku 3">
            <a:extLst>
              <a:ext uri="{FF2B5EF4-FFF2-40B4-BE49-F238E27FC236}">
                <a16:creationId xmlns:a16="http://schemas.microsoft.com/office/drawing/2014/main" id="{1026D4CA-49A6-467D-8B2E-7561071184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A0DA705-44E6-4115-9855-DE344033AD78}" type="slidenum">
              <a:rPr lang="cs-CZ" altLang="cs-CZ"/>
              <a:pPr eaLnBrk="1" hangingPunct="1">
                <a:spcBef>
                  <a:spcPct val="0"/>
                </a:spcBef>
              </a:pPr>
              <a:t>15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19CF6597-CC21-4E81-97BC-2101F1695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69D6A764-F714-431B-88EB-0B47D237E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4276" name="Zástupný symbol pro číslo snímku 3">
            <a:extLst>
              <a:ext uri="{FF2B5EF4-FFF2-40B4-BE49-F238E27FC236}">
                <a16:creationId xmlns:a16="http://schemas.microsoft.com/office/drawing/2014/main" id="{B7E62401-8038-409E-8498-A2DB9E9765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4ECD59-3243-41B5-AEE1-A109AE77AB8F}" type="slidenum">
              <a:rPr lang="cs-CZ" altLang="cs-CZ"/>
              <a:pPr eaLnBrk="1" hangingPunct="1"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8909AA6B-8AC7-4AE9-8200-E991A926311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0B260DB4-5A53-4656-BD27-278B3D6A58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5300" name="Zástupný symbol pro číslo snímku 3">
            <a:extLst>
              <a:ext uri="{FF2B5EF4-FFF2-40B4-BE49-F238E27FC236}">
                <a16:creationId xmlns:a16="http://schemas.microsoft.com/office/drawing/2014/main" id="{C3C5D084-4806-491A-BC45-4EC3C0EB08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0FDA0C-391C-43D7-B84A-50B2104288F0}" type="slidenum">
              <a:rPr lang="cs-CZ" altLang="cs-CZ"/>
              <a:pPr eaLnBrk="1" hangingPunct="1"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7E05F2A0-0428-4E23-A14D-83294CB7D7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7667FFF8-5E07-4A37-8CA5-E12B6FC94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6324" name="Zástupný symbol pro číslo snímku 3">
            <a:extLst>
              <a:ext uri="{FF2B5EF4-FFF2-40B4-BE49-F238E27FC236}">
                <a16:creationId xmlns:a16="http://schemas.microsoft.com/office/drawing/2014/main" id="{FAFC965C-35C0-4A35-B6D2-D7E94D44A3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601D61-C2CA-4795-AE03-F1AAFB79E7FC}" type="slidenum">
              <a:rPr lang="cs-CZ" altLang="cs-CZ"/>
              <a:pPr eaLnBrk="1" hangingPunct="1"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019DC608-3B61-48B4-AF02-ADE511075E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7F9CA22F-504E-472D-8668-44FC250F2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7348" name="Zástupný symbol pro číslo snímku 3">
            <a:extLst>
              <a:ext uri="{FF2B5EF4-FFF2-40B4-BE49-F238E27FC236}">
                <a16:creationId xmlns:a16="http://schemas.microsoft.com/office/drawing/2014/main" id="{270748CA-CF04-417E-AEC7-F391F506A7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3450AF-18DC-4040-8956-3D1DC11DFC00}" type="slidenum">
              <a:rPr lang="cs-CZ" altLang="cs-CZ"/>
              <a:pPr eaLnBrk="1" hangingPunct="1"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A145122F-8917-40CC-AE39-C04CC15C97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30D24306-9A90-4467-9DB3-139862EDE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8372" name="Zástupný symbol pro číslo snímku 3">
            <a:extLst>
              <a:ext uri="{FF2B5EF4-FFF2-40B4-BE49-F238E27FC236}">
                <a16:creationId xmlns:a16="http://schemas.microsoft.com/office/drawing/2014/main" id="{D2F97189-90A1-47EA-ADD6-A5FD6D2636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CBEC55-A2FD-4007-A252-6BBD31456857}" type="slidenum">
              <a:rPr lang="cs-CZ" altLang="cs-CZ"/>
              <a:pPr eaLnBrk="1" hangingPunct="1"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A53C5B20-3AC9-4281-AEC0-A300AFBD2C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A58C40E1-DEF0-47BF-96E4-394289F05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9396" name="Zástupný symbol pro číslo snímku 3">
            <a:extLst>
              <a:ext uri="{FF2B5EF4-FFF2-40B4-BE49-F238E27FC236}">
                <a16:creationId xmlns:a16="http://schemas.microsoft.com/office/drawing/2014/main" id="{2810DF23-3F39-4B78-A752-47D203373D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429D274-0352-45F8-B4F4-7A2727962F74}" type="slidenum">
              <a:rPr lang="cs-CZ" altLang="cs-CZ"/>
              <a:pPr eaLnBrk="1" hangingPunct="1"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B34A848F-48FC-4799-AB86-064C0AF1A84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4DB6BDA0-2495-4027-B6C8-90416656C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7C56CA2E-721D-4002-89FC-B40903331F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1A7845-709D-4355-86C6-7C98764397AF}" type="slidenum">
              <a:rPr lang="cs-CZ" altLang="cs-CZ"/>
              <a:pPr eaLnBrk="1" hangingPunct="1"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B54B5CC5-B11A-4228-8155-909056004C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C1FEA888-D367-44CA-83C6-6217B637E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5540" name="Zástupný symbol pro číslo snímku 3">
            <a:extLst>
              <a:ext uri="{FF2B5EF4-FFF2-40B4-BE49-F238E27FC236}">
                <a16:creationId xmlns:a16="http://schemas.microsoft.com/office/drawing/2014/main" id="{F974D58A-C9CC-469D-8F78-755C3D0426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27B484-77FF-4768-98D7-A0ED9192ED6C}" type="slidenum">
              <a:rPr lang="cs-CZ" altLang="cs-CZ"/>
              <a:pPr eaLnBrk="1" hangingPunct="1"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8ABB76-2664-42AB-A401-A450551BC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40A971-E462-46AE-87D4-B19BCC0234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1EEFFE-5B7C-440F-9784-9D3FF7158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32293-0A15-4B81-9DB0-969A4EFD6D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6752934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18ADC8-D89C-48A7-8636-F3939057A6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BA650E-6838-4A6C-8B4A-267FF29F95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5FB202-0609-4925-9F21-67DBCDA987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4CE2C-8F24-4AB9-8E9C-77A28B4ECB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141091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008A7A-0A51-4AB3-A6C0-E9458DF5C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130C3D-6E84-4C46-B01B-F389A39F78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DEC8B6-1CE9-4667-A595-0ED77C91D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84542-FEB8-4526-9083-C751C290D8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41944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Nadpis, text a videok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F3E71D-D935-4F01-9A2D-913D4E06BA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6F2F26-FE55-4EED-9346-908E38BD53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DB319C-A127-4F85-B8DB-2A0590BA4B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75B49-14EA-4958-B6BE-AE2395F519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733207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AB3DF5-507B-41B5-9BF8-5A17DC7FFA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7EF82F5-7DA5-4B03-A231-BE583380B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77A7C8E-1E35-4D3B-A3BF-162B47E7B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9F1C9-EAF5-4CA9-9907-8EE02B64A9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56715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2C118-E25D-4504-B6DA-9DF1C2349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8FA578-9EB9-4007-95DC-3CED1D78D9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E478B3-867D-4F16-A82F-F4DE541D6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076396-4048-4772-BFC6-C98DA7C60F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50778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EA426F-6A03-4AC9-858B-8E6767835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BA7CB-1ABA-4FEF-8453-52630EB189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151514-B08B-409B-A1FE-F604269210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C46A6B-43D1-460B-A3F8-2F6E2DDC43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25228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018EB1-972A-457F-A996-29BC07EFB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5962A1-8C3C-48A1-9099-9A25BE5CB8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4BBE1E-BAD6-443C-97C2-91EBC3E66B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2A2279-4CAB-4F89-818C-5F182CB18F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326730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3CBC44-9EB4-4E26-B0F7-2526F1C45F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59808FF-FDB0-4A1A-B286-244C46D6B3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C8C2DB-B3D8-427D-ACB7-83F0F83CDE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9CE02-A66A-43C1-A299-A1295812117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032120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59E1D6D-47A0-4003-B715-C053847D3C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7E6BE4D-D13B-421E-BBEE-5E7A1EC4AA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CCDA98-BDB8-410C-A7CD-5E2647280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B3AF26-F6EE-49E9-80E1-690D922BEB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211354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B84679-A879-4823-82B1-1037DD8079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4CCF3F9-5AB6-4B8E-A6BD-C5E07856A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0A19DD-22A1-4E06-9B83-E077F2E20D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29C2D-0E71-4FF8-8D3A-3B67AB0B7FB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678210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AA2570-44B8-4101-AA6E-134EE9C72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9F5FCD-6F97-42EE-84C6-840C5A5DA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E1A8BA-BCCD-46B8-9E33-9D79F9CE0F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AFF51-53CD-4F7B-BD94-5B796B8F265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48587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338CAE-D13E-4F1C-8798-82BCF31C3D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FF7624-29C2-4E31-AD44-91979126B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6B450E-B56B-4F9D-B8C2-39F9182F11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1C8BB-EA54-4CC5-831A-5451B9A654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771255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30EA23-79FE-4074-9988-233E2FE727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55CEC9B-271B-4CAE-9BF1-5C41937D2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D66154-B79E-4E20-A691-4B30F4FAA9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0BB999-CFA1-4B38-B1F5-21B52F700F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cs-CZ"/>
              <a:t>VO FTVS UK v Praze                                   Mgr. Michal Vágner  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4E2670-898E-4F45-9996-18421FB84D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A09BBD-615F-456B-9498-DEF5DBE76C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zápatí 5">
            <a:extLst>
              <a:ext uri="{FF2B5EF4-FFF2-40B4-BE49-F238E27FC236}">
                <a16:creationId xmlns:a16="http://schemas.microsoft.com/office/drawing/2014/main" id="{FAEB1E6C-65F6-4F0E-A065-FB5A9CE3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4688" y="6381750"/>
            <a:ext cx="2895600" cy="4762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200">
                <a:solidFill>
                  <a:schemeClr val="bg1"/>
                </a:solidFill>
              </a:rPr>
              <a:t>VO UK FTVS v Praze                                   pplk. PhDr. Michal Vágner, Ph.D.  </a:t>
            </a:r>
          </a:p>
        </p:txBody>
      </p:sp>
      <p:sp useBgFill="1">
        <p:nvSpPr>
          <p:cNvPr id="2051" name="Rectangle 3">
            <a:extLst>
              <a:ext uri="{FF2B5EF4-FFF2-40B4-BE49-F238E27FC236}">
                <a16:creationId xmlns:a16="http://schemas.microsoft.com/office/drawing/2014/main" id="{582FC2CE-4EE5-4E7E-B803-E6E1018649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1500188"/>
            <a:ext cx="828675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cs-CZ" altLang="cs-CZ" sz="2800" b="1" u="sng" dirty="0">
                <a:solidFill>
                  <a:schemeClr val="bg1"/>
                </a:solidFill>
              </a:rPr>
              <a:t>OBSAH</a:t>
            </a:r>
            <a:r>
              <a:rPr lang="cs-CZ" altLang="cs-CZ" sz="3600" b="1" u="sng" dirty="0">
                <a:solidFill>
                  <a:schemeClr val="bg1"/>
                </a:solidFill>
              </a:rPr>
              <a:t>                </a:t>
            </a:r>
            <a:r>
              <a:rPr lang="cs-CZ" altLang="cs-CZ" sz="1800" b="1" u="sng" dirty="0">
                <a:solidFill>
                  <a:schemeClr val="bg1"/>
                </a:solidFill>
              </a:rPr>
              <a:t>BZ – boj zblízka</a:t>
            </a:r>
            <a:endParaRPr lang="cs-CZ" altLang="cs-CZ" sz="180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3600" dirty="0">
                <a:solidFill>
                  <a:schemeClr val="bg1"/>
                </a:solidFill>
              </a:rPr>
              <a:t>Systém výcviku BZ</a:t>
            </a:r>
            <a:endParaRPr lang="cs-CZ" altLang="cs-CZ" sz="360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>
                <a:solidFill>
                  <a:schemeClr val="bg1"/>
                </a:solidFill>
              </a:rPr>
              <a:t>Historie výcviku BZ</a:t>
            </a:r>
            <a:endParaRPr lang="cs-CZ" altLang="cs-CZ" sz="360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>
                <a:solidFill>
                  <a:schemeClr val="bg1"/>
                </a:solidFill>
              </a:rPr>
              <a:t>Bojové aktivity</a:t>
            </a:r>
            <a:endParaRPr lang="cs-CZ" altLang="cs-CZ" sz="360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3600" dirty="0">
                <a:solidFill>
                  <a:schemeClr val="bg1"/>
                </a:solidFill>
              </a:rPr>
              <a:t>Specifika výcviku BZ</a:t>
            </a:r>
            <a:endParaRPr lang="cs-CZ" altLang="cs-CZ" sz="360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	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cs-CZ" altLang="cs-CZ" sz="2000" b="1" u="sng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		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>
                <a:solidFill>
                  <a:schemeClr val="bg1"/>
                </a:solidFill>
              </a:rPr>
              <a:t>	</a:t>
            </a:r>
            <a:endParaRPr lang="cs-CZ" altLang="cs-CZ" sz="2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2053" name="Text Box 7">
            <a:extLst>
              <a:ext uri="{FF2B5EF4-FFF2-40B4-BE49-F238E27FC236}">
                <a16:creationId xmlns:a16="http://schemas.microsoft.com/office/drawing/2014/main" id="{5B17D8BB-829E-48AD-A1A1-C9F4E7D8D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682875"/>
            <a:ext cx="18415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1DE07C06-754B-4E8D-9C17-D3E211927522}"/>
              </a:ext>
            </a:extLst>
          </p:cNvPr>
          <p:cNvSpPr txBox="1"/>
          <p:nvPr/>
        </p:nvSpPr>
        <p:spPr>
          <a:xfrm>
            <a:off x="3200400" y="320040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cs-CZ"/>
              <a:t>Kliknutím vložíte text.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C1DF162-56D1-4698-8BB2-5AFA717FACAF}"/>
              </a:ext>
            </a:extLst>
          </p:cNvPr>
          <p:cNvSpPr txBox="1"/>
          <p:nvPr/>
        </p:nvSpPr>
        <p:spPr>
          <a:xfrm>
            <a:off x="950305" y="136443"/>
            <a:ext cx="811709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2800" b="1" dirty="0">
                <a:solidFill>
                  <a:srgbClr val="FFFF00"/>
                </a:solidFill>
                <a:latin typeface="Arial"/>
                <a:cs typeface="Arial"/>
              </a:rPr>
              <a:t>Výcvik boje zblízka v resortu Ministerstva obrany</a:t>
            </a:r>
            <a:endParaRPr lang="cs-CZ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zápatí 4">
            <a:extLst>
              <a:ext uri="{FF2B5EF4-FFF2-40B4-BE49-F238E27FC236}">
                <a16:creationId xmlns:a16="http://schemas.microsoft.com/office/drawing/2014/main" id="{4B5967EA-8A21-41EE-8B3C-900D5D357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0B432F7-8856-4922-8A3D-BFF767CCA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496300" cy="32400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je policista nebo voják zaskočen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nestačí použít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svou zbraň.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může použít svou zbraň, ale ona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selže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svou zbraň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ztratí,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nebo je mu během zákroku či boje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odebrána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dojde munice,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nebo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není čas na dobíjení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či přebíjení zbraně.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292" name="WordArt 4">
            <a:extLst>
              <a:ext uri="{FF2B5EF4-FFF2-40B4-BE49-F238E27FC236}">
                <a16:creationId xmlns:a16="http://schemas.microsoft.com/office/drawing/2014/main" id="{7EBBF2DF-794C-49F6-A352-698707E5C8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73183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2293" name="WordArt 5">
            <a:extLst>
              <a:ext uri="{FF2B5EF4-FFF2-40B4-BE49-F238E27FC236}">
                <a16:creationId xmlns:a16="http://schemas.microsoft.com/office/drawing/2014/main" id="{E94E5972-A5A5-43CD-AE2C-BD0F2FF7FF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71750" y="1773238"/>
            <a:ext cx="4429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– praktické (armádní)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zápatí 4">
            <a:extLst>
              <a:ext uri="{FF2B5EF4-FFF2-40B4-BE49-F238E27FC236}">
                <a16:creationId xmlns:a16="http://schemas.microsoft.com/office/drawing/2014/main" id="{8B7C897D-1A1D-4969-87F4-649DCC24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8DA5DA9-3077-40B4-99E0-606CC4FB4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496300" cy="25193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by vlastní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palbou ohrozil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své kolegy nebo nezúčastněné osoby.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Když boj musí být z taktických důvodů proveden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potichu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Pro řešení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krizových situací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</p:txBody>
      </p:sp>
      <p:sp>
        <p:nvSpPr>
          <p:cNvPr id="13316" name="WordArt 4">
            <a:extLst>
              <a:ext uri="{FF2B5EF4-FFF2-40B4-BE49-F238E27FC236}">
                <a16:creationId xmlns:a16="http://schemas.microsoft.com/office/drawing/2014/main" id="{153DAE16-9C47-401B-A0E4-3C25DB9FA4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3317" name="WordArt 5">
            <a:extLst>
              <a:ext uri="{FF2B5EF4-FFF2-40B4-BE49-F238E27FC236}">
                <a16:creationId xmlns:a16="http://schemas.microsoft.com/office/drawing/2014/main" id="{8326D3C0-C584-46C5-BBB7-FFCD401827A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71750" y="1773238"/>
            <a:ext cx="44291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– praktické (armádní)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zápatí 4">
            <a:extLst>
              <a:ext uri="{FF2B5EF4-FFF2-40B4-BE49-F238E27FC236}">
                <a16:creationId xmlns:a16="http://schemas.microsoft.com/office/drawing/2014/main" id="{79C84BA2-6455-482A-A9C8-F3F28ECBE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4CB44380-0EE9-4D9B-A69E-3EBA3A9C0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2420938"/>
            <a:ext cx="8496300" cy="30241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Rozvoj pohybové výkonnosti.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Upevňování morálních vlastností.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Upevňování kázně.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Sebepoznávání a sebezdokonalování.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−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Rozvoj velitelských schopností.</a:t>
            </a:r>
          </a:p>
        </p:txBody>
      </p:sp>
      <p:sp>
        <p:nvSpPr>
          <p:cNvPr id="14340" name="WordArt 4">
            <a:extLst>
              <a:ext uri="{FF2B5EF4-FFF2-40B4-BE49-F238E27FC236}">
                <a16:creationId xmlns:a16="http://schemas.microsoft.com/office/drawing/2014/main" id="{1A3750F1-EAA0-4492-AA99-69237A7A500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4341" name="WordArt 5">
            <a:extLst>
              <a:ext uri="{FF2B5EF4-FFF2-40B4-BE49-F238E27FC236}">
                <a16:creationId xmlns:a16="http://schemas.microsoft.com/office/drawing/2014/main" id="{81A32FF7-242A-4459-B340-0CC6F2668E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1773238"/>
            <a:ext cx="4500563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Důvody - tělovýchovné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zápatí 4">
            <a:extLst>
              <a:ext uri="{FF2B5EF4-FFF2-40B4-BE49-F238E27FC236}">
                <a16:creationId xmlns:a16="http://schemas.microsoft.com/office/drawing/2014/main" id="{7ECC1400-BE6F-4524-A094-A5B916BFF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F4883DF-326A-4487-8C1D-E70D8FF09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496300" cy="4535487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Nikdy nebojovat podle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pravidel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Útok vést na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vitální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zranitelná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místa.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Využívat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jednoduchých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technik.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Snažit se využívat techniky, které jsou naučeny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na 100 %.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Počítat s 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vlastním zraněním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Využívat momentu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překvapení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  <a:p>
            <a:pPr eaLnBrk="1" hangingPunct="1">
              <a:buFont typeface="Arial" charset="0"/>
              <a:buChar char="–"/>
              <a:defRPr/>
            </a:pPr>
            <a:endParaRPr lang="cs-CZ" sz="8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 typeface="Arial" charset="0"/>
              <a:buChar char="–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Udržovat stabilitu a </a:t>
            </a:r>
            <a:r>
              <a:rPr lang="cs-CZ" sz="2400" u="sng" dirty="0">
                <a:solidFill>
                  <a:schemeClr val="bg1">
                    <a:lumMod val="95000"/>
                  </a:schemeClr>
                </a:solidFill>
              </a:rPr>
              <a:t>nenechat se strhnout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 na zem.</a:t>
            </a:r>
          </a:p>
        </p:txBody>
      </p:sp>
      <p:sp>
        <p:nvSpPr>
          <p:cNvPr id="15364" name="WordArt 5">
            <a:extLst>
              <a:ext uri="{FF2B5EF4-FFF2-40B4-BE49-F238E27FC236}">
                <a16:creationId xmlns:a16="http://schemas.microsoft.com/office/drawing/2014/main" id="{63360CB9-EAA2-417B-8018-4C1E93AFAC7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428750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15365" name="WordArt 6">
            <a:extLst>
              <a:ext uri="{FF2B5EF4-FFF2-40B4-BE49-F238E27FC236}">
                <a16:creationId xmlns:a16="http://schemas.microsoft.com/office/drawing/2014/main" id="{B486D451-E022-40CF-8889-E4238C5418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779838" y="1700213"/>
            <a:ext cx="15843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chemeClr val="tx1"/>
                    </a:gs>
                  </a:gsLst>
                  <a:lin ang="5400000" scaled="1"/>
                </a:gradFill>
                <a:latin typeface="Arial Black" panose="020B0A04020102020204" pitchFamily="34" charset="0"/>
              </a:rPr>
              <a:t>Zásady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zápatí 4">
            <a:extLst>
              <a:ext uri="{FF2B5EF4-FFF2-40B4-BE49-F238E27FC236}">
                <a16:creationId xmlns:a16="http://schemas.microsoft.com/office/drawing/2014/main" id="{D108C6EC-637E-46CF-A393-C9DE01DB4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6387" name="WordArt 4">
            <a:extLst>
              <a:ext uri="{FF2B5EF4-FFF2-40B4-BE49-F238E27FC236}">
                <a16:creationId xmlns:a16="http://schemas.microsoft.com/office/drawing/2014/main" id="{CDE79879-2C9A-49F6-9F02-BEF0ECA5894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´v armádním prostředí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EBB51D0-9ED9-4F7F-8815-3C8D80E77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119313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dirty="0">
                <a:solidFill>
                  <a:schemeClr val="bg1"/>
                </a:solidFill>
              </a:rPr>
              <a:t>Důvody pro výcvik boje zblízka v armádním prostředí</a:t>
            </a:r>
            <a:endParaRPr lang="cs-CZ" sz="2800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cs-CZ" dirty="0">
                <a:solidFill>
                  <a:schemeClr val="bg1"/>
                </a:solidFill>
                <a:cs typeface="+mn-cs"/>
              </a:rPr>
              <a:t>z hlediska využití boje zblízka?</a:t>
            </a: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dirty="0">
                <a:solidFill>
                  <a:schemeClr val="bg1"/>
                </a:solidFill>
                <a:cs typeface="+mn-cs"/>
              </a:rPr>
              <a:t>z hlediska tělovýchovy?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Jaké jsou zásady výcviku a provádění BZ?</a:t>
            </a:r>
          </a:p>
          <a:p>
            <a:pPr lvl="1">
              <a:defRPr/>
            </a:pPr>
            <a:endParaRPr lang="cs-CZ" sz="2400" dirty="0">
              <a:solidFill>
                <a:schemeClr val="bg1"/>
              </a:solidFill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A7F0E1-C351-49E8-9874-28D86CE8FA9C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>
            <a:extLst>
              <a:ext uri="{FF2B5EF4-FFF2-40B4-BE49-F238E27FC236}">
                <a16:creationId xmlns:a16="http://schemas.microsoft.com/office/drawing/2014/main" id="{4D72E9F0-7F9D-4C83-B4CC-E8946078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WordArt 4">
            <a:extLst>
              <a:ext uri="{FF2B5EF4-FFF2-40B4-BE49-F238E27FC236}">
                <a16:creationId xmlns:a16="http://schemas.microsoft.com/office/drawing/2014/main" id="{B0486821-FBAE-4B90-81B4-9C4AAD00D85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Systém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999B2A35-B8EC-4EF1-AF97-FC724E3DD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43125"/>
            <a:ext cx="86407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Normativní výnos z roku 2011, částka 7 (11. RMO a 12. RMO)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71-84-02. Boj zblízka (2016).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 err="1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Pub</a:t>
            </a: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 74-81-01. STP – programy výcviku z roku 2010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zápatí 4">
            <a:extLst>
              <a:ext uri="{FF2B5EF4-FFF2-40B4-BE49-F238E27FC236}">
                <a16:creationId xmlns:a16="http://schemas.microsoft.com/office/drawing/2014/main" id="{A57B868F-5690-456E-BE25-FE488AE5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4099" name="WordArt 4">
            <a:extLst>
              <a:ext uri="{FF2B5EF4-FFF2-40B4-BE49-F238E27FC236}">
                <a16:creationId xmlns:a16="http://schemas.microsoft.com/office/drawing/2014/main" id="{C2ACB5BA-CD4D-446A-B0EE-C70A7EF34A3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DBBD0660-C25D-4ED4-BD0E-5A5519FAF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vysvětlení proměnlivosti výcviku boje zblízka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instituce zabývající se výcvikem boje zblízka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způsoby výcviku boje zblízka, znalost institucí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zápatí 4">
            <a:extLst>
              <a:ext uri="{FF2B5EF4-FFF2-40B4-BE49-F238E27FC236}">
                <a16:creationId xmlns:a16="http://schemas.microsoft.com/office/drawing/2014/main" id="{4C552928-E71E-490F-BF61-85E7F9D0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5123" name="WordArt 4">
            <a:extLst>
              <a:ext uri="{FF2B5EF4-FFF2-40B4-BE49-F238E27FC236}">
                <a16:creationId xmlns:a16="http://schemas.microsoft.com/office/drawing/2014/main" id="{B82EC860-4146-49E7-8042-C41F941EC8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A9947A2-7A2C-4A6E-93E8-B152667C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89138"/>
            <a:ext cx="8496300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1905 v Německu kniha „Das Kano Jiu- jitsu“ od Hancocka a Katsuma Higashi.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Dějiny Juda u nás byly od roku 1907 do roku 1939 pevně spjaty s historií vysokoškolského sportu v Praze. 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1925 zpracovala vojenská škola pro tělesnou výchovu sebeobranu, kterou vydalo MNO ve služebních předpisech branné moci.</a:t>
            </a:r>
          </a:p>
          <a:p>
            <a:pPr eaLnBrk="1" hangingPunct="1">
              <a:buFontTx/>
              <a:buChar char="-"/>
              <a:defRPr/>
            </a:pPr>
            <a:endParaRPr lang="cs-CZ" sz="2400" kern="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zápatí 4">
            <a:extLst>
              <a:ext uri="{FF2B5EF4-FFF2-40B4-BE49-F238E27FC236}">
                <a16:creationId xmlns:a16="http://schemas.microsoft.com/office/drawing/2014/main" id="{85B95085-8FD1-4CED-B98F-28BB4A0A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6147" name="WordArt 4">
            <a:extLst>
              <a:ext uri="{FF2B5EF4-FFF2-40B4-BE49-F238E27FC236}">
                <a16:creationId xmlns:a16="http://schemas.microsoft.com/office/drawing/2014/main" id="{A113EB4B-60CE-4D73-B13E-C4003D4BFEE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AD61E4B-7072-461A-9342-030AF46CC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8496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1989 vychází nový předpis Těl-1-1.</a:t>
            </a:r>
            <a:r>
              <a:rPr lang="cs-CZ" ker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cs-CZ" sz="2400" kern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kern="0">
                <a:solidFill>
                  <a:schemeClr val="bg1">
                    <a:lumMod val="95000"/>
                  </a:schemeClr>
                </a:solidFill>
              </a:rPr>
              <a:t>V roce 1993 byl po veřejné soutěži vybrán nový systém sebeobrany a boje zblízka (Musado Military Combat System).</a:t>
            </a:r>
            <a:endParaRPr lang="cs-CZ" sz="2400" kern="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zápatí 4">
            <a:extLst>
              <a:ext uri="{FF2B5EF4-FFF2-40B4-BE49-F238E27FC236}">
                <a16:creationId xmlns:a16="http://schemas.microsoft.com/office/drawing/2014/main" id="{9A4C12E9-903F-4341-97DC-7B43AFF6D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7171" name="WordArt 4">
            <a:extLst>
              <a:ext uri="{FF2B5EF4-FFF2-40B4-BE49-F238E27FC236}">
                <a16:creationId xmlns:a16="http://schemas.microsoft.com/office/drawing/2014/main" id="{7FD8EEE2-0D6E-434C-A5CC-2C0DCC0149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Historie výcviku BZ v AČR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BFAA2A5-91BD-43CF-B6BD-04AA3BA45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844675"/>
            <a:ext cx="8496300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 jakém roce a jaké vojenské instituce měly ve svých osnovách výcvik boje zblízka (v rozmezí období minulého století).  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Vznik MUSADO </a:t>
            </a:r>
            <a:endParaRPr lang="cs-CZ" sz="2400" dirty="0">
              <a:solidFill>
                <a:schemeClr val="bg1"/>
              </a:solidFill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zakladatel (příjmení, národnost),</a:t>
            </a:r>
            <a:endParaRPr lang="cs-CZ" sz="20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na jakém základě byly techniky sestaveny (název státu),</a:t>
            </a:r>
            <a:endParaRPr lang="cs-CZ" sz="2000" dirty="0">
              <a:solidFill>
                <a:schemeClr val="bg1"/>
              </a:solidFill>
              <a:cs typeface="+mn-cs"/>
            </a:endParaRPr>
          </a:p>
          <a:p>
            <a:pPr lvl="1">
              <a:defRPr/>
            </a:pPr>
            <a:r>
              <a:rPr lang="cs-CZ" sz="2400" dirty="0">
                <a:solidFill>
                  <a:schemeClr val="bg1"/>
                </a:solidFill>
                <a:cs typeface="+mn-cs"/>
              </a:rPr>
              <a:t>přibližné datum vzniku MUSADO MCS a datum jeho zavedení do AČR.</a:t>
            </a:r>
            <a:endParaRPr lang="cs-CZ" sz="20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26046D-24BB-44CC-9FC7-06A4F0BDD182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zápatí 4">
            <a:extLst>
              <a:ext uri="{FF2B5EF4-FFF2-40B4-BE49-F238E27FC236}">
                <a16:creationId xmlns:a16="http://schemas.microsoft.com/office/drawing/2014/main" id="{16CF14CD-ABAC-4293-87B8-3DFE8412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8195" name="WordArt 4">
            <a:extLst>
              <a:ext uri="{FF2B5EF4-FFF2-40B4-BE49-F238E27FC236}">
                <a16:creationId xmlns:a16="http://schemas.microsoft.com/office/drawing/2014/main" id="{2E62E75F-84AA-4E11-9361-31A52EB313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BC977B28-C651-4A49-834F-55AD0F766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popis bojových aktivit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pochopení různých směrů bojových aktivit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znalosti směrů bojových aktivit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5">
            <a:extLst>
              <a:ext uri="{FF2B5EF4-FFF2-40B4-BE49-F238E27FC236}">
                <a16:creationId xmlns:a16="http://schemas.microsoft.com/office/drawing/2014/main" id="{C5FDF9FE-620B-4775-A598-52958754C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B9F3531-E973-4EAB-9694-45A5AB39B0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714500"/>
            <a:ext cx="8218487" cy="4525963"/>
          </a:xfrm>
        </p:spPr>
        <p:txBody>
          <a:bodyPr/>
          <a:lstStyle/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 zblízka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Bojová umění</a:t>
            </a:r>
          </a:p>
          <a:p>
            <a:pPr eaLnBrk="1" hangingPunct="1">
              <a:buFontTx/>
              <a:buNone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Bojové cesty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Bojové sporty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</a:rPr>
              <a:t>Úpoly</a:t>
            </a:r>
          </a:p>
          <a:p>
            <a:pPr eaLnBrk="1" hangingPunct="1">
              <a:buFontTx/>
              <a:buChar char="-"/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220" name="WordArt 8">
            <a:extLst>
              <a:ext uri="{FF2B5EF4-FFF2-40B4-BE49-F238E27FC236}">
                <a16:creationId xmlns:a16="http://schemas.microsoft.com/office/drawing/2014/main" id="{66BCB79F-66E5-48CB-B20C-635044F02B5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85875" y="357188"/>
            <a:ext cx="6858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2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zápatí 4">
            <a:extLst>
              <a:ext uri="{FF2B5EF4-FFF2-40B4-BE49-F238E27FC236}">
                <a16:creationId xmlns:a16="http://schemas.microsoft.com/office/drawing/2014/main" id="{0EFBC142-F880-4BA9-9ABB-90B681C9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0243" name="WordArt 4">
            <a:extLst>
              <a:ext uri="{FF2B5EF4-FFF2-40B4-BE49-F238E27FC236}">
                <a16:creationId xmlns:a16="http://schemas.microsoft.com/office/drawing/2014/main" id="{9C997616-086F-454B-8B32-8CCE81335B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Bojové aktivity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8F4E2CBF-A659-40B4-BCB5-DF5EF5BAF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" y="2420938"/>
            <a:ext cx="84963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buFontTx/>
              <a:buNone/>
              <a:defRPr/>
            </a:pPr>
            <a:endParaRPr lang="cs-CZ" sz="2000" kern="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2800" dirty="0">
                <a:solidFill>
                  <a:schemeClr val="bg1"/>
                </a:solidFill>
              </a:rPr>
              <a:t>Vyjádřete stručně význam těchto názvů „Boj zblízka, „Bojové umění“, Bojové cesty, „Bojový sport“, „úpoly“.</a:t>
            </a:r>
          </a:p>
          <a:p>
            <a:pPr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DC0D447-2E0C-466F-8F67-30BF8E6D1472}"/>
              </a:ext>
            </a:extLst>
          </p:cNvPr>
          <p:cNvSpPr/>
          <p:nvPr/>
        </p:nvSpPr>
        <p:spPr>
          <a:xfrm>
            <a:off x="1323657" y="1196752"/>
            <a:ext cx="59554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cs-CZ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+mn-cs"/>
              </a:rPr>
              <a:t>Prověření - Otázky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zápatí 4">
            <a:extLst>
              <a:ext uri="{FF2B5EF4-FFF2-40B4-BE49-F238E27FC236}">
                <a16:creationId xmlns:a16="http://schemas.microsoft.com/office/drawing/2014/main" id="{E017CE10-C423-43C1-9C8C-308F066F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cs-CZ" altLang="cs-CZ" sz="1400"/>
              <a:t>VO FTVS UK v Praze                                   Mgr. Michal Vágner  </a:t>
            </a:r>
          </a:p>
        </p:txBody>
      </p:sp>
      <p:sp>
        <p:nvSpPr>
          <p:cNvPr id="11267" name="WordArt 4">
            <a:extLst>
              <a:ext uri="{FF2B5EF4-FFF2-40B4-BE49-F238E27FC236}">
                <a16:creationId xmlns:a16="http://schemas.microsoft.com/office/drawing/2014/main" id="{E8226656-8197-41B7-90DF-B93A3241841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57313" y="357188"/>
            <a:ext cx="648017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Specifika výcviku BZ v armádním prostředí</a:t>
            </a:r>
          </a:p>
        </p:txBody>
      </p:sp>
      <p:sp>
        <p:nvSpPr>
          <p:cNvPr id="12293" name="TextovéPole 5">
            <a:extLst>
              <a:ext uri="{FF2B5EF4-FFF2-40B4-BE49-F238E27FC236}">
                <a16:creationId xmlns:a16="http://schemas.microsoft.com/office/drawing/2014/main" id="{3F1DCC07-1D6B-4506-8127-43AAF0B40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389063"/>
            <a:ext cx="8640762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Cíl: umět popsat zásady BZ v armádním prostředí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Průběh: důvody výcviku (praktické a tělovýchovné)</a:t>
            </a:r>
          </a:p>
          <a:p>
            <a:pPr>
              <a:lnSpc>
                <a:spcPct val="200000"/>
              </a:lnSpc>
              <a:defRPr/>
            </a:pPr>
            <a:r>
              <a:rPr lang="cs-CZ" sz="2400" dirty="0">
                <a:solidFill>
                  <a:schemeClr val="bg1">
                    <a:lumMod val="95000"/>
                  </a:schemeClr>
                </a:solidFill>
                <a:latin typeface="Arial" charset="0"/>
                <a:cs typeface="+mn-cs"/>
              </a:rPr>
              <a:t>Prověření: vyjmenovat zásady a důvody pro výcvik BZ v AČR</a:t>
            </a: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  <a:p>
            <a:pPr>
              <a:defRPr/>
            </a:pPr>
            <a:endParaRPr lang="cs-CZ" sz="2400" dirty="0">
              <a:solidFill>
                <a:schemeClr val="bg1">
                  <a:lumMod val="95000"/>
                </a:schemeClr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2182ec3ddecf41b0afdc471c58791184">
  <xsd:schema xmlns:xsd="http://www.w3.org/2001/XMLSchema" xmlns:xs="http://www.w3.org/2001/XMLSchema" xmlns:p="http://schemas.microsoft.com/office/2006/metadata/properties" xmlns:ns2="e2285f5f-a0f1-4742-bd8a-8c092caa1a6e" xmlns:ns3="786dd7ff-425c-4d0d-8299-61bc4fece3fc" targetNamespace="http://schemas.microsoft.com/office/2006/metadata/properties" ma:root="true" ma:fieldsID="cf2bf133cf7a19d2b5a69bd4a55658b9" ns2:_="" ns3:_="">
    <xsd:import namespace="e2285f5f-a0f1-4742-bd8a-8c092caa1a6e"/>
    <xsd:import namespace="786dd7ff-425c-4d0d-8299-61bc4fece3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dd7ff-425c-4d0d-8299-61bc4fece3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70D794-F3F9-44E4-BCC3-D5EF6F77CE3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4A4EE2-8AA3-4E1E-AC8B-DC6C82F59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786dd7ff-425c-4d0d-8299-61bc4fece3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8BDAF6-A1D8-4B3C-B933-2B72C3D420F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</TotalTime>
  <Words>726</Words>
  <Application>Microsoft Office PowerPoint</Application>
  <PresentationFormat>Předvádění na obrazovce (4:3)</PresentationFormat>
  <Paragraphs>149</Paragraphs>
  <Slides>15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vedení výcviku boje zblízka ve 20. století</dc:title>
  <dc:creator>m</dc:creator>
  <cp:lastModifiedBy>Michal Vágner</cp:lastModifiedBy>
  <cp:revision>167</cp:revision>
  <dcterms:created xsi:type="dcterms:W3CDTF">2006-07-03T09:33:13Z</dcterms:created>
  <dcterms:modified xsi:type="dcterms:W3CDTF">2022-10-12T17:45:11Z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