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406" r:id="rId3"/>
    <p:sldId id="409" r:id="rId4"/>
    <p:sldId id="410" r:id="rId5"/>
    <p:sldId id="412" r:id="rId6"/>
    <p:sldId id="413" r:id="rId7"/>
    <p:sldId id="415" r:id="rId8"/>
    <p:sldId id="416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36" r:id="rId27"/>
    <p:sldId id="437" r:id="rId28"/>
    <p:sldId id="438" r:id="rId29"/>
    <p:sldId id="439" r:id="rId30"/>
    <p:sldId id="44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A3C28FC-0DB6-46D2-8189-A430B53D1F18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01E6-FC4A-492A-9342-3A5BF3E13CE1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08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28FC-0DB6-46D2-8189-A430B53D1F18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01E6-FC4A-492A-9342-3A5BF3E13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56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28FC-0DB6-46D2-8189-A430B53D1F18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01E6-FC4A-492A-9342-3A5BF3E13CE1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02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28FC-0DB6-46D2-8189-A430B53D1F18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01E6-FC4A-492A-9342-3A5BF3E13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19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28FC-0DB6-46D2-8189-A430B53D1F18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01E6-FC4A-492A-9342-3A5BF3E13CE1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32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28FC-0DB6-46D2-8189-A430B53D1F18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01E6-FC4A-492A-9342-3A5BF3E13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96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28FC-0DB6-46D2-8189-A430B53D1F18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01E6-FC4A-492A-9342-3A5BF3E13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48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28FC-0DB6-46D2-8189-A430B53D1F18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01E6-FC4A-492A-9342-3A5BF3E13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01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28FC-0DB6-46D2-8189-A430B53D1F18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01E6-FC4A-492A-9342-3A5BF3E13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72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28FC-0DB6-46D2-8189-A430B53D1F18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01E6-FC4A-492A-9342-3A5BF3E13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64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28FC-0DB6-46D2-8189-A430B53D1F18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01E6-FC4A-492A-9342-3A5BF3E13CE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37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A3C28FC-0DB6-46D2-8189-A430B53D1F18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0DD01E6-FC4A-492A-9342-3A5BF3E13CE1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55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4A21A4-F4D4-4057-8A7A-D6B10BB70C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Empirické metody v lingvistice</a:t>
            </a:r>
            <a:br>
              <a:rPr lang="cs-CZ" dirty="0"/>
            </a:br>
            <a:r>
              <a:rPr lang="cs-CZ" dirty="0"/>
              <a:t>5. HODINA (1. 11. 2021)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FA10E5-5BEB-48A3-8BBA-658C1FF319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zimní semestr 2020/2021</a:t>
            </a:r>
          </a:p>
          <a:p>
            <a:r>
              <a:rPr lang="cs-CZ" dirty="0"/>
              <a:t>pondělí 17:30–19:05</a:t>
            </a:r>
          </a:p>
          <a:p>
            <a:r>
              <a:rPr lang="cs-CZ" i="1" dirty="0"/>
              <a:t>Adam Kříž</a:t>
            </a:r>
          </a:p>
        </p:txBody>
      </p:sp>
    </p:spTree>
    <p:extLst>
      <p:ext uri="{BB962C8B-B14F-4D97-AF65-F5344CB8AC3E}">
        <p14:creationId xmlns:p14="http://schemas.microsoft.com/office/powerpoint/2010/main" val="182805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SOCIOLINGVISTICKÉ INTERVIEW – ELICITACE BĚŽNÉ MLUVY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&gt; strategie</a:t>
            </a:r>
          </a:p>
          <a:p>
            <a:pPr lvl="1"/>
            <a:r>
              <a:rPr lang="cs-CZ" dirty="0"/>
              <a:t>modifikovat obsah rozhovoru</a:t>
            </a:r>
          </a:p>
          <a:p>
            <a:pPr lvl="1"/>
            <a:r>
              <a:rPr lang="cs-CZ" dirty="0"/>
              <a:t>pozměnit formát rozhovoru</a:t>
            </a:r>
          </a:p>
          <a:p>
            <a:pPr lvl="1"/>
            <a:r>
              <a:rPr lang="cs-CZ" dirty="0"/>
              <a:t>vztah s respondentem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1223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SOCIOLINGVISTICKÉ INTERVIEW – ELICITACE BĚŽNÉ MLUVY: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&gt; můžeme předpokládat, že při některých otázkách respondenti tolik nehlídají svou mluvu</a:t>
            </a:r>
          </a:p>
          <a:p>
            <a:endParaRPr lang="cs-CZ" dirty="0"/>
          </a:p>
          <a:p>
            <a:r>
              <a:rPr lang="cs-CZ" dirty="0" err="1"/>
              <a:t>Tagliamonte</a:t>
            </a:r>
            <a:r>
              <a:rPr lang="cs-CZ" dirty="0"/>
              <a:t>, S. (2006)</a:t>
            </a:r>
          </a:p>
          <a:p>
            <a:pPr lvl="1"/>
            <a:r>
              <a:rPr lang="cs-CZ" dirty="0"/>
              <a:t>Zdálo se vám někdy něco, co vás opravdu vyděsilo? Co to bylo?</a:t>
            </a:r>
          </a:p>
          <a:p>
            <a:pPr lvl="1"/>
            <a:r>
              <a:rPr lang="cs-CZ" dirty="0"/>
              <a:t>Byl jste někdy v situaci, kdy jste si říkal, že je s vámi </a:t>
            </a:r>
            <a:r>
              <a:rPr lang="cs-CZ" dirty="0" err="1"/>
              <a:t>ámen</a:t>
            </a:r>
            <a:r>
              <a:rPr lang="cs-CZ" dirty="0"/>
              <a:t>? </a:t>
            </a:r>
          </a:p>
          <a:p>
            <a:pPr lvl="1"/>
            <a:r>
              <a:rPr lang="cs-CZ" dirty="0"/>
              <a:t>Obvinil vás někdy někdo z něčeho, co jste neudělal? Co to bylo?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7612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SOCIOLINGVISTICKÉ INTERVIEW – ELICITACE BĚŽNÉ MLUVY: </a:t>
            </a:r>
            <a:r>
              <a:rPr lang="cs-CZ" dirty="0" err="1"/>
              <a:t>Danger-of-death</a:t>
            </a:r>
            <a:r>
              <a:rPr lang="cs-CZ" dirty="0"/>
              <a:t> module – uzpůsobení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865022F-812B-424F-990E-6FA474053D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40" t="22011" r="26446" b="10328"/>
          <a:stretch/>
        </p:blipFill>
        <p:spPr>
          <a:xfrm>
            <a:off x="3610135" y="1785377"/>
            <a:ext cx="4083113" cy="4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0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SOCIOLINGVISTICKÉ INTERVIEW – KRITIKA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&gt; řeč ovlivňují i jiné faktory než pozornost věnovaná řeči</a:t>
            </a:r>
          </a:p>
          <a:p>
            <a:r>
              <a:rPr lang="cs-CZ" dirty="0"/>
              <a:t>&gt; směšování modů jazyka (konverzace vs. čtení úryvků textu)</a:t>
            </a:r>
          </a:p>
          <a:p>
            <a:r>
              <a:rPr lang="cs-CZ" dirty="0"/>
              <a:t>&gt; identifikace kontextů v </a:t>
            </a:r>
            <a:r>
              <a:rPr lang="cs-CZ" dirty="0" err="1"/>
              <a:t>Labovově</a:t>
            </a:r>
            <a:r>
              <a:rPr lang="cs-CZ" dirty="0"/>
              <a:t> stromě</a:t>
            </a:r>
          </a:p>
          <a:p>
            <a:r>
              <a:rPr lang="cs-CZ" dirty="0"/>
              <a:t>&gt; zpochybnění konceptu běžné řeči</a:t>
            </a:r>
          </a:p>
          <a:p>
            <a:r>
              <a:rPr lang="cs-CZ" dirty="0"/>
              <a:t>&gt; performance (neautentičnost) dotazovaného</a:t>
            </a:r>
          </a:p>
          <a:p>
            <a:r>
              <a:rPr lang="cs-CZ" dirty="0"/>
              <a:t>&gt; ...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0959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SOCIOLINGVISTICKÉ INTERVIEW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&gt; je to právě analýza (cíle, proč jsou data sbírána), co odlišuje sociolingvistické interview od ostatních typů rozhovorů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3098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alternativy tradičního rozhovoru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&gt; skupinové interview</a:t>
            </a:r>
          </a:p>
          <a:p>
            <a:endParaRPr lang="cs-CZ" dirty="0"/>
          </a:p>
          <a:p>
            <a:r>
              <a:rPr lang="cs-CZ" dirty="0"/>
              <a:t>&gt; zahrnutí více tazatelů</a:t>
            </a:r>
          </a:p>
          <a:p>
            <a:endParaRPr lang="cs-CZ" dirty="0"/>
          </a:p>
          <a:p>
            <a:r>
              <a:rPr lang="cs-CZ" dirty="0"/>
              <a:t>&gt; nahrávání spontánní konverzace při různých příležitostech (večeře)</a:t>
            </a:r>
          </a:p>
          <a:p>
            <a:endParaRPr lang="cs-CZ" dirty="0"/>
          </a:p>
          <a:p>
            <a:r>
              <a:rPr lang="cs-CZ" dirty="0"/>
              <a:t>&gt; pořizování nahrávek bez přítomnosti badatele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971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rozhovoru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&gt; strukturovaný</a:t>
            </a:r>
          </a:p>
          <a:p>
            <a:pPr lvl="1"/>
            <a:r>
              <a:rPr lang="cs-CZ" dirty="0"/>
              <a:t>předem dané otázky a jejich sled</a:t>
            </a:r>
          </a:p>
          <a:p>
            <a:pPr lvl="1"/>
            <a:endParaRPr lang="cs-CZ" dirty="0"/>
          </a:p>
          <a:p>
            <a:r>
              <a:rPr lang="cs-CZ" dirty="0"/>
              <a:t>&gt; nestrukturovaný</a:t>
            </a:r>
          </a:p>
          <a:p>
            <a:pPr lvl="1"/>
            <a:r>
              <a:rPr lang="cs-CZ" dirty="0"/>
              <a:t>volně probíhající rozhovor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4103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strukturovaný rozhovor - výhody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&gt; podobný obsah všech rozhovorů</a:t>
            </a:r>
          </a:p>
          <a:p>
            <a:endParaRPr lang="cs-CZ" dirty="0"/>
          </a:p>
          <a:p>
            <a:r>
              <a:rPr lang="cs-CZ" dirty="0"/>
              <a:t>&gt; je o čem mluvit</a:t>
            </a:r>
          </a:p>
          <a:p>
            <a:endParaRPr lang="cs-CZ" dirty="0"/>
          </a:p>
          <a:p>
            <a:r>
              <a:rPr lang="cs-CZ" dirty="0"/>
              <a:t>&gt; kombinace sociologického a lingvistického rozhovoru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204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 - NAHRÁVÁNÍ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&gt; zásadní věc</a:t>
            </a:r>
          </a:p>
          <a:p>
            <a:endParaRPr lang="cs-CZ" dirty="0"/>
          </a:p>
          <a:p>
            <a:r>
              <a:rPr lang="cs-CZ" dirty="0"/>
              <a:t>&gt; je třeba</a:t>
            </a:r>
          </a:p>
          <a:p>
            <a:pPr lvl="1"/>
            <a:r>
              <a:rPr lang="cs-CZ" dirty="0"/>
              <a:t>kvalitní diktafon</a:t>
            </a:r>
          </a:p>
          <a:p>
            <a:pPr lvl="1"/>
            <a:r>
              <a:rPr lang="cs-CZ" dirty="0"/>
              <a:t>tiché prostředí</a:t>
            </a:r>
          </a:p>
          <a:p>
            <a:pPr lvl="1"/>
            <a:r>
              <a:rPr lang="cs-CZ" dirty="0"/>
              <a:t>vhodná místnost</a:t>
            </a:r>
          </a:p>
          <a:p>
            <a:pPr lvl="1"/>
            <a:endParaRPr lang="cs-CZ" dirty="0"/>
          </a:p>
          <a:p>
            <a:r>
              <a:rPr lang="cs-CZ" dirty="0"/>
              <a:t>Křivan, J. – Zíková, M. (2014): Nahrávání v terénním lingvistickém výzkumu: jak získat kvalitní záznam řeči? </a:t>
            </a:r>
            <a:r>
              <a:rPr lang="cs-CZ" i="1" dirty="0"/>
              <a:t>Studie z aplikované lingvistiky</a:t>
            </a:r>
            <a:r>
              <a:rPr lang="cs-CZ" dirty="0"/>
              <a:t>, 1, s. 65–82.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9619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 - PŘEPIS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&gt; základní otázky</a:t>
            </a:r>
          </a:p>
          <a:p>
            <a:pPr lvl="1"/>
            <a:r>
              <a:rPr lang="cs-CZ" dirty="0"/>
              <a:t>co přepisovat?</a:t>
            </a:r>
          </a:p>
          <a:p>
            <a:pPr lvl="1"/>
            <a:r>
              <a:rPr lang="cs-CZ" dirty="0"/>
              <a:t>jak to zaznamenávat?</a:t>
            </a:r>
          </a:p>
          <a:p>
            <a:pPr lvl="1"/>
            <a:endParaRPr lang="cs-CZ" dirty="0"/>
          </a:p>
          <a:p>
            <a:r>
              <a:rPr lang="cs-CZ" dirty="0"/>
              <a:t>&gt; transkript: </a:t>
            </a:r>
          </a:p>
          <a:p>
            <a:pPr lvl="1"/>
            <a:r>
              <a:rPr lang="cs-CZ" dirty="0"/>
              <a:t>jednoduchá podoba: co bylo řečeno </a:t>
            </a:r>
          </a:p>
          <a:p>
            <a:pPr lvl="1"/>
            <a:r>
              <a:rPr lang="cs-CZ" dirty="0"/>
              <a:t>náročnější podoba: věrný zápis toho, jak spolu lidí mluvili, co vše se během hovoru odehrávalo... – vždy redukovaný záznam toho, co se stalo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interpretace události (selektivnost)</a:t>
            </a:r>
          </a:p>
          <a:p>
            <a:pPr lvl="1"/>
            <a:r>
              <a:rPr lang="cs-CZ" dirty="0"/>
              <a:t>nepřepisovat mechanicky, snažit se sledovat sdělovaný obsah</a:t>
            </a:r>
          </a:p>
          <a:p>
            <a:pPr lvl="1"/>
            <a:r>
              <a:rPr lang="cs-CZ" dirty="0"/>
              <a:t>pomůcka pro rozbor jevů v rozhovoru / rozhovor (+ archivace dat)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52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 – využití v lingvistice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využití</a:t>
            </a:r>
          </a:p>
          <a:p>
            <a:pPr lvl="1"/>
            <a:r>
              <a:rPr lang="cs-CZ" dirty="0" err="1"/>
              <a:t>elicitace</a:t>
            </a:r>
            <a:r>
              <a:rPr lang="cs-CZ" dirty="0"/>
              <a:t> běžné mluvy</a:t>
            </a:r>
          </a:p>
          <a:p>
            <a:pPr lvl="1"/>
            <a:r>
              <a:rPr lang="cs-CZ" dirty="0"/>
              <a:t>stylové posuny</a:t>
            </a:r>
          </a:p>
          <a:p>
            <a:pPr lvl="1"/>
            <a:r>
              <a:rPr lang="cs-CZ" dirty="0"/>
              <a:t>komunikační akomodace</a:t>
            </a:r>
          </a:p>
          <a:p>
            <a:pPr lvl="1"/>
            <a:r>
              <a:rPr lang="cs-CZ" dirty="0"/>
              <a:t>názory o jazyce a jeho užívání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3019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 – PŘEPIS: PROBLEMATICKÉ BODY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&gt; otázky, odpovědi na otázky, řeč směrem k lidem / od lidí mimo rozhovor, hovor zpovzdálí, zvuky zpovzdálí</a:t>
            </a:r>
          </a:p>
          <a:p>
            <a:r>
              <a:rPr lang="cs-CZ" dirty="0"/>
              <a:t>&gt; způsob mluvy (šepot, čtení, tempo, intonace...), pauzy, </a:t>
            </a:r>
            <a:r>
              <a:rPr lang="cs-CZ" dirty="0" err="1"/>
              <a:t>hezitace</a:t>
            </a:r>
            <a:r>
              <a:rPr lang="cs-CZ" dirty="0"/>
              <a:t>, smích, gesta, dění v okolí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&gt; překryvy výpovědí, skákání do řeči, nedořečená slova, nesrozumitelná výslovnost</a:t>
            </a:r>
          </a:p>
          <a:p>
            <a:r>
              <a:rPr lang="cs-CZ" dirty="0"/>
              <a:t>&gt; pravidla zápisu: psaní spřežek, zkratek, interpunkce, velkých písmen, cizích slov</a:t>
            </a:r>
          </a:p>
          <a:p>
            <a:r>
              <a:rPr lang="cs-CZ" dirty="0"/>
              <a:t>&gt; co z rozhovoru vymazat?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 – PŘEPIS: ANONYMIZACE DAT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&gt; veřejné příspěvky se neanonymizují</a:t>
            </a:r>
          </a:p>
          <a:p>
            <a:endParaRPr lang="cs-CZ" dirty="0"/>
          </a:p>
          <a:p>
            <a:r>
              <a:rPr lang="cs-CZ" dirty="0"/>
              <a:t>&gt; skrýt informace o místě a čase</a:t>
            </a:r>
          </a:p>
          <a:p>
            <a:r>
              <a:rPr lang="cs-CZ" dirty="0"/>
              <a:t>&gt; nahrazené údaje by se měly shodovat s původními v určitých aspektech (délka slova, přízvuk slova, frekvence jmen)</a:t>
            </a:r>
          </a:p>
          <a:p>
            <a:r>
              <a:rPr lang="cs-CZ" dirty="0"/>
              <a:t>&gt; pokud možno zachovat pohlaví, etnicitu, jména velkých států a měst, vztahy (příbuzní...), adekvátnost přezdívky vzhledem k věku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7291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 – PŘEPIS: TRANSKRIPT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&gt; různé způsoby</a:t>
            </a:r>
          </a:p>
          <a:p>
            <a:pPr lvl="1"/>
            <a:r>
              <a:rPr lang="cs-CZ" dirty="0"/>
              <a:t>ORAL</a:t>
            </a:r>
          </a:p>
          <a:p>
            <a:pPr lvl="1"/>
            <a:r>
              <a:rPr lang="cs-CZ" dirty="0"/>
              <a:t>CHILDES</a:t>
            </a:r>
          </a:p>
          <a:p>
            <a:pPr lvl="1"/>
            <a:r>
              <a:rPr lang="cs-CZ" dirty="0"/>
              <a:t>konverzační analýza</a:t>
            </a:r>
          </a:p>
          <a:p>
            <a:pPr lvl="1"/>
            <a:r>
              <a:rPr lang="cs-CZ" dirty="0"/>
              <a:t>fonetický přepis</a:t>
            </a:r>
          </a:p>
          <a:p>
            <a:pPr marL="128016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093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 – PŘEPIS: TRANSKRIPT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&gt; uvedení kontextu (na začátku vs. na příslušných řádcích)</a:t>
            </a:r>
          </a:p>
          <a:p>
            <a:r>
              <a:rPr lang="cs-CZ" dirty="0"/>
              <a:t>&gt; hlavička</a:t>
            </a:r>
          </a:p>
          <a:p>
            <a:r>
              <a:rPr lang="cs-CZ" dirty="0"/>
              <a:t>&gt; označování řádků (problematika se odkazování k daným úsekům)</a:t>
            </a:r>
          </a:p>
          <a:p>
            <a:r>
              <a:rPr lang="cs-CZ" dirty="0"/>
              <a:t>&gt; délka řádků, kritéria jejich oddělování (téma, nádechy...)</a:t>
            </a:r>
          </a:p>
          <a:p>
            <a:r>
              <a:rPr lang="cs-CZ" dirty="0"/>
              <a:t>&gt; typ písma (neproporcionální vs. proporcionální)</a:t>
            </a:r>
          </a:p>
          <a:p>
            <a:r>
              <a:rPr lang="cs-CZ" dirty="0"/>
              <a:t>&gt; značky pro mluvčí a pro věci, které se mají zachytit (oddělení různých rovin situace)</a:t>
            </a:r>
          </a:p>
          <a:p>
            <a:pPr marL="128016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1555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 – PŘEPIS: hlavička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8016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9AD2706-1DED-4C05-801C-94F00BFD4B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64" t="24782" r="36707" b="28571"/>
          <a:stretch/>
        </p:blipFill>
        <p:spPr>
          <a:xfrm>
            <a:off x="2465825" y="2229928"/>
            <a:ext cx="6328696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8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 – KONVERZAČNÍ ANALÝZA: ZPŮSOB TRANSKRIPCE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8016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E2E789BE-BAB1-45F8-9328-908384D25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77" t="15083" r="36967" b="70830"/>
          <a:stretch/>
        </p:blipFill>
        <p:spPr>
          <a:xfrm>
            <a:off x="838200" y="2101609"/>
            <a:ext cx="4913120" cy="90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2DC119B-9D6D-408D-B8B6-453A5BAEA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65" t="37948" r="42555" b="49304"/>
          <a:stretch/>
        </p:blipFill>
        <p:spPr>
          <a:xfrm>
            <a:off x="6317065" y="2132424"/>
            <a:ext cx="4240404" cy="87420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1069693-AD4C-4EFD-92C0-2B99054138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24" t="63443" r="48654" b="24835"/>
          <a:stretch/>
        </p:blipFill>
        <p:spPr>
          <a:xfrm>
            <a:off x="3848519" y="4200214"/>
            <a:ext cx="3416439" cy="8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42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 –</a:t>
            </a:r>
            <a:br>
              <a:rPr lang="cs-CZ" dirty="0"/>
            </a:br>
            <a:r>
              <a:rPr lang="cs-CZ" dirty="0"/>
              <a:t>KONVERZAČNÍ ANALÝZA: UKÁZKA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8016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Zástupný symbol pro obsah 3">
            <a:extLst>
              <a:ext uri="{FF2B5EF4-FFF2-40B4-BE49-F238E27FC236}">
                <a16:creationId xmlns:a16="http://schemas.microsoft.com/office/drawing/2014/main" id="{73CC92D3-419A-4B4D-8E8A-F2C80FD3C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9" t="15083" r="63596" b="5247"/>
          <a:stretch/>
        </p:blipFill>
        <p:spPr>
          <a:xfrm>
            <a:off x="7667532" y="0"/>
            <a:ext cx="4783260" cy="6876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D2F47FC-F075-4E2A-BD07-D7C8B6C3B59D}"/>
              </a:ext>
            </a:extLst>
          </p:cNvPr>
          <p:cNvSpPr txBox="1"/>
          <p:nvPr/>
        </p:nvSpPr>
        <p:spPr>
          <a:xfrm>
            <a:off x="1024128" y="2552790"/>
            <a:ext cx="62239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Kaderka – Svobodová (2006): Jak přepisovat audiovizuální záznam rozhovoru? Manuál pro přepisovatele televizních diskusních pořadů. </a:t>
            </a:r>
            <a:r>
              <a:rPr lang="cs-CZ" i="1" dirty="0"/>
              <a:t>Jazykovědné</a:t>
            </a:r>
          </a:p>
          <a:p>
            <a:r>
              <a:rPr lang="cs-CZ" i="1" dirty="0"/>
              <a:t>aktuality</a:t>
            </a:r>
            <a:r>
              <a:rPr lang="cs-CZ" dirty="0"/>
              <a:t>, 43(3–4), s. 18–51.</a:t>
            </a:r>
          </a:p>
        </p:txBody>
      </p:sp>
    </p:spTree>
    <p:extLst>
      <p:ext uri="{BB962C8B-B14F-4D97-AF65-F5344CB8AC3E}">
        <p14:creationId xmlns:p14="http://schemas.microsoft.com/office/powerpoint/2010/main" val="418609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 – transkript: ORAL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8016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D2F47FC-F075-4E2A-BD07-D7C8B6C3B59D}"/>
              </a:ext>
            </a:extLst>
          </p:cNvPr>
          <p:cNvSpPr txBox="1"/>
          <p:nvPr/>
        </p:nvSpPr>
        <p:spPr>
          <a:xfrm>
            <a:off x="1024128" y="2552790"/>
            <a:ext cx="6223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3106B895-6F7E-4074-BEF3-93BA01249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5" t="44642" r="23328" b="4786"/>
          <a:stretch/>
        </p:blipFill>
        <p:spPr>
          <a:xfrm>
            <a:off x="1377215" y="1932228"/>
            <a:ext cx="9693351" cy="42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23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 – transkript: CHILDES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8016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D2F47FC-F075-4E2A-BD07-D7C8B6C3B59D}"/>
              </a:ext>
            </a:extLst>
          </p:cNvPr>
          <p:cNvSpPr txBox="1"/>
          <p:nvPr/>
        </p:nvSpPr>
        <p:spPr>
          <a:xfrm>
            <a:off x="1024128" y="2552790"/>
            <a:ext cx="6223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pic>
        <p:nvPicPr>
          <p:cNvPr id="8" name="Zástupný symbol pro obsah 3">
            <a:extLst>
              <a:ext uri="{FF2B5EF4-FFF2-40B4-BE49-F238E27FC236}">
                <a16:creationId xmlns:a16="http://schemas.microsoft.com/office/drawing/2014/main" id="{C8749B29-E08A-4527-B1DF-94B7438A6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0" t="67965" r="29433" b="11021"/>
          <a:stretch/>
        </p:blipFill>
        <p:spPr>
          <a:xfrm>
            <a:off x="1592736" y="2454735"/>
            <a:ext cx="8861521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51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 – transkript: CHILDES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8016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D2F47FC-F075-4E2A-BD07-D7C8B6C3B59D}"/>
              </a:ext>
            </a:extLst>
          </p:cNvPr>
          <p:cNvSpPr txBox="1"/>
          <p:nvPr/>
        </p:nvSpPr>
        <p:spPr>
          <a:xfrm>
            <a:off x="1024128" y="2552790"/>
            <a:ext cx="6223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AA3C1D91-A4E9-4769-8DE5-A1DCA44619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28" t="27092" r="43072" b="66904"/>
          <a:stretch/>
        </p:blipFill>
        <p:spPr>
          <a:xfrm>
            <a:off x="3537020" y="2069958"/>
            <a:ext cx="5103700" cy="684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6985CF3-87DC-4978-AED9-78619AD5B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48" t="61832" r="47088" b="32747"/>
          <a:stretch/>
        </p:blipFill>
        <p:spPr>
          <a:xfrm>
            <a:off x="3537020" y="3231962"/>
            <a:ext cx="4267460" cy="612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22C562C-9514-4578-A2E2-D127507E5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37" t="73993" r="40824" b="21612"/>
          <a:stretch/>
        </p:blipFill>
        <p:spPr>
          <a:xfrm>
            <a:off x="3537020" y="4345741"/>
            <a:ext cx="579598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7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 – VÝHODY A NEVÝHODY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výhody</a:t>
            </a:r>
          </a:p>
          <a:p>
            <a:pPr lvl="1"/>
            <a:r>
              <a:rPr lang="cs-CZ" dirty="0"/>
              <a:t>přímý kontakt s respondentem</a:t>
            </a:r>
          </a:p>
          <a:p>
            <a:pPr lvl="1"/>
            <a:r>
              <a:rPr lang="cs-CZ" dirty="0"/>
              <a:t>kontrola chování respondenta a prostředí (&gt; kontrola druhu a množství dat)</a:t>
            </a:r>
          </a:p>
          <a:p>
            <a:pPr lvl="2"/>
            <a:r>
              <a:rPr lang="cs-CZ" dirty="0"/>
              <a:t>sledování přirozeného jazykového chování</a:t>
            </a:r>
          </a:p>
          <a:p>
            <a:r>
              <a:rPr lang="cs-CZ" dirty="0"/>
              <a:t>&gt; nevýhody</a:t>
            </a:r>
          </a:p>
          <a:p>
            <a:pPr lvl="1"/>
            <a:r>
              <a:rPr lang="cs-CZ" dirty="0"/>
              <a:t>časově a finančně náročné</a:t>
            </a:r>
          </a:p>
          <a:p>
            <a:pPr lvl="1"/>
            <a:r>
              <a:rPr lang="cs-CZ" dirty="0"/>
              <a:t>(ne)anonymita</a:t>
            </a:r>
          </a:p>
          <a:p>
            <a:pPr lvl="1"/>
            <a:endParaRPr lang="cs-CZ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cs-CZ" sz="2200" dirty="0"/>
              <a:t>&gt; slabiny</a:t>
            </a:r>
          </a:p>
          <a:p>
            <a:pPr lvl="1">
              <a:buSzPct val="100000"/>
            </a:pPr>
            <a:r>
              <a:rPr lang="cs-CZ" dirty="0"/>
              <a:t>málo frekventované jevy, věci objevující se v rozhovorech zřídka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38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 – transkript: ZE ZÁSAD PRO PŘEPIS DIALEKTICKÝCH ZÁPISŮ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8016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D2F47FC-F075-4E2A-BD07-D7C8B6C3B59D}"/>
              </a:ext>
            </a:extLst>
          </p:cNvPr>
          <p:cNvSpPr txBox="1"/>
          <p:nvPr/>
        </p:nvSpPr>
        <p:spPr>
          <a:xfrm>
            <a:off x="1024128" y="2552790"/>
            <a:ext cx="6223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pic>
        <p:nvPicPr>
          <p:cNvPr id="8" name="Zástupný symbol pro obsah 3">
            <a:extLst>
              <a:ext uri="{FF2B5EF4-FFF2-40B4-BE49-F238E27FC236}">
                <a16:creationId xmlns:a16="http://schemas.microsoft.com/office/drawing/2014/main" id="{17AA9782-8BA1-43A4-BDD7-51D3FB24A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7" t="26383" r="62686" b="12175"/>
          <a:stretch/>
        </p:blipFill>
        <p:spPr>
          <a:xfrm>
            <a:off x="7305595" y="1235879"/>
            <a:ext cx="4525916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1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SOCIOLINGVISTICKÉ INTERVIEW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design původně vytvořen W. </a:t>
            </a:r>
            <a:r>
              <a:rPr lang="cs-CZ" dirty="0" err="1"/>
              <a:t>Labovem</a:t>
            </a:r>
            <a:r>
              <a:rPr lang="cs-CZ" dirty="0"/>
              <a:t> (1966)</a:t>
            </a:r>
          </a:p>
          <a:p>
            <a:endParaRPr lang="cs-CZ" dirty="0"/>
          </a:p>
          <a:p>
            <a:r>
              <a:rPr lang="cs-CZ" dirty="0"/>
              <a:t>&gt; systematická </a:t>
            </a:r>
            <a:r>
              <a:rPr lang="cs-CZ" dirty="0" err="1"/>
              <a:t>elicitace</a:t>
            </a:r>
            <a:r>
              <a:rPr lang="cs-CZ" dirty="0"/>
              <a:t> variace napříč řečovými styly (= doklad o sociolingvistické stratifikaci a jazykové změně; analýzy proměnných v jednotlivých stylech) – klasicky je „zpovídán“ jeden participant</a:t>
            </a:r>
          </a:p>
          <a:p>
            <a:endParaRPr lang="cs-CZ" dirty="0"/>
          </a:p>
          <a:p>
            <a:r>
              <a:rPr lang="cs-CZ" dirty="0"/>
              <a:t>&gt; dvě hlavní části</a:t>
            </a:r>
          </a:p>
          <a:p>
            <a:pPr lvl="1"/>
            <a:r>
              <a:rPr lang="cs-CZ" dirty="0"/>
              <a:t>konverzace (participant nemá ponětí o tom, že by v centru pozornosti stál jazyk)</a:t>
            </a:r>
          </a:p>
          <a:p>
            <a:pPr lvl="1"/>
            <a:r>
              <a:rPr lang="cs-CZ" dirty="0"/>
              <a:t>čtení úryvků textu, seznamu slov a minimálních párů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6294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SOCIOLINGVISTICKÉ INTERVIEW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konverzační část rozhovoru: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běžná řeč &amp; pečlivá řeč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otázky řazené do modulů, každý z modulů se zaměřuje na specifické téma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&gt; neuvědomovaná řeč = více přirozená = nestandardní</a:t>
            </a:r>
          </a:p>
          <a:p>
            <a:endParaRPr lang="cs-CZ" dirty="0"/>
          </a:p>
          <a:p>
            <a:r>
              <a:rPr lang="cs-CZ" dirty="0"/>
              <a:t>&gt; snaha rozeznat běžnou a pečlivou řeč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677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SOCIOLINGVISTICKÉ INTERVIEW – moduly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</a:t>
            </a:r>
            <a:r>
              <a:rPr lang="cs-CZ" dirty="0" err="1"/>
              <a:t>Labov</a:t>
            </a:r>
            <a:r>
              <a:rPr lang="cs-CZ" dirty="0"/>
              <a:t>, W. (1981): </a:t>
            </a:r>
            <a:r>
              <a:rPr lang="en-US" dirty="0"/>
              <a:t>Field methods of the project on linguistic change and variation. In: J. Baugh - J. </a:t>
            </a:r>
            <a:r>
              <a:rPr lang="en-US" dirty="0" err="1"/>
              <a:t>Sherzer</a:t>
            </a:r>
            <a:r>
              <a:rPr lang="en-US" dirty="0"/>
              <a:t> (eds.), </a:t>
            </a:r>
            <a:r>
              <a:rPr lang="en-US" i="1" dirty="0"/>
              <a:t>Language in </a:t>
            </a:r>
            <a:r>
              <a:rPr lang="cs-CZ" i="1" dirty="0"/>
              <a:t>U</a:t>
            </a:r>
            <a:r>
              <a:rPr lang="en-US" i="1" dirty="0"/>
              <a:t>se</a:t>
            </a:r>
            <a:r>
              <a:rPr lang="en-US" dirty="0"/>
              <a:t>. Englewood Cliffs: Prentice-Hall.</a:t>
            </a:r>
            <a:endParaRPr lang="cs-CZ" dirty="0"/>
          </a:p>
          <a:p>
            <a:endParaRPr lang="cs-CZ" dirty="0"/>
          </a:p>
          <a:p>
            <a:r>
              <a:rPr lang="cs-CZ" dirty="0"/>
              <a:t>moduly</a:t>
            </a:r>
          </a:p>
          <a:p>
            <a:pPr lvl="1"/>
            <a:r>
              <a:rPr lang="cs-CZ" dirty="0"/>
              <a:t>tematické bloky, v rámci nichž existují ještě další otázky</a:t>
            </a:r>
          </a:p>
          <a:p>
            <a:pPr lvl="1"/>
            <a:r>
              <a:rPr lang="cs-CZ" dirty="0"/>
              <a:t>bloky vzájemně propojeny na základě souvislosti</a:t>
            </a:r>
          </a:p>
          <a:p>
            <a:pPr lvl="1"/>
            <a:r>
              <a:rPr lang="cs-CZ" dirty="0"/>
              <a:t>začít daným společenstvím a teprve pak k osobnějším věcem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84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SOCIOLINGVISTICKÉ INTERVIEW – moduly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5CC6D95-DF3B-4511-B057-41479FB51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85" t="27820" r="24485" b="6281"/>
          <a:stretch/>
        </p:blipFill>
        <p:spPr>
          <a:xfrm>
            <a:off x="3371407" y="1658018"/>
            <a:ext cx="5025511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09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SOCIOLINGVISTICKÉ INTERVIEW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83B18C3-1F7F-4F64-9AF3-C823D2A40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29" t="14628" r="46844" b="18058"/>
          <a:stretch/>
        </p:blipFill>
        <p:spPr>
          <a:xfrm>
            <a:off x="3834934" y="1530000"/>
            <a:ext cx="4098457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2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62B1-DB5D-4727-B6B3-D5392A4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SOCIOLINGVISTICKÉ INTERVIEW - PŘEDPOKLADY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88FB-4F60-4557-9118-047DD10F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co je třeba zajistit, abychom byli schopni provést smysluplnou analýzu vybraných jazykových jevů a zároveň byli schopni sledovat běžnou řeč?</a:t>
            </a:r>
          </a:p>
          <a:p>
            <a:endParaRPr lang="cs-CZ" dirty="0"/>
          </a:p>
          <a:p>
            <a:pPr lvl="1"/>
            <a:r>
              <a:rPr lang="cs-CZ" sz="2000" dirty="0"/>
              <a:t>nutnost mít dostatek dat: dotazovaný se musí rozmluvit</a:t>
            </a:r>
          </a:p>
          <a:p>
            <a:pPr marL="457200" lvl="1" indent="0">
              <a:buNone/>
            </a:pPr>
            <a:endParaRPr lang="cs-CZ" sz="2000" dirty="0"/>
          </a:p>
          <a:p>
            <a:pPr lvl="1"/>
            <a:r>
              <a:rPr lang="cs-CZ" sz="2000" dirty="0"/>
              <a:t>nutnost překonat paradox pozorovatele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446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2172</TotalTime>
  <Words>987</Words>
  <Application>Microsoft Office PowerPoint</Application>
  <PresentationFormat>Širokoúhlá obrazovka</PresentationFormat>
  <Paragraphs>190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Tw Cen MT</vt:lpstr>
      <vt:lpstr>Tw Cen MT Condensed</vt:lpstr>
      <vt:lpstr>Wingdings</vt:lpstr>
      <vt:lpstr>Wingdings 3</vt:lpstr>
      <vt:lpstr>Integrál</vt:lpstr>
      <vt:lpstr>Empirické metody v lingvistice 5. HODINA (1. 11. 2021)</vt:lpstr>
      <vt:lpstr>ROZHOVOR – využití v lingvistice</vt:lpstr>
      <vt:lpstr>ROZHOVOR – VÝHODY A NEVÝHODY</vt:lpstr>
      <vt:lpstr>SOCIOLINGVISTICKÉ INTERVIEW </vt:lpstr>
      <vt:lpstr>SOCIOLINGVISTICKÉ INTERVIEW </vt:lpstr>
      <vt:lpstr>SOCIOLINGVISTICKÉ INTERVIEW – moduly </vt:lpstr>
      <vt:lpstr>SOCIOLINGVISTICKÉ INTERVIEW – moduly </vt:lpstr>
      <vt:lpstr>SOCIOLINGVISTICKÉ INTERVIEW </vt:lpstr>
      <vt:lpstr>SOCIOLINGVISTICKÉ INTERVIEW - PŘEDPOKLADY </vt:lpstr>
      <vt:lpstr>SOCIOLINGVISTICKÉ INTERVIEW – ELICITACE BĚŽNÉ MLUVY </vt:lpstr>
      <vt:lpstr>SOCIOLINGVISTICKÉ INTERVIEW – ELICITACE BĚŽNÉ MLUVY: </vt:lpstr>
      <vt:lpstr>SOCIOLINGVISTICKÉ INTERVIEW – ELICITACE BĚŽNÉ MLUVY: Danger-of-death module – uzpůsobení</vt:lpstr>
      <vt:lpstr>SOCIOLINGVISTICKÉ INTERVIEW – KRITIKA</vt:lpstr>
      <vt:lpstr>SOCIOLINGVISTICKÉ INTERVIEW</vt:lpstr>
      <vt:lpstr>Různé alternativy tradičního rozhovoru</vt:lpstr>
      <vt:lpstr>struktura rozhovoru</vt:lpstr>
      <vt:lpstr>strukturovaný rozhovor - výhody</vt:lpstr>
      <vt:lpstr>rozhovor - NAHRÁVÁNÍ</vt:lpstr>
      <vt:lpstr>rozhovor - PŘEPIS</vt:lpstr>
      <vt:lpstr>rozhovor – PŘEPIS: PROBLEMATICKÉ BODY</vt:lpstr>
      <vt:lpstr>rozhovor – PŘEPIS: ANONYMIZACE DAT</vt:lpstr>
      <vt:lpstr>rozhovor – PŘEPIS: TRANSKRIPT</vt:lpstr>
      <vt:lpstr>rozhovor – PŘEPIS: TRANSKRIPT</vt:lpstr>
      <vt:lpstr>rozhovor – PŘEPIS: hlavička</vt:lpstr>
      <vt:lpstr>rozhovor – KONVERZAČNÍ ANALÝZA: ZPŮSOB TRANSKRIPCE</vt:lpstr>
      <vt:lpstr>rozhovor – KONVERZAČNÍ ANALÝZA: UKÁZKA</vt:lpstr>
      <vt:lpstr>rozhovor – transkript: ORAL</vt:lpstr>
      <vt:lpstr>rozhovor – transkript: CHILDES</vt:lpstr>
      <vt:lpstr>rozhovor – transkript: CHILDES</vt:lpstr>
      <vt:lpstr>rozhovor – transkript: ZE ZÁSAD PRO PŘEPIS DIALEKTICKÝCH ZÁPISŮ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Empirické metody v lingvistice 1. HODINA (15. 2. 2021)</dc:title>
  <dc:creator>Adam Kříž</dc:creator>
  <cp:lastModifiedBy>Adam Kříž</cp:lastModifiedBy>
  <cp:revision>170</cp:revision>
  <dcterms:created xsi:type="dcterms:W3CDTF">2021-02-14T20:32:35Z</dcterms:created>
  <dcterms:modified xsi:type="dcterms:W3CDTF">2021-11-09T10:55:59Z</dcterms:modified>
</cp:coreProperties>
</file>