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5" r:id="rId4"/>
    <p:sldId id="273" r:id="rId5"/>
    <p:sldId id="257" r:id="rId6"/>
    <p:sldId id="258" r:id="rId7"/>
    <p:sldId id="271" r:id="rId8"/>
    <p:sldId id="259" r:id="rId9"/>
    <p:sldId id="265" r:id="rId10"/>
    <p:sldId id="268" r:id="rId11"/>
    <p:sldId id="260" r:id="rId12"/>
    <p:sldId id="264" r:id="rId13"/>
    <p:sldId id="266" r:id="rId14"/>
    <p:sldId id="267" r:id="rId15"/>
    <p:sldId id="274" r:id="rId16"/>
    <p:sldId id="269" r:id="rId17"/>
    <p:sldId id="261" r:id="rId18"/>
    <p:sldId id="272" r:id="rId19"/>
    <p:sldId id="270" r:id="rId20"/>
    <p:sldId id="262" r:id="rId21"/>
    <p:sldId id="263"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63B1E1BC-FE08-400A-915A-18FE04359C1D}" type="datetimeFigureOut">
              <a:rPr lang="cs-CZ" smtClean="0"/>
              <a:t>13. 11. 2020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0FF2ADA1-294E-404D-86A0-0F256776ADE5}" type="slidenum">
              <a:rPr lang="cs-CZ" smtClean="0"/>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B1E1BC-FE08-400A-915A-18FE04359C1D}" type="datetimeFigureOut">
              <a:rPr lang="cs-CZ" smtClean="0"/>
              <a:t>13. 11. 2020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F2ADA1-294E-404D-86A0-0F256776ADE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B1E1BC-FE08-400A-915A-18FE04359C1D}" type="datetimeFigureOut">
              <a:rPr lang="cs-CZ" smtClean="0"/>
              <a:t>13. 11. 2020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F2ADA1-294E-404D-86A0-0F256776ADE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63B1E1BC-FE08-400A-915A-18FE04359C1D}" type="datetimeFigureOut">
              <a:rPr lang="cs-CZ" smtClean="0"/>
              <a:t>13. 11. 2020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F2ADA1-294E-404D-86A0-0F256776ADE5}" type="slidenum">
              <a:rPr lang="cs-CZ" smtClean="0"/>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63B1E1BC-FE08-400A-915A-18FE04359C1D}" type="datetimeFigureOut">
              <a:rPr lang="cs-CZ" smtClean="0"/>
              <a:t>13. 11. 2020</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0FF2ADA1-294E-404D-86A0-0F256776ADE5}"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63B1E1BC-FE08-400A-915A-18FE04359C1D}" type="datetimeFigureOut">
              <a:rPr lang="cs-CZ" smtClean="0"/>
              <a:t>13. 11. 2020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F2ADA1-294E-404D-86A0-0F256776ADE5}" type="slidenum">
              <a:rPr lang="cs-CZ" smtClean="0"/>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63B1E1BC-FE08-400A-915A-18FE04359C1D}" type="datetimeFigureOut">
              <a:rPr lang="cs-CZ" smtClean="0"/>
              <a:t>13. 11. 2020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FF2ADA1-294E-404D-86A0-0F256776ADE5}" type="slidenum">
              <a:rPr lang="cs-CZ" smtClean="0"/>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63B1E1BC-FE08-400A-915A-18FE04359C1D}" type="datetimeFigureOut">
              <a:rPr lang="cs-CZ" smtClean="0"/>
              <a:t>13. 11. 2020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FF2ADA1-294E-404D-86A0-0F256776ADE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3B1E1BC-FE08-400A-915A-18FE04359C1D}" type="datetimeFigureOut">
              <a:rPr lang="cs-CZ" smtClean="0"/>
              <a:t>13. 11. 2020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FF2ADA1-294E-404D-86A0-0F256776ADE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63B1E1BC-FE08-400A-915A-18FE04359C1D}" type="datetimeFigureOut">
              <a:rPr lang="cs-CZ" smtClean="0"/>
              <a:t>13. 11. 2020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F2ADA1-294E-404D-86A0-0F256776ADE5}" type="slidenum">
              <a:rPr lang="cs-CZ" smtClean="0"/>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Kliknutím lze upravit styl.</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63B1E1BC-FE08-400A-915A-18FE04359C1D}" type="datetimeFigureOut">
              <a:rPr lang="cs-CZ" smtClean="0"/>
              <a:t>13. 11. 2020</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0FF2ADA1-294E-404D-86A0-0F256776ADE5}" type="slidenum">
              <a:rPr lang="cs-CZ" smtClean="0"/>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Kliknutím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3B1E1BC-FE08-400A-915A-18FE04359C1D}" type="datetimeFigureOut">
              <a:rPr lang="cs-CZ" smtClean="0"/>
              <a:t>13. 11. 2020</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F2ADA1-294E-404D-86A0-0F256776ADE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ordwall.net/fi/resource/273245/omistusliitteet-s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PERHE JA SUKULAISET</a:t>
            </a:r>
            <a:endParaRPr lang="cs-CZ" dirty="0"/>
          </a:p>
        </p:txBody>
      </p:sp>
      <p:sp>
        <p:nvSpPr>
          <p:cNvPr id="2" name="Nadpis 1"/>
          <p:cNvSpPr>
            <a:spLocks noGrp="1"/>
          </p:cNvSpPr>
          <p:nvPr>
            <p:ph type="ctrTitle"/>
          </p:nvPr>
        </p:nvSpPr>
        <p:spPr/>
        <p:txBody>
          <a:bodyPr/>
          <a:lstStyle/>
          <a:p>
            <a:r>
              <a:rPr lang="cs-CZ" dirty="0" smtClean="0"/>
              <a:t>KIELI I</a:t>
            </a:r>
            <a:endParaRPr lang="cs-CZ" dirty="0"/>
          </a:p>
        </p:txBody>
      </p:sp>
    </p:spTree>
    <p:extLst>
      <p:ext uri="{BB962C8B-B14F-4D97-AF65-F5344CB8AC3E}">
        <p14:creationId xmlns:p14="http://schemas.microsoft.com/office/powerpoint/2010/main" val="298126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POSSESSIIVISUFFIKSIT</a:t>
            </a:r>
            <a:br>
              <a:rPr lang="cs-CZ" dirty="0"/>
            </a:br>
            <a:r>
              <a:rPr lang="cs-CZ" dirty="0"/>
              <a:t>= přivlastňovací sufixy</a:t>
            </a:r>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015352" cy="468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POSSESSIIVISUFFIKSIT</a:t>
            </a:r>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4100" t="24173" r="8765" b="9912"/>
          <a:stretch/>
        </p:blipFill>
        <p:spPr bwMode="auto">
          <a:xfrm>
            <a:off x="611561" y="1916832"/>
            <a:ext cx="82921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47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74638"/>
            <a:ext cx="7931224" cy="1143000"/>
          </a:xfrm>
        </p:spPr>
        <p:txBody>
          <a:bodyPr>
            <a:normAutofit/>
          </a:bodyPr>
          <a:lstStyle/>
          <a:p>
            <a:r>
              <a:rPr lang="cs-CZ" dirty="0" smtClean="0"/>
              <a:t>POSSESSIIVISUFFIKSIT</a:t>
            </a:r>
            <a:endParaRPr lang="cs-CZ" dirty="0"/>
          </a:p>
        </p:txBody>
      </p:sp>
      <p:pic>
        <p:nvPicPr>
          <p:cNvPr id="5122"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495" t="18469" r="24063"/>
          <a:stretch/>
        </p:blipFill>
        <p:spPr bwMode="auto">
          <a:xfrm>
            <a:off x="374572" y="1484784"/>
            <a:ext cx="807175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47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POSSESSIIVISUFFIKSIT</a:t>
            </a:r>
            <a:endParaRPr lang="cs-CZ" dirty="0"/>
          </a:p>
        </p:txBody>
      </p:sp>
      <p:pic>
        <p:nvPicPr>
          <p:cNvPr id="614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17835" r="39750" b="9913"/>
          <a:stretch/>
        </p:blipFill>
        <p:spPr bwMode="auto">
          <a:xfrm>
            <a:off x="971599" y="1700808"/>
            <a:ext cx="640492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95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POSSESSIIVISUFFIKSIT</a:t>
            </a:r>
            <a:endParaRPr lang="cs-CZ" dirty="0"/>
          </a:p>
        </p:txBody>
      </p:sp>
      <p:pic>
        <p:nvPicPr>
          <p:cNvPr id="717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17835" r="14260"/>
          <a:stretch/>
        </p:blipFill>
        <p:spPr bwMode="auto">
          <a:xfrm>
            <a:off x="467544" y="1700808"/>
            <a:ext cx="8227501" cy="443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588224" y="2420888"/>
            <a:ext cx="1656184" cy="369332"/>
          </a:xfrm>
          <a:prstGeom prst="rect">
            <a:avLst/>
          </a:prstGeom>
          <a:solidFill>
            <a:schemeClr val="bg1"/>
          </a:solidFill>
        </p:spPr>
        <p:txBody>
          <a:bodyPr wrap="square" rtlCol="0">
            <a:spAutoFit/>
          </a:bodyPr>
          <a:lstStyle/>
          <a:p>
            <a:endParaRPr lang="cs-CZ" dirty="0"/>
          </a:p>
        </p:txBody>
      </p:sp>
      <p:sp>
        <p:nvSpPr>
          <p:cNvPr id="6" name="TextovéPole 5"/>
          <p:cNvSpPr txBox="1"/>
          <p:nvPr/>
        </p:nvSpPr>
        <p:spPr>
          <a:xfrm>
            <a:off x="6588224" y="2790220"/>
            <a:ext cx="1224136" cy="369332"/>
          </a:xfrm>
          <a:prstGeom prst="rect">
            <a:avLst/>
          </a:prstGeom>
          <a:solidFill>
            <a:schemeClr val="bg1"/>
          </a:solidFill>
        </p:spPr>
        <p:txBody>
          <a:bodyPr wrap="square" rtlCol="0">
            <a:spAutoFit/>
          </a:bodyPr>
          <a:lstStyle/>
          <a:p>
            <a:endParaRPr lang="cs-CZ" dirty="0"/>
          </a:p>
        </p:txBody>
      </p:sp>
      <p:sp>
        <p:nvSpPr>
          <p:cNvPr id="7" name="TextovéPole 6"/>
          <p:cNvSpPr txBox="1"/>
          <p:nvPr/>
        </p:nvSpPr>
        <p:spPr>
          <a:xfrm>
            <a:off x="6948264" y="2060848"/>
            <a:ext cx="1728192"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64235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7772400" cy="994122"/>
          </a:xfrm>
        </p:spPr>
        <p:txBody>
          <a:bodyPr/>
          <a:lstStyle/>
          <a:p>
            <a:r>
              <a:rPr lang="cs-CZ" dirty="0"/>
              <a:t>POSSESSIIVISUFFIKSIT</a:t>
            </a:r>
          </a:p>
        </p:txBody>
      </p:sp>
      <p:sp>
        <p:nvSpPr>
          <p:cNvPr id="3" name="Zástupný symbol pro obsah 2"/>
          <p:cNvSpPr>
            <a:spLocks noGrp="1"/>
          </p:cNvSpPr>
          <p:nvPr>
            <p:ph sz="quarter" idx="1"/>
          </p:nvPr>
        </p:nvSpPr>
        <p:spPr>
          <a:xfrm>
            <a:off x="683568" y="1447800"/>
            <a:ext cx="8003232" cy="4933528"/>
          </a:xfrm>
        </p:spPr>
        <p:txBody>
          <a:bodyPr>
            <a:normAutofit fontScale="92500" lnSpcReduction="10000"/>
          </a:bodyPr>
          <a:lstStyle/>
          <a:p>
            <a:r>
              <a:rPr lang="cs-CZ" dirty="0" smtClean="0"/>
              <a:t>posesivní </a:t>
            </a:r>
            <a:r>
              <a:rPr lang="cs-CZ" dirty="0"/>
              <a:t>zájmeno se ve 3. os. vynechává tehdy, jde-li o objekt patřící subjektu (v češtině „svůj“)</a:t>
            </a:r>
          </a:p>
          <a:p>
            <a:r>
              <a:rPr lang="cs-CZ" dirty="0" smtClean="0"/>
              <a:t>nepatří-li </a:t>
            </a:r>
            <a:r>
              <a:rPr lang="cs-CZ" dirty="0"/>
              <a:t>objekt subjektu, </a:t>
            </a:r>
            <a:r>
              <a:rPr lang="cs-CZ" dirty="0" err="1">
                <a:solidFill>
                  <a:srgbClr val="C00000"/>
                </a:solidFill>
              </a:rPr>
              <a:t>pos</a:t>
            </a:r>
            <a:r>
              <a:rPr lang="cs-CZ" dirty="0">
                <a:solidFill>
                  <a:srgbClr val="C00000"/>
                </a:solidFill>
              </a:rPr>
              <a:t>. zájmeno </a:t>
            </a:r>
            <a:r>
              <a:rPr lang="cs-CZ" dirty="0"/>
              <a:t>je VŽDY nutné:</a:t>
            </a:r>
          </a:p>
          <a:p>
            <a:endParaRPr lang="cs-CZ" dirty="0"/>
          </a:p>
          <a:p>
            <a:pPr marL="0" indent="0">
              <a:buNone/>
            </a:pPr>
            <a:r>
              <a:rPr lang="cs-CZ" i="1" dirty="0" err="1" smtClean="0"/>
              <a:t>hän</a:t>
            </a:r>
            <a:r>
              <a:rPr lang="cs-CZ" i="1" dirty="0" smtClean="0"/>
              <a:t> </a:t>
            </a:r>
            <a:r>
              <a:rPr lang="cs-CZ" i="1" dirty="0" err="1"/>
              <a:t>lukee</a:t>
            </a:r>
            <a:r>
              <a:rPr lang="cs-CZ" i="1" dirty="0"/>
              <a:t> </a:t>
            </a:r>
            <a:r>
              <a:rPr lang="cs-CZ" i="1" dirty="0" err="1"/>
              <a:t>kirjaa</a:t>
            </a:r>
            <a:r>
              <a:rPr lang="cs-CZ" i="1" dirty="0" err="1">
                <a:solidFill>
                  <a:srgbClr val="FF0000"/>
                </a:solidFill>
              </a:rPr>
              <a:t>nsa</a:t>
            </a:r>
            <a:r>
              <a:rPr lang="cs-CZ" i="1" dirty="0"/>
              <a:t> </a:t>
            </a:r>
            <a:r>
              <a:rPr lang="cs-CZ" dirty="0"/>
              <a:t>– čte svou knihu</a:t>
            </a:r>
          </a:p>
          <a:p>
            <a:pPr marL="0" indent="0">
              <a:buNone/>
            </a:pPr>
            <a:r>
              <a:rPr lang="cs-CZ" i="1" dirty="0" err="1" smtClean="0"/>
              <a:t>hän</a:t>
            </a:r>
            <a:r>
              <a:rPr lang="cs-CZ" i="1" dirty="0" smtClean="0"/>
              <a:t> </a:t>
            </a:r>
            <a:r>
              <a:rPr lang="cs-CZ" i="1" dirty="0" err="1"/>
              <a:t>lukee</a:t>
            </a:r>
            <a:r>
              <a:rPr lang="cs-CZ" i="1" dirty="0"/>
              <a:t> </a:t>
            </a:r>
            <a:r>
              <a:rPr lang="cs-CZ" i="1" dirty="0" err="1">
                <a:solidFill>
                  <a:srgbClr val="C00000"/>
                </a:solidFill>
              </a:rPr>
              <a:t>hänen</a:t>
            </a:r>
            <a:r>
              <a:rPr lang="cs-CZ" i="1" dirty="0">
                <a:solidFill>
                  <a:srgbClr val="C00000"/>
                </a:solidFill>
              </a:rPr>
              <a:t> </a:t>
            </a:r>
            <a:r>
              <a:rPr lang="cs-CZ" i="1" dirty="0" err="1"/>
              <a:t>kirjaa</a:t>
            </a:r>
            <a:r>
              <a:rPr lang="cs-CZ" i="1" dirty="0" err="1">
                <a:solidFill>
                  <a:srgbClr val="FF0000"/>
                </a:solidFill>
              </a:rPr>
              <a:t>nsa</a:t>
            </a:r>
            <a:r>
              <a:rPr lang="cs-CZ" i="1" dirty="0"/>
              <a:t> </a:t>
            </a:r>
            <a:r>
              <a:rPr lang="cs-CZ" dirty="0"/>
              <a:t>– čte jeho/její </a:t>
            </a:r>
            <a:r>
              <a:rPr lang="cs-CZ" dirty="0" smtClean="0"/>
              <a:t>knihu</a:t>
            </a:r>
          </a:p>
          <a:p>
            <a:pPr marL="0" indent="0">
              <a:buNone/>
            </a:pPr>
            <a:endParaRPr lang="cs-CZ" dirty="0"/>
          </a:p>
          <a:p>
            <a:pPr marL="0" indent="0">
              <a:buNone/>
            </a:pPr>
            <a:r>
              <a:rPr lang="cs-CZ" i="1" dirty="0" err="1" smtClean="0"/>
              <a:t>Hän</a:t>
            </a:r>
            <a:r>
              <a:rPr lang="cs-CZ" i="1" dirty="0" smtClean="0"/>
              <a:t> </a:t>
            </a:r>
            <a:r>
              <a:rPr lang="cs-CZ" i="1" dirty="0" err="1"/>
              <a:t>lähti</a:t>
            </a:r>
            <a:r>
              <a:rPr lang="cs-CZ" i="1" dirty="0"/>
              <a:t> </a:t>
            </a:r>
            <a:r>
              <a:rPr lang="cs-CZ" i="1" dirty="0" err="1">
                <a:solidFill>
                  <a:srgbClr val="C00000"/>
                </a:solidFill>
              </a:rPr>
              <a:t>hänen</a:t>
            </a:r>
            <a:r>
              <a:rPr lang="cs-CZ" i="1" dirty="0">
                <a:solidFill>
                  <a:srgbClr val="C00000"/>
                </a:solidFill>
              </a:rPr>
              <a:t> </a:t>
            </a:r>
            <a:r>
              <a:rPr lang="cs-CZ" i="1" dirty="0" err="1"/>
              <a:t>autolla</a:t>
            </a:r>
            <a:r>
              <a:rPr lang="cs-CZ" i="1" dirty="0" err="1">
                <a:solidFill>
                  <a:srgbClr val="FF0000"/>
                </a:solidFill>
              </a:rPr>
              <a:t>an</a:t>
            </a:r>
            <a:r>
              <a:rPr lang="cs-CZ" dirty="0"/>
              <a:t>. </a:t>
            </a:r>
            <a:r>
              <a:rPr lang="cs-CZ" dirty="0" smtClean="0"/>
              <a:t>= odjel/a jeho/jejím autem</a:t>
            </a:r>
            <a:endParaRPr lang="cs-CZ" dirty="0"/>
          </a:p>
          <a:p>
            <a:pPr marL="0" indent="0">
              <a:buNone/>
            </a:pPr>
            <a:r>
              <a:rPr lang="cs-CZ" i="1" dirty="0" err="1"/>
              <a:t>Hän</a:t>
            </a:r>
            <a:r>
              <a:rPr lang="cs-CZ" i="1" dirty="0"/>
              <a:t> </a:t>
            </a:r>
            <a:r>
              <a:rPr lang="cs-CZ" i="1" dirty="0" err="1"/>
              <a:t>lähti</a:t>
            </a:r>
            <a:r>
              <a:rPr lang="cs-CZ" i="1" dirty="0"/>
              <a:t> </a:t>
            </a:r>
            <a:r>
              <a:rPr lang="cs-CZ" i="1" dirty="0" err="1"/>
              <a:t>omalla</a:t>
            </a:r>
            <a:r>
              <a:rPr lang="cs-CZ" i="1" dirty="0"/>
              <a:t> </a:t>
            </a:r>
            <a:r>
              <a:rPr lang="cs-CZ" i="1" dirty="0" err="1"/>
              <a:t>autolla</a:t>
            </a:r>
            <a:r>
              <a:rPr lang="cs-CZ" i="1" dirty="0" err="1">
                <a:solidFill>
                  <a:srgbClr val="FF0000"/>
                </a:solidFill>
              </a:rPr>
              <a:t>an</a:t>
            </a:r>
            <a:r>
              <a:rPr lang="cs-CZ" i="1" dirty="0" smtClean="0"/>
              <a:t>. = </a:t>
            </a:r>
            <a:r>
              <a:rPr lang="cs-CZ" dirty="0" smtClean="0"/>
              <a:t>Odjel/a vlastním autem.</a:t>
            </a:r>
            <a:endParaRPr lang="cs-CZ" i="1" dirty="0"/>
          </a:p>
          <a:p>
            <a:pPr marL="0" indent="0">
              <a:buNone/>
            </a:pPr>
            <a:r>
              <a:rPr lang="cs-CZ" i="1" dirty="0" err="1"/>
              <a:t>Hän</a:t>
            </a:r>
            <a:r>
              <a:rPr lang="cs-CZ" i="1" dirty="0"/>
              <a:t> </a:t>
            </a:r>
            <a:r>
              <a:rPr lang="cs-CZ" i="1" dirty="0" err="1"/>
              <a:t>lähti</a:t>
            </a:r>
            <a:r>
              <a:rPr lang="cs-CZ" i="1" dirty="0"/>
              <a:t> </a:t>
            </a:r>
            <a:r>
              <a:rPr lang="cs-CZ" i="1" dirty="0" err="1"/>
              <a:t>Matin</a:t>
            </a:r>
            <a:r>
              <a:rPr lang="cs-CZ" i="1" dirty="0"/>
              <a:t> </a:t>
            </a:r>
            <a:r>
              <a:rPr lang="cs-CZ" i="1" dirty="0" err="1"/>
              <a:t>autolla</a:t>
            </a:r>
            <a:r>
              <a:rPr lang="cs-CZ" i="1" dirty="0" smtClean="0"/>
              <a:t>. = </a:t>
            </a:r>
            <a:r>
              <a:rPr lang="cs-CZ" dirty="0" smtClean="0"/>
              <a:t>Odjel/a </a:t>
            </a:r>
            <a:r>
              <a:rPr lang="cs-CZ" dirty="0" err="1" smtClean="0"/>
              <a:t>Mattiho</a:t>
            </a:r>
            <a:r>
              <a:rPr lang="cs-CZ" dirty="0" smtClean="0"/>
              <a:t> autem.</a:t>
            </a:r>
            <a:endParaRPr lang="cs-CZ" i="1" dirty="0"/>
          </a:p>
          <a:p>
            <a:endParaRPr lang="cs-CZ" dirty="0"/>
          </a:p>
          <a:p>
            <a:r>
              <a:rPr lang="cs-CZ" dirty="0" smtClean="0"/>
              <a:t>k </a:t>
            </a:r>
            <a:r>
              <a:rPr lang="cs-CZ" dirty="0"/>
              <a:t>adjektivům se </a:t>
            </a:r>
            <a:r>
              <a:rPr lang="cs-CZ" dirty="0" err="1"/>
              <a:t>pos</a:t>
            </a:r>
            <a:r>
              <a:rPr lang="cs-CZ" dirty="0" smtClean="0"/>
              <a:t>. sufix </a:t>
            </a:r>
            <a:r>
              <a:rPr lang="cs-CZ" dirty="0"/>
              <a:t>nepřipojuje!</a:t>
            </a:r>
          </a:p>
          <a:p>
            <a:endParaRPr lang="cs-CZ" dirty="0"/>
          </a:p>
          <a:p>
            <a:endParaRPr lang="cs-CZ" dirty="0"/>
          </a:p>
        </p:txBody>
      </p:sp>
    </p:spTree>
    <p:extLst>
      <p:ext uri="{BB962C8B-B14F-4D97-AF65-F5344CB8AC3E}">
        <p14:creationId xmlns:p14="http://schemas.microsoft.com/office/powerpoint/2010/main" val="23889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hlinkClick r:id="rId2"/>
              </a:rPr>
              <a:t>https://</a:t>
            </a:r>
            <a:r>
              <a:rPr lang="cs-CZ" dirty="0" smtClean="0">
                <a:hlinkClick r:id="rId2"/>
              </a:rPr>
              <a:t>wordwall.net/fi/resource/273245/omistusliitteet-s2</a:t>
            </a:r>
            <a:r>
              <a:rPr lang="cs-CZ" dirty="0" smtClean="0"/>
              <a:t> </a:t>
            </a:r>
            <a:endParaRPr lang="cs-CZ" dirty="0"/>
          </a:p>
        </p:txBody>
      </p:sp>
      <p:pic>
        <p:nvPicPr>
          <p:cNvPr id="921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95736" y="1916832"/>
            <a:ext cx="46085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19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TEKSTI 2</a:t>
            </a:r>
            <a:endParaRPr lang="cs-CZ" dirty="0"/>
          </a:p>
        </p:txBody>
      </p:sp>
      <p:sp>
        <p:nvSpPr>
          <p:cNvPr id="3" name="Zástupný symbol pro obsah 2"/>
          <p:cNvSpPr>
            <a:spLocks noGrp="1"/>
          </p:cNvSpPr>
          <p:nvPr>
            <p:ph sz="quarter" idx="1"/>
          </p:nvPr>
        </p:nvSpPr>
        <p:spPr>
          <a:xfrm>
            <a:off x="611560" y="1447800"/>
            <a:ext cx="8075240" cy="5005536"/>
          </a:xfrm>
        </p:spPr>
        <p:txBody>
          <a:bodyPr>
            <a:normAutofit fontScale="85000" lnSpcReduction="20000"/>
          </a:bodyPr>
          <a:lstStyle/>
          <a:p>
            <a:pPr marL="0" indent="0">
              <a:buNone/>
            </a:pPr>
            <a:r>
              <a:rPr lang="fi-FI" dirty="0"/>
              <a:t>– </a:t>
            </a:r>
            <a:r>
              <a:rPr lang="fi-FI" i="1" dirty="0"/>
              <a:t>Minulla on kolme poikaa. Ville on 7-vuotias, Martti on 3-vuotias ja Kauko on 3 kuukautta. Ville on meidän perheen </a:t>
            </a:r>
            <a:r>
              <a:rPr lang="fi-FI" i="1" dirty="0" smtClean="0"/>
              <a:t>esikoinen.</a:t>
            </a:r>
            <a:r>
              <a:rPr lang="fi-FI" i="1" dirty="0"/>
              <a:t/>
            </a:r>
            <a:br>
              <a:rPr lang="fi-FI" i="1" dirty="0"/>
            </a:br>
            <a:endParaRPr lang="cs-CZ" i="1" dirty="0" smtClean="0"/>
          </a:p>
          <a:p>
            <a:pPr marL="0" indent="0">
              <a:buNone/>
            </a:pPr>
            <a:r>
              <a:rPr lang="fi-FI" i="1" dirty="0" smtClean="0"/>
              <a:t>– </a:t>
            </a:r>
            <a:r>
              <a:rPr lang="fi-FI" i="1" dirty="0"/>
              <a:t>Minä olen eronnut ja minulla on kaksi lasta. Olen </a:t>
            </a:r>
            <a:r>
              <a:rPr lang="fi-FI" b="1" i="1" dirty="0"/>
              <a:t>yksinhuoltaja</a:t>
            </a:r>
            <a:r>
              <a:rPr lang="fi-FI" i="1" dirty="0"/>
              <a:t>.</a:t>
            </a:r>
            <a:br>
              <a:rPr lang="fi-FI" i="1" dirty="0"/>
            </a:br>
            <a:endParaRPr lang="cs-CZ" i="1" dirty="0" smtClean="0"/>
          </a:p>
          <a:p>
            <a:pPr marL="0" indent="0">
              <a:buNone/>
            </a:pPr>
            <a:r>
              <a:rPr lang="fi-FI" i="1" dirty="0" smtClean="0"/>
              <a:t>– </a:t>
            </a:r>
            <a:r>
              <a:rPr lang="fi-FI" i="1" dirty="0"/>
              <a:t>Me olemme</a:t>
            </a:r>
            <a:r>
              <a:rPr lang="fi-FI" b="1" i="1" dirty="0"/>
              <a:t> lapseton</a:t>
            </a:r>
            <a:r>
              <a:rPr lang="fi-FI" i="1" dirty="0"/>
              <a:t> pariskunta. Meillä ei ole lapsia.</a:t>
            </a:r>
            <a:br>
              <a:rPr lang="fi-FI" i="1" dirty="0"/>
            </a:br>
            <a:endParaRPr lang="cs-CZ" i="1" dirty="0" smtClean="0"/>
          </a:p>
          <a:p>
            <a:pPr marL="0" indent="0">
              <a:buNone/>
            </a:pPr>
            <a:r>
              <a:rPr lang="fi-FI" i="1" dirty="0" smtClean="0"/>
              <a:t>– </a:t>
            </a:r>
            <a:r>
              <a:rPr lang="fi-FI" i="1" dirty="0"/>
              <a:t>Minä asun mieheni kanssa, mutta me emme ole naimisissa. Hän on avomieheni. Olemme </a:t>
            </a:r>
            <a:r>
              <a:rPr lang="fi-FI" b="1" i="1" dirty="0"/>
              <a:t>avoliitossa</a:t>
            </a:r>
            <a:r>
              <a:rPr lang="fi-FI" i="1" dirty="0"/>
              <a:t>.</a:t>
            </a:r>
            <a:br>
              <a:rPr lang="fi-FI" i="1" dirty="0"/>
            </a:br>
            <a:endParaRPr lang="cs-CZ" i="1" dirty="0" smtClean="0"/>
          </a:p>
          <a:p>
            <a:pPr marL="0" indent="0">
              <a:buNone/>
            </a:pPr>
            <a:r>
              <a:rPr lang="fi-FI" i="1" dirty="0" smtClean="0"/>
              <a:t>– </a:t>
            </a:r>
            <a:r>
              <a:rPr lang="fi-FI" i="1" dirty="0"/>
              <a:t>Minulla on kaksi siskoa. Toinen on pikkusiskoni. Hän on 24 vuotta vanha ja hänen nimensä on Hanna. Toinen on kaksoissiskoni. Hän on yhtä vanha kuin minä. Me synnyimme samana päivänä. Olemme siis </a:t>
            </a:r>
            <a:r>
              <a:rPr lang="fi-FI" b="1" i="1" dirty="0"/>
              <a:t>kaksoset</a:t>
            </a:r>
            <a:r>
              <a:rPr lang="fi-FI" i="1" dirty="0"/>
              <a:t>.</a:t>
            </a:r>
            <a:endParaRPr lang="cs-CZ" i="1" dirty="0"/>
          </a:p>
        </p:txBody>
      </p:sp>
    </p:spTree>
    <p:extLst>
      <p:ext uri="{BB962C8B-B14F-4D97-AF65-F5344CB8AC3E}">
        <p14:creationId xmlns:p14="http://schemas.microsoft.com/office/powerpoint/2010/main" val="397135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74638"/>
            <a:ext cx="8003232" cy="1066130"/>
          </a:xfrm>
        </p:spPr>
        <p:txBody>
          <a:bodyPr>
            <a:normAutofit fontScale="90000"/>
          </a:bodyPr>
          <a:lstStyle/>
          <a:p>
            <a:r>
              <a:rPr lang="cs-CZ" dirty="0" smtClean="0"/>
              <a:t>HARJOITUS 3: </a:t>
            </a:r>
            <a:r>
              <a:rPr lang="cs-CZ" dirty="0" err="1" smtClean="0"/>
              <a:t>Kerro</a:t>
            </a:r>
            <a:r>
              <a:rPr lang="cs-CZ" dirty="0" smtClean="0"/>
              <a:t> </a:t>
            </a:r>
            <a:r>
              <a:rPr lang="cs-CZ" dirty="0" err="1" smtClean="0"/>
              <a:t>tästä</a:t>
            </a:r>
            <a:r>
              <a:rPr lang="cs-CZ" dirty="0" smtClean="0"/>
              <a:t> </a:t>
            </a:r>
            <a:r>
              <a:rPr lang="cs-CZ" dirty="0" err="1" smtClean="0"/>
              <a:t>perheestä</a:t>
            </a:r>
            <a:r>
              <a:rPr lang="cs-CZ" dirty="0" smtClean="0"/>
              <a:t>.</a:t>
            </a:r>
            <a:endParaRPr lang="cs-CZ"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47433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77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HARJOITUS 4: </a:t>
            </a:r>
            <a:r>
              <a:rPr lang="cs-CZ" dirty="0" err="1" smtClean="0"/>
              <a:t>Kerro</a:t>
            </a:r>
            <a:r>
              <a:rPr lang="cs-CZ" dirty="0" smtClean="0"/>
              <a:t> </a:t>
            </a:r>
            <a:r>
              <a:rPr lang="cs-CZ" dirty="0" err="1" smtClean="0"/>
              <a:t>perheestäsi</a:t>
            </a:r>
            <a:endParaRPr lang="cs-CZ" dirty="0"/>
          </a:p>
        </p:txBody>
      </p:sp>
      <p:sp>
        <p:nvSpPr>
          <p:cNvPr id="3" name="Zástupný symbol pro obsah 2"/>
          <p:cNvSpPr>
            <a:spLocks noGrp="1"/>
          </p:cNvSpPr>
          <p:nvPr>
            <p:ph sz="quarter" idx="1"/>
          </p:nvPr>
        </p:nvSpPr>
        <p:spPr>
          <a:xfrm>
            <a:off x="914400" y="1556792"/>
            <a:ext cx="7772400" cy="4463008"/>
          </a:xfrm>
        </p:spPr>
        <p:txBody>
          <a:bodyPr/>
          <a:lstStyle/>
          <a:p>
            <a:pPr marL="0" indent="0">
              <a:buNone/>
            </a:pPr>
            <a:endParaRPr lang="cs-CZ" i="1" dirty="0" smtClean="0"/>
          </a:p>
          <a:p>
            <a:pPr marL="0" indent="0">
              <a:buNone/>
            </a:pPr>
            <a:r>
              <a:rPr lang="cs-CZ" i="1" dirty="0" err="1" smtClean="0"/>
              <a:t>Millainen</a:t>
            </a:r>
            <a:r>
              <a:rPr lang="cs-CZ" i="1" dirty="0" smtClean="0"/>
              <a:t> </a:t>
            </a:r>
            <a:r>
              <a:rPr lang="cs-CZ" i="1" dirty="0" err="1" smtClean="0"/>
              <a:t>perhe</a:t>
            </a:r>
            <a:r>
              <a:rPr lang="cs-CZ" i="1" dirty="0" smtClean="0"/>
              <a:t> </a:t>
            </a:r>
            <a:r>
              <a:rPr lang="cs-CZ" i="1" dirty="0" err="1" smtClean="0"/>
              <a:t>sinulla</a:t>
            </a:r>
            <a:r>
              <a:rPr lang="cs-CZ" i="1" dirty="0" smtClean="0"/>
              <a:t> on? </a:t>
            </a:r>
            <a:r>
              <a:rPr lang="cs-CZ" i="1" dirty="0" err="1" smtClean="0"/>
              <a:t>Iso</a:t>
            </a:r>
            <a:r>
              <a:rPr lang="cs-CZ" i="1" dirty="0" smtClean="0"/>
              <a:t> </a:t>
            </a:r>
            <a:r>
              <a:rPr lang="cs-CZ" i="1" dirty="0" err="1" smtClean="0"/>
              <a:t>vai</a:t>
            </a:r>
            <a:r>
              <a:rPr lang="cs-CZ" i="1" dirty="0" smtClean="0"/>
              <a:t> </a:t>
            </a:r>
            <a:r>
              <a:rPr lang="cs-CZ" i="1" dirty="0" err="1" smtClean="0"/>
              <a:t>pieni</a:t>
            </a:r>
            <a:r>
              <a:rPr lang="cs-CZ" i="1" dirty="0" smtClean="0"/>
              <a:t>?</a:t>
            </a:r>
          </a:p>
          <a:p>
            <a:pPr marL="0" indent="0">
              <a:buNone/>
            </a:pPr>
            <a:r>
              <a:rPr lang="cs-CZ" i="1" dirty="0" err="1" smtClean="0"/>
              <a:t>Montako</a:t>
            </a:r>
            <a:r>
              <a:rPr lang="cs-CZ" i="1" dirty="0" smtClean="0"/>
              <a:t> </a:t>
            </a:r>
            <a:r>
              <a:rPr lang="cs-CZ" i="1" dirty="0" err="1" smtClean="0"/>
              <a:t>veljeä</a:t>
            </a:r>
            <a:r>
              <a:rPr lang="cs-CZ" i="1" dirty="0" smtClean="0"/>
              <a:t> </a:t>
            </a:r>
            <a:r>
              <a:rPr lang="cs-CZ" i="1" dirty="0" err="1" smtClean="0"/>
              <a:t>tai</a:t>
            </a:r>
            <a:r>
              <a:rPr lang="cs-CZ" i="1" dirty="0" smtClean="0"/>
              <a:t> </a:t>
            </a:r>
            <a:r>
              <a:rPr lang="cs-CZ" i="1" dirty="0" err="1" smtClean="0"/>
              <a:t>siskoa</a:t>
            </a:r>
            <a:r>
              <a:rPr lang="cs-CZ" i="1" dirty="0" smtClean="0"/>
              <a:t> </a:t>
            </a:r>
            <a:r>
              <a:rPr lang="cs-CZ" i="1" dirty="0" err="1" smtClean="0"/>
              <a:t>sinulla</a:t>
            </a:r>
            <a:r>
              <a:rPr lang="cs-CZ" i="1" dirty="0" smtClean="0"/>
              <a:t> on</a:t>
            </a:r>
            <a:r>
              <a:rPr lang="cs-CZ" i="1" dirty="0" smtClean="0"/>
              <a:t>? </a:t>
            </a:r>
            <a:endParaRPr lang="cs-CZ" i="1" dirty="0"/>
          </a:p>
          <a:p>
            <a:pPr marL="0" indent="0">
              <a:buNone/>
            </a:pPr>
            <a:r>
              <a:rPr lang="cs-CZ" i="1" dirty="0" err="1" smtClean="0"/>
              <a:t>Onko</a:t>
            </a:r>
            <a:r>
              <a:rPr lang="cs-CZ" i="1" dirty="0" smtClean="0"/>
              <a:t> </a:t>
            </a:r>
            <a:r>
              <a:rPr lang="cs-CZ" i="1" dirty="0" err="1" smtClean="0"/>
              <a:t>sinulla</a:t>
            </a:r>
            <a:r>
              <a:rPr lang="cs-CZ" i="1" dirty="0" smtClean="0"/>
              <a:t> </a:t>
            </a:r>
            <a:r>
              <a:rPr lang="cs-CZ" i="1" dirty="0" err="1" smtClean="0"/>
              <a:t>isoveli</a:t>
            </a:r>
            <a:r>
              <a:rPr lang="cs-CZ" i="1" dirty="0" smtClean="0"/>
              <a:t> </a:t>
            </a:r>
            <a:r>
              <a:rPr lang="cs-CZ" i="1" dirty="0" err="1" smtClean="0"/>
              <a:t>vai</a:t>
            </a:r>
            <a:r>
              <a:rPr lang="cs-CZ" i="1" dirty="0" smtClean="0"/>
              <a:t> </a:t>
            </a:r>
            <a:r>
              <a:rPr lang="cs-CZ" i="1" dirty="0" err="1" smtClean="0"/>
              <a:t>pikku</a:t>
            </a:r>
            <a:r>
              <a:rPr lang="cs-CZ" i="1" dirty="0" err="1" smtClean="0"/>
              <a:t>veli</a:t>
            </a:r>
            <a:r>
              <a:rPr lang="cs-CZ" i="1" dirty="0" smtClean="0"/>
              <a:t>?</a:t>
            </a:r>
          </a:p>
          <a:p>
            <a:pPr marL="0" indent="0">
              <a:buNone/>
            </a:pPr>
            <a:r>
              <a:rPr lang="cs-CZ" i="1" dirty="0" err="1" smtClean="0"/>
              <a:t>Oletko</a:t>
            </a:r>
            <a:r>
              <a:rPr lang="cs-CZ" i="1" dirty="0" smtClean="0"/>
              <a:t> </a:t>
            </a:r>
            <a:r>
              <a:rPr lang="cs-CZ" i="1" dirty="0" err="1" smtClean="0"/>
              <a:t>perheen</a:t>
            </a:r>
            <a:r>
              <a:rPr lang="cs-CZ" i="1" dirty="0" smtClean="0"/>
              <a:t> </a:t>
            </a:r>
            <a:r>
              <a:rPr lang="cs-CZ" i="1" dirty="0" err="1" smtClean="0"/>
              <a:t>ainoa</a:t>
            </a:r>
            <a:r>
              <a:rPr lang="cs-CZ" i="1" dirty="0" smtClean="0"/>
              <a:t> </a:t>
            </a:r>
            <a:r>
              <a:rPr lang="cs-CZ" i="1" dirty="0" err="1" smtClean="0"/>
              <a:t>lapsi</a:t>
            </a:r>
            <a:r>
              <a:rPr lang="cs-CZ" i="1" dirty="0" smtClean="0"/>
              <a:t>? </a:t>
            </a:r>
            <a:endParaRPr lang="cs-CZ" i="1" dirty="0" smtClean="0"/>
          </a:p>
          <a:p>
            <a:pPr marL="0" indent="0">
              <a:buNone/>
            </a:pPr>
            <a:r>
              <a:rPr lang="cs-CZ" i="1" dirty="0" err="1" smtClean="0"/>
              <a:t>Onko</a:t>
            </a:r>
            <a:r>
              <a:rPr lang="cs-CZ" i="1" dirty="0" smtClean="0"/>
              <a:t> </a:t>
            </a:r>
            <a:r>
              <a:rPr lang="cs-CZ" i="1" dirty="0" err="1" smtClean="0"/>
              <a:t>sinulla</a:t>
            </a:r>
            <a:r>
              <a:rPr lang="cs-CZ" i="1" dirty="0" smtClean="0"/>
              <a:t> </a:t>
            </a:r>
            <a:r>
              <a:rPr lang="cs-CZ" i="1" dirty="0" err="1" smtClean="0"/>
              <a:t>monta</a:t>
            </a:r>
            <a:r>
              <a:rPr lang="cs-CZ" i="1" dirty="0" smtClean="0"/>
              <a:t> </a:t>
            </a:r>
            <a:r>
              <a:rPr lang="cs-CZ" i="1" dirty="0" err="1" smtClean="0"/>
              <a:t>serkkua</a:t>
            </a:r>
            <a:r>
              <a:rPr lang="cs-CZ" i="1" dirty="0" smtClean="0"/>
              <a:t>?</a:t>
            </a:r>
          </a:p>
          <a:p>
            <a:pPr marL="0" indent="0">
              <a:buNone/>
            </a:pPr>
            <a:r>
              <a:rPr lang="cs-CZ" i="1" dirty="0" err="1" smtClean="0"/>
              <a:t>Missä</a:t>
            </a:r>
            <a:r>
              <a:rPr lang="cs-CZ" i="1" dirty="0" smtClean="0"/>
              <a:t> </a:t>
            </a:r>
            <a:r>
              <a:rPr lang="cs-CZ" i="1" dirty="0" err="1" smtClean="0"/>
              <a:t>isovanhempasi</a:t>
            </a:r>
            <a:r>
              <a:rPr lang="cs-CZ" i="1" dirty="0" smtClean="0"/>
              <a:t> </a:t>
            </a:r>
            <a:r>
              <a:rPr lang="cs-CZ" i="1" dirty="0" err="1" smtClean="0"/>
              <a:t>asuvat</a:t>
            </a:r>
            <a:r>
              <a:rPr lang="cs-CZ" i="1" dirty="0" smtClean="0"/>
              <a:t>?</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365352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TESTI</a:t>
            </a:r>
            <a:endParaRPr lang="cs-CZ" dirty="0"/>
          </a:p>
        </p:txBody>
      </p:sp>
      <p:sp>
        <p:nvSpPr>
          <p:cNvPr id="3" name="Zástupný symbol pro obsah 2"/>
          <p:cNvSpPr>
            <a:spLocks noGrp="1"/>
          </p:cNvSpPr>
          <p:nvPr>
            <p:ph sz="quarter" idx="1"/>
          </p:nvPr>
        </p:nvSpPr>
        <p:spPr/>
        <p:txBody>
          <a:bodyPr/>
          <a:lstStyle/>
          <a:p>
            <a:r>
              <a:rPr lang="fi-FI" dirty="0"/>
              <a:t>Mikä päivä tänään on?</a:t>
            </a:r>
          </a:p>
          <a:p>
            <a:r>
              <a:rPr lang="fi-FI" dirty="0" smtClean="0"/>
              <a:t>Mistä </a:t>
            </a:r>
            <a:r>
              <a:rPr lang="fi-FI" dirty="0"/>
              <a:t>olet kotoisin?</a:t>
            </a:r>
          </a:p>
          <a:p>
            <a:r>
              <a:rPr lang="fi-FI" dirty="0"/>
              <a:t>Mihin haluat matkustaa?</a:t>
            </a:r>
          </a:p>
          <a:p>
            <a:r>
              <a:rPr lang="fi-FI" dirty="0" smtClean="0"/>
              <a:t>Minkä </a:t>
            </a:r>
            <a:r>
              <a:rPr lang="fi-FI" dirty="0"/>
              <a:t>värinen Itävallan lippu on</a:t>
            </a:r>
            <a:r>
              <a:rPr lang="fi-FI" dirty="0" smtClean="0"/>
              <a:t>?</a:t>
            </a:r>
            <a:endParaRPr lang="cs-CZ" dirty="0" smtClean="0"/>
          </a:p>
          <a:p>
            <a:r>
              <a:rPr lang="cs-CZ" dirty="0" err="1" smtClean="0"/>
              <a:t>Mistä</a:t>
            </a:r>
            <a:r>
              <a:rPr lang="cs-CZ" dirty="0" smtClean="0"/>
              <a:t> </a:t>
            </a:r>
            <a:r>
              <a:rPr lang="cs-CZ" dirty="0" err="1" smtClean="0"/>
              <a:t>sinä</a:t>
            </a:r>
            <a:r>
              <a:rPr lang="cs-CZ" dirty="0" smtClean="0"/>
              <a:t> </a:t>
            </a:r>
            <a:r>
              <a:rPr lang="cs-CZ" dirty="0" err="1" smtClean="0"/>
              <a:t>pidät</a:t>
            </a:r>
            <a:r>
              <a:rPr lang="cs-CZ" dirty="0" smtClean="0"/>
              <a:t>?</a:t>
            </a:r>
            <a:endParaRPr lang="fi-FI" dirty="0"/>
          </a:p>
        </p:txBody>
      </p:sp>
    </p:spTree>
    <p:extLst>
      <p:ext uri="{BB962C8B-B14F-4D97-AF65-F5344CB8AC3E}">
        <p14:creationId xmlns:p14="http://schemas.microsoft.com/office/powerpoint/2010/main" val="413191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HARJOITUS  </a:t>
            </a:r>
            <a:endParaRPr lang="cs-CZ" dirty="0"/>
          </a:p>
        </p:txBody>
      </p:sp>
      <p:sp>
        <p:nvSpPr>
          <p:cNvPr id="3" name="Zástupný symbol pro obsah 2"/>
          <p:cNvSpPr>
            <a:spLocks noGrp="1"/>
          </p:cNvSpPr>
          <p:nvPr>
            <p:ph sz="quarter" idx="1"/>
          </p:nvPr>
        </p:nvSpPr>
        <p:spPr/>
        <p:txBody>
          <a:bodyPr/>
          <a:lstStyle/>
          <a:p>
            <a:r>
              <a:rPr lang="cs-CZ" dirty="0" err="1" smtClean="0"/>
              <a:t>Oppikirja</a:t>
            </a:r>
            <a:r>
              <a:rPr lang="cs-CZ" dirty="0" smtClean="0"/>
              <a:t> – s . 105-107</a:t>
            </a:r>
            <a:endParaRPr lang="cs-CZ" dirty="0"/>
          </a:p>
        </p:txBody>
      </p:sp>
    </p:spTree>
    <p:extLst>
      <p:ext uri="{BB962C8B-B14F-4D97-AF65-F5344CB8AC3E}">
        <p14:creationId xmlns:p14="http://schemas.microsoft.com/office/powerpoint/2010/main" val="163071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buNone/>
            </a:pPr>
            <a:r>
              <a:rPr lang="cs-CZ" dirty="0" err="1" smtClean="0"/>
              <a:t>Oppikirja</a:t>
            </a:r>
            <a:r>
              <a:rPr lang="cs-CZ" dirty="0" smtClean="0"/>
              <a:t>:</a:t>
            </a:r>
          </a:p>
          <a:p>
            <a:pPr marL="0" indent="0">
              <a:buNone/>
            </a:pPr>
            <a:r>
              <a:rPr lang="cs-CZ" dirty="0" err="1" smtClean="0"/>
              <a:t>Perhe</a:t>
            </a:r>
            <a:r>
              <a:rPr lang="cs-CZ" dirty="0" smtClean="0"/>
              <a:t> – s. 96-97</a:t>
            </a:r>
          </a:p>
          <a:p>
            <a:pPr marL="0" indent="0">
              <a:buNone/>
            </a:pPr>
            <a:r>
              <a:rPr lang="cs-CZ" dirty="0" err="1" smtClean="0"/>
              <a:t>Possessiivisufiksit</a:t>
            </a:r>
            <a:r>
              <a:rPr lang="cs-CZ" dirty="0" smtClean="0"/>
              <a:t> – s. 101-104</a:t>
            </a:r>
          </a:p>
          <a:p>
            <a:pPr marL="0" indent="0">
              <a:buNone/>
            </a:pPr>
            <a:endParaRPr lang="cs-CZ" dirty="0"/>
          </a:p>
          <a:p>
            <a:pPr marL="0" indent="0">
              <a:buNone/>
            </a:pPr>
            <a:r>
              <a:rPr lang="cs-CZ" dirty="0" err="1" smtClean="0"/>
              <a:t>Kotitehtävä</a:t>
            </a:r>
            <a:r>
              <a:rPr lang="cs-CZ" dirty="0" smtClean="0"/>
              <a:t> - </a:t>
            </a:r>
            <a:r>
              <a:rPr lang="cs-CZ" dirty="0" err="1" smtClean="0"/>
              <a:t>Vävy</a:t>
            </a:r>
            <a:r>
              <a:rPr lang="cs-CZ" dirty="0" smtClean="0"/>
              <a:t>-runo – s. 96</a:t>
            </a:r>
            <a:endParaRPr lang="cs-CZ" dirty="0"/>
          </a:p>
        </p:txBody>
      </p:sp>
    </p:spTree>
    <p:extLst>
      <p:ext uri="{BB962C8B-B14F-4D97-AF65-F5344CB8AC3E}">
        <p14:creationId xmlns:p14="http://schemas.microsoft.com/office/powerpoint/2010/main" val="48020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568952" cy="864096"/>
          </a:xfrm>
        </p:spPr>
        <p:txBody>
          <a:bodyPr>
            <a:normAutofit/>
          </a:bodyPr>
          <a:lstStyle/>
          <a:p>
            <a:r>
              <a:rPr lang="cs-CZ" sz="3200" dirty="0" smtClean="0"/>
              <a:t>HARJOITUS 1: Pane </a:t>
            </a:r>
            <a:r>
              <a:rPr lang="cs-CZ" sz="3200" dirty="0" err="1" smtClean="0"/>
              <a:t>sanat</a:t>
            </a:r>
            <a:r>
              <a:rPr lang="cs-CZ" sz="3200" dirty="0" smtClean="0"/>
              <a:t> </a:t>
            </a:r>
            <a:r>
              <a:rPr lang="cs-CZ" sz="3200" dirty="0" err="1" smtClean="0"/>
              <a:t>oikeaan</a:t>
            </a:r>
            <a:r>
              <a:rPr lang="cs-CZ" sz="3200" dirty="0" smtClean="0"/>
              <a:t> </a:t>
            </a:r>
            <a:r>
              <a:rPr lang="cs-CZ" sz="3200" dirty="0" err="1" smtClean="0"/>
              <a:t>muotoon</a:t>
            </a:r>
            <a:r>
              <a:rPr lang="cs-CZ" sz="3200" dirty="0" smtClean="0"/>
              <a:t>.</a:t>
            </a:r>
            <a:endParaRPr lang="cs-CZ" sz="3200" dirty="0"/>
          </a:p>
        </p:txBody>
      </p:sp>
      <p:sp>
        <p:nvSpPr>
          <p:cNvPr id="3" name="Zástupný symbol pro obsah 2"/>
          <p:cNvSpPr>
            <a:spLocks noGrp="1"/>
          </p:cNvSpPr>
          <p:nvPr>
            <p:ph sz="quarter" idx="1"/>
          </p:nvPr>
        </p:nvSpPr>
        <p:spPr>
          <a:xfrm>
            <a:off x="914400" y="1196752"/>
            <a:ext cx="7772400" cy="5184576"/>
          </a:xfrm>
        </p:spPr>
        <p:txBody>
          <a:bodyPr>
            <a:normAutofit fontScale="77500" lnSpcReduction="20000"/>
          </a:bodyPr>
          <a:lstStyle/>
          <a:p>
            <a:pPr marL="0" indent="0">
              <a:buNone/>
            </a:pPr>
            <a:r>
              <a:rPr lang="fi-FI" b="1" dirty="0" smtClean="0"/>
              <a:t>Malli</a:t>
            </a:r>
            <a:r>
              <a:rPr lang="fi-FI" b="1" dirty="0"/>
              <a:t>: Pöydällä on 5 (KIRJA). →  Pöydällä on viisi kirjaa. </a:t>
            </a:r>
          </a:p>
          <a:p>
            <a:pPr marL="0" indent="0">
              <a:buNone/>
            </a:pPr>
            <a:r>
              <a:rPr lang="fi-FI" i="1" dirty="0"/>
              <a:t>1.  Kadulla on 2 (SUURI AUTO).</a:t>
            </a:r>
          </a:p>
          <a:p>
            <a:pPr marL="0" indent="0">
              <a:buNone/>
            </a:pPr>
            <a:r>
              <a:rPr lang="fi-FI" i="1" dirty="0"/>
              <a:t>2.  Huoneessa oli vain 3 (PIENI IKKUNA).</a:t>
            </a:r>
          </a:p>
          <a:p>
            <a:pPr marL="0" indent="0">
              <a:buNone/>
            </a:pPr>
            <a:r>
              <a:rPr lang="fi-FI" i="1" dirty="0"/>
              <a:t>3.  Tuolilla on 1 (PUNAINEN KYNÄ). </a:t>
            </a:r>
          </a:p>
          <a:p>
            <a:pPr marL="0" indent="0">
              <a:buNone/>
            </a:pPr>
            <a:r>
              <a:rPr lang="fi-FI" i="1" dirty="0"/>
              <a:t>4.  Tuolilla on  4 (PUNAINEN KYNÄ). </a:t>
            </a:r>
          </a:p>
          <a:p>
            <a:pPr marL="0" indent="0">
              <a:buNone/>
            </a:pPr>
            <a:r>
              <a:rPr lang="fi-FI" i="1" dirty="0"/>
              <a:t>5.  Helsingissä on 3 (ISO MUSEO). </a:t>
            </a:r>
          </a:p>
          <a:p>
            <a:pPr marL="0" indent="0">
              <a:buNone/>
            </a:pPr>
            <a:r>
              <a:rPr lang="fi-FI" i="1" dirty="0"/>
              <a:t>6.  Täällä on 4 (SUOMALAINEN TYTTÖ). </a:t>
            </a:r>
          </a:p>
          <a:p>
            <a:pPr marL="0" indent="0">
              <a:buNone/>
            </a:pPr>
            <a:r>
              <a:rPr lang="fi-FI" i="1" dirty="0"/>
              <a:t>7.  Toimistossa on 7 (RUOTSALAINEN MIES). </a:t>
            </a:r>
          </a:p>
          <a:p>
            <a:pPr marL="0" indent="0">
              <a:buNone/>
            </a:pPr>
            <a:r>
              <a:rPr lang="fi-FI" i="1" dirty="0"/>
              <a:t>8.  Huoneessa on 2 (HARMAA PUHELIN). </a:t>
            </a:r>
          </a:p>
          <a:p>
            <a:pPr marL="0" indent="0">
              <a:buNone/>
            </a:pPr>
            <a:r>
              <a:rPr lang="fi-FI" i="1" dirty="0"/>
              <a:t>9.  Tekstissä oli 3 (PIENI VIRHE</a:t>
            </a:r>
            <a:r>
              <a:rPr lang="fi-FI" i="1" dirty="0" smtClean="0"/>
              <a:t>).</a:t>
            </a:r>
            <a:r>
              <a:rPr lang="cs-CZ" i="1" dirty="0" smtClean="0"/>
              <a:t> </a:t>
            </a:r>
            <a:r>
              <a:rPr lang="cs-CZ" i="1" dirty="0" err="1"/>
              <a:t>v</a:t>
            </a:r>
            <a:r>
              <a:rPr lang="cs-CZ" i="1" dirty="0" err="1" smtClean="0"/>
              <a:t>irhee</a:t>
            </a:r>
            <a:r>
              <a:rPr lang="cs-CZ" i="1" dirty="0" smtClean="0"/>
              <a:t>- </a:t>
            </a:r>
            <a:r>
              <a:rPr lang="cs-CZ" i="1" dirty="0" err="1" smtClean="0"/>
              <a:t>virhet-tä</a:t>
            </a:r>
            <a:endParaRPr lang="fi-FI" i="1" dirty="0"/>
          </a:p>
          <a:p>
            <a:pPr marL="0" indent="0">
              <a:buNone/>
            </a:pPr>
            <a:r>
              <a:rPr lang="fi-FI" i="1" dirty="0"/>
              <a:t>10. </a:t>
            </a:r>
            <a:r>
              <a:rPr lang="cs-CZ" i="1" dirty="0" err="1" smtClean="0"/>
              <a:t>Teemme</a:t>
            </a:r>
            <a:r>
              <a:rPr lang="cs-CZ" i="1" dirty="0" smtClean="0"/>
              <a:t> </a:t>
            </a:r>
            <a:r>
              <a:rPr lang="fi-FI" i="1" dirty="0" smtClean="0"/>
              <a:t>kurssilla </a:t>
            </a:r>
            <a:r>
              <a:rPr lang="fi-FI" i="1" dirty="0"/>
              <a:t>6 (LYHYT </a:t>
            </a:r>
            <a:r>
              <a:rPr lang="cs-CZ" i="1" dirty="0" smtClean="0"/>
              <a:t>HARJOITUS</a:t>
            </a:r>
            <a:r>
              <a:rPr lang="fi-FI" i="1" dirty="0" smtClean="0"/>
              <a:t>). </a:t>
            </a:r>
            <a:endParaRPr lang="fi-FI" i="1" dirty="0"/>
          </a:p>
          <a:p>
            <a:pPr marL="0" indent="0">
              <a:buNone/>
            </a:pPr>
            <a:r>
              <a:rPr lang="fi-FI" i="1" dirty="0"/>
              <a:t>11. Täällä on 5 (LIKÖÖRILASI). </a:t>
            </a:r>
          </a:p>
          <a:p>
            <a:pPr marL="0" indent="0">
              <a:buNone/>
            </a:pPr>
            <a:r>
              <a:rPr lang="fi-FI" i="1" dirty="0"/>
              <a:t>12. Tässä huoneessa on 3 (KIRJAHYLLY).  </a:t>
            </a:r>
          </a:p>
          <a:p>
            <a:pPr marL="0" indent="0">
              <a:buNone/>
            </a:pPr>
            <a:r>
              <a:rPr lang="fi-FI" i="1" dirty="0"/>
              <a:t>13. Helsingissä on noin 500 000  (IHMINEN). </a:t>
            </a:r>
          </a:p>
          <a:p>
            <a:pPr marL="0" indent="0">
              <a:buNone/>
            </a:pPr>
            <a:r>
              <a:rPr lang="fi-FI" i="1" dirty="0"/>
              <a:t>14. Torilla on 3 (SUURI VANHA TALO).</a:t>
            </a:r>
          </a:p>
          <a:p>
            <a:pPr marL="0" indent="0">
              <a:buNone/>
            </a:pPr>
            <a:r>
              <a:rPr lang="fi-FI" i="1" dirty="0"/>
              <a:t>15. Keskustassa on 2 (UUSI TAVARATALO). </a:t>
            </a:r>
            <a:r>
              <a:rPr lang="cs-CZ" i="1" dirty="0" err="1"/>
              <a:t>u</a:t>
            </a:r>
            <a:r>
              <a:rPr lang="cs-CZ" i="1" dirty="0" err="1" smtClean="0"/>
              <a:t>ut</a:t>
            </a:r>
            <a:r>
              <a:rPr lang="cs-CZ" i="1" dirty="0" smtClean="0"/>
              <a:t>-ta</a:t>
            </a:r>
            <a:endParaRPr lang="fi-FI" i="1" dirty="0"/>
          </a:p>
          <a:p>
            <a:endParaRPr lang="cs-CZ" dirty="0"/>
          </a:p>
        </p:txBody>
      </p:sp>
    </p:spTree>
    <p:extLst>
      <p:ext uri="{BB962C8B-B14F-4D97-AF65-F5344CB8AC3E}">
        <p14:creationId xmlns:p14="http://schemas.microsoft.com/office/powerpoint/2010/main" val="7059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291264" cy="850106"/>
          </a:xfrm>
        </p:spPr>
        <p:txBody>
          <a:bodyPr>
            <a:normAutofit/>
          </a:bodyPr>
          <a:lstStyle/>
          <a:p>
            <a:r>
              <a:rPr lang="cs-CZ" sz="3200" dirty="0" smtClean="0"/>
              <a:t>HARJOITUS 2: </a:t>
            </a:r>
            <a:r>
              <a:rPr lang="cs-CZ" sz="3200" dirty="0" err="1" smtClean="0"/>
              <a:t>Matkustan</a:t>
            </a:r>
            <a:r>
              <a:rPr lang="cs-CZ" sz="3200" dirty="0" smtClean="0"/>
              <a:t> …, </a:t>
            </a:r>
            <a:r>
              <a:rPr lang="cs-CZ" sz="3200" dirty="0" err="1" smtClean="0"/>
              <a:t>mutta</a:t>
            </a:r>
            <a:r>
              <a:rPr lang="cs-CZ" sz="3200" dirty="0" smtClean="0"/>
              <a:t> </a:t>
            </a:r>
            <a:r>
              <a:rPr lang="cs-CZ" sz="3200" dirty="0" err="1" smtClean="0"/>
              <a:t>asun</a:t>
            </a:r>
            <a:r>
              <a:rPr lang="cs-CZ" sz="3200" dirty="0" smtClean="0"/>
              <a:t> …</a:t>
            </a:r>
            <a:endParaRPr lang="cs-CZ" sz="3200"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44008" y="1179046"/>
            <a:ext cx="3888432" cy="55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9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TEKSTI 1</a:t>
            </a:r>
            <a:endParaRPr lang="cs-CZ" dirty="0"/>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9269" t="16568" r="11052"/>
          <a:stretch/>
        </p:blipFill>
        <p:spPr bwMode="auto">
          <a:xfrm>
            <a:off x="239953" y="1484784"/>
            <a:ext cx="8068860"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9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PERHE - rodina</a:t>
            </a:r>
            <a:endParaRPr lang="cs-CZ"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21306" y="1628801"/>
            <a:ext cx="783315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22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4881736" cy="1143000"/>
          </a:xfrm>
        </p:spPr>
        <p:txBody>
          <a:bodyPr/>
          <a:lstStyle/>
          <a:p>
            <a:r>
              <a:rPr lang="cs-CZ" dirty="0" smtClean="0"/>
              <a:t>SIVIILISÄÄTY - stav</a:t>
            </a:r>
            <a:endParaRPr lang="cs-CZ" dirty="0"/>
          </a:p>
        </p:txBody>
      </p:sp>
      <p:pic>
        <p:nvPicPr>
          <p:cNvPr id="1027"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24623"/>
          <a:stretch/>
        </p:blipFill>
        <p:spPr bwMode="auto">
          <a:xfrm>
            <a:off x="1223628" y="4229789"/>
            <a:ext cx="6840760" cy="168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764704"/>
            <a:ext cx="2664296" cy="319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403648" y="5589240"/>
            <a:ext cx="1224136" cy="646331"/>
          </a:xfrm>
          <a:prstGeom prst="rect">
            <a:avLst/>
          </a:prstGeom>
          <a:solidFill>
            <a:schemeClr val="bg1"/>
          </a:solidFill>
        </p:spPr>
        <p:txBody>
          <a:bodyPr wrap="square" rtlCol="0">
            <a:spAutoFit/>
          </a:bodyPr>
          <a:lstStyle/>
          <a:p>
            <a:r>
              <a:rPr lang="cs-CZ" dirty="0" smtClean="0"/>
              <a:t>vdaná ženatý</a:t>
            </a:r>
            <a:endParaRPr lang="cs-CZ" dirty="0"/>
          </a:p>
        </p:txBody>
      </p:sp>
      <p:sp>
        <p:nvSpPr>
          <p:cNvPr id="4" name="TextovéPole 3"/>
          <p:cNvSpPr txBox="1"/>
          <p:nvPr/>
        </p:nvSpPr>
        <p:spPr>
          <a:xfrm>
            <a:off x="3275856" y="5589240"/>
            <a:ext cx="1368152" cy="646331"/>
          </a:xfrm>
          <a:prstGeom prst="rect">
            <a:avLst/>
          </a:prstGeom>
          <a:solidFill>
            <a:schemeClr val="bg1"/>
          </a:solidFill>
        </p:spPr>
        <p:txBody>
          <a:bodyPr wrap="square" rtlCol="0">
            <a:spAutoFit/>
          </a:bodyPr>
          <a:lstStyle/>
          <a:p>
            <a:r>
              <a:rPr lang="cs-CZ" dirty="0"/>
              <a:t>s</a:t>
            </a:r>
            <a:r>
              <a:rPr lang="cs-CZ" dirty="0" smtClean="0"/>
              <a:t>vobodný</a:t>
            </a:r>
          </a:p>
          <a:p>
            <a:r>
              <a:rPr lang="cs-CZ" dirty="0"/>
              <a:t>s</a:t>
            </a:r>
            <a:r>
              <a:rPr lang="cs-CZ" dirty="0" smtClean="0"/>
              <a:t>vobodná </a:t>
            </a:r>
            <a:endParaRPr lang="cs-CZ" dirty="0"/>
          </a:p>
        </p:txBody>
      </p:sp>
      <p:sp>
        <p:nvSpPr>
          <p:cNvPr id="6" name="TextovéPole 5"/>
          <p:cNvSpPr txBox="1"/>
          <p:nvPr/>
        </p:nvSpPr>
        <p:spPr>
          <a:xfrm>
            <a:off x="4788024" y="5661248"/>
            <a:ext cx="1440160" cy="646331"/>
          </a:xfrm>
          <a:prstGeom prst="rect">
            <a:avLst/>
          </a:prstGeom>
          <a:solidFill>
            <a:schemeClr val="bg1"/>
          </a:solidFill>
        </p:spPr>
        <p:txBody>
          <a:bodyPr wrap="square" rtlCol="0">
            <a:spAutoFit/>
          </a:bodyPr>
          <a:lstStyle/>
          <a:p>
            <a:r>
              <a:rPr lang="cs-CZ" dirty="0"/>
              <a:t>r</a:t>
            </a:r>
            <a:r>
              <a:rPr lang="cs-CZ" dirty="0" smtClean="0"/>
              <a:t>ozvedený</a:t>
            </a:r>
          </a:p>
          <a:p>
            <a:r>
              <a:rPr lang="cs-CZ" dirty="0"/>
              <a:t>r</a:t>
            </a:r>
            <a:r>
              <a:rPr lang="cs-CZ" dirty="0" smtClean="0"/>
              <a:t>ozvedená </a:t>
            </a:r>
            <a:endParaRPr lang="cs-CZ" dirty="0"/>
          </a:p>
        </p:txBody>
      </p:sp>
      <p:sp>
        <p:nvSpPr>
          <p:cNvPr id="7" name="TextovéPole 6"/>
          <p:cNvSpPr txBox="1"/>
          <p:nvPr/>
        </p:nvSpPr>
        <p:spPr>
          <a:xfrm>
            <a:off x="6588224" y="5984413"/>
            <a:ext cx="1944216" cy="646331"/>
          </a:xfrm>
          <a:prstGeom prst="rect">
            <a:avLst/>
          </a:prstGeom>
          <a:noFill/>
        </p:spPr>
        <p:txBody>
          <a:bodyPr wrap="square" rtlCol="0">
            <a:spAutoFit/>
          </a:bodyPr>
          <a:lstStyle/>
          <a:p>
            <a:r>
              <a:rPr lang="cs-CZ" dirty="0"/>
              <a:t>v</a:t>
            </a:r>
            <a:r>
              <a:rPr lang="cs-CZ" dirty="0" smtClean="0"/>
              <a:t>dovec</a:t>
            </a:r>
          </a:p>
          <a:p>
            <a:r>
              <a:rPr lang="cs-CZ" dirty="0"/>
              <a:t>v</a:t>
            </a:r>
            <a:r>
              <a:rPr lang="cs-CZ" dirty="0" smtClean="0"/>
              <a:t>dova </a:t>
            </a:r>
            <a:endParaRPr lang="cs-CZ" dirty="0"/>
          </a:p>
        </p:txBody>
      </p:sp>
    </p:spTree>
    <p:extLst>
      <p:ext uri="{BB962C8B-B14F-4D97-AF65-F5344CB8AC3E}">
        <p14:creationId xmlns:p14="http://schemas.microsoft.com/office/powerpoint/2010/main" val="67988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7772400" cy="562074"/>
          </a:xfrm>
        </p:spPr>
        <p:txBody>
          <a:bodyPr>
            <a:normAutofit fontScale="90000"/>
          </a:bodyPr>
          <a:lstStyle/>
          <a:p>
            <a:r>
              <a:rPr lang="cs-CZ" dirty="0" smtClean="0"/>
              <a:t>PERHE JA SUKULAISET</a:t>
            </a:r>
            <a:endParaRPr lang="cs-CZ" dirty="0"/>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1032666976"/>
              </p:ext>
            </p:extLst>
          </p:nvPr>
        </p:nvGraphicFramePr>
        <p:xfrm>
          <a:off x="827584" y="836712"/>
          <a:ext cx="7632848" cy="5821680"/>
        </p:xfrm>
        <a:graphic>
          <a:graphicData uri="http://schemas.openxmlformats.org/drawingml/2006/table">
            <a:tbl>
              <a:tblPr/>
              <a:tblGrid>
                <a:gridCol w="3957773"/>
                <a:gridCol w="3675075"/>
              </a:tblGrid>
              <a:tr h="480270">
                <a:tc>
                  <a:txBody>
                    <a:bodyPr/>
                    <a:lstStyle/>
                    <a:p>
                      <a:pPr fontAlgn="t"/>
                      <a:r>
                        <a:rPr lang="cs-CZ" b="1" dirty="0" smtClean="0">
                          <a:solidFill>
                            <a:srgbClr val="FF0000"/>
                          </a:solidFill>
                          <a:effectLst/>
                        </a:rPr>
                        <a:t>NAISET</a:t>
                      </a:r>
                      <a:endParaRPr lang="cs-CZ" b="1"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b="1" dirty="0" smtClean="0">
                          <a:solidFill>
                            <a:srgbClr val="0070C0"/>
                          </a:solidFill>
                          <a:effectLst/>
                        </a:rPr>
                        <a:t>MIEHET</a:t>
                      </a:r>
                      <a:endParaRPr lang="cs-CZ" b="1"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a:solidFill>
                            <a:srgbClr val="FF0000"/>
                          </a:solidFill>
                          <a:effectLst/>
                        </a:rPr>
                        <a:t>äiti</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a:solidFill>
                            <a:srgbClr val="0070C0"/>
                          </a:solidFill>
                          <a:effectLst/>
                        </a:rPr>
                        <a:t>isä</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r h="453849">
                <a:tc>
                  <a:txBody>
                    <a:bodyPr/>
                    <a:lstStyle/>
                    <a:p>
                      <a:pPr fontAlgn="t"/>
                      <a:r>
                        <a:rPr lang="cs-CZ" sz="1400" dirty="0" err="1" smtClean="0">
                          <a:solidFill>
                            <a:srgbClr val="FF0000"/>
                          </a:solidFill>
                          <a:effectLst/>
                        </a:rPr>
                        <a:t>vaimo</a:t>
                      </a:r>
                      <a:endParaRPr lang="cs-CZ" sz="1400"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sz="1400" dirty="0" err="1" smtClean="0">
                          <a:solidFill>
                            <a:srgbClr val="0070C0"/>
                          </a:solidFill>
                          <a:effectLst/>
                        </a:rPr>
                        <a:t>mies</a:t>
                      </a:r>
                      <a:endParaRPr lang="cs-CZ" sz="1400"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smtClean="0">
                          <a:solidFill>
                            <a:srgbClr val="FF0000"/>
                          </a:solidFill>
                          <a:effectLst/>
                        </a:rPr>
                        <a:t>avovaimo</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smtClean="0">
                          <a:solidFill>
                            <a:srgbClr val="0070C0"/>
                          </a:solidFill>
                          <a:effectLst/>
                        </a:rPr>
                        <a:t>avomies</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r h="453849">
                <a:tc>
                  <a:txBody>
                    <a:bodyPr/>
                    <a:lstStyle/>
                    <a:p>
                      <a:pPr fontAlgn="t"/>
                      <a:r>
                        <a:rPr lang="cs-CZ" sz="1400" dirty="0" err="1" smtClean="0">
                          <a:solidFill>
                            <a:srgbClr val="FF0000"/>
                          </a:solidFill>
                          <a:effectLst/>
                        </a:rPr>
                        <a:t>sisko</a:t>
                      </a:r>
                      <a:r>
                        <a:rPr lang="cs-CZ" sz="1400" baseline="0" dirty="0" smtClean="0">
                          <a:solidFill>
                            <a:srgbClr val="FF0000"/>
                          </a:solidFill>
                          <a:effectLst/>
                        </a:rPr>
                        <a:t>,</a:t>
                      </a:r>
                      <a:r>
                        <a:rPr lang="cs-CZ" sz="1400" dirty="0" smtClean="0">
                          <a:solidFill>
                            <a:srgbClr val="FF0000"/>
                          </a:solidFill>
                          <a:effectLst/>
                        </a:rPr>
                        <a:t> </a:t>
                      </a:r>
                      <a:r>
                        <a:rPr lang="cs-CZ" sz="1400" dirty="0" err="1">
                          <a:solidFill>
                            <a:srgbClr val="FF0000"/>
                          </a:solidFill>
                          <a:effectLst/>
                        </a:rPr>
                        <a:t>sisar</a:t>
                      </a:r>
                      <a:endParaRPr lang="cs-CZ" sz="1400"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sz="1400" dirty="0" err="1">
                          <a:solidFill>
                            <a:srgbClr val="0070C0"/>
                          </a:solidFill>
                          <a:effectLst/>
                        </a:rPr>
                        <a:t>veli</a:t>
                      </a:r>
                      <a:endParaRPr lang="cs-CZ" sz="1400"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smtClean="0">
                          <a:solidFill>
                            <a:srgbClr val="FF0000"/>
                          </a:solidFill>
                          <a:effectLst/>
                        </a:rPr>
                        <a:t>tyttöystävä</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smtClean="0">
                          <a:solidFill>
                            <a:srgbClr val="0070C0"/>
                          </a:solidFill>
                          <a:effectLst/>
                        </a:rPr>
                        <a:t>poikaystävä</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r h="453849">
                <a:tc>
                  <a:txBody>
                    <a:bodyPr/>
                    <a:lstStyle/>
                    <a:p>
                      <a:pPr fontAlgn="t"/>
                      <a:r>
                        <a:rPr lang="cs-CZ" sz="1400" dirty="0" err="1">
                          <a:solidFill>
                            <a:srgbClr val="FF0000"/>
                          </a:solidFill>
                          <a:effectLst/>
                        </a:rPr>
                        <a:t>täti</a:t>
                      </a:r>
                      <a:endParaRPr lang="cs-CZ" sz="1400"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sz="1400" dirty="0" err="1" smtClean="0">
                          <a:solidFill>
                            <a:srgbClr val="0070C0"/>
                          </a:solidFill>
                          <a:effectLst/>
                        </a:rPr>
                        <a:t>setä</a:t>
                      </a:r>
                      <a:r>
                        <a:rPr lang="cs-CZ" sz="1400" dirty="0" smtClean="0">
                          <a:solidFill>
                            <a:srgbClr val="0070C0"/>
                          </a:solidFill>
                          <a:effectLst/>
                        </a:rPr>
                        <a:t>, </a:t>
                      </a:r>
                      <a:r>
                        <a:rPr lang="cs-CZ" sz="1400" dirty="0" err="1" smtClean="0">
                          <a:solidFill>
                            <a:srgbClr val="0070C0"/>
                          </a:solidFill>
                          <a:effectLst/>
                        </a:rPr>
                        <a:t>eno</a:t>
                      </a:r>
                      <a:endParaRPr lang="cs-CZ" sz="1400"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a:solidFill>
                            <a:srgbClr val="FF0000"/>
                          </a:solidFill>
                          <a:effectLst/>
                        </a:rPr>
                        <a:t>tyttö</a:t>
                      </a:r>
                      <a:r>
                        <a:rPr lang="cs-CZ" sz="1400" dirty="0">
                          <a:solidFill>
                            <a:srgbClr val="FF0000"/>
                          </a:solidFill>
                          <a:effectLst/>
                        </a:rPr>
                        <a:t> / </a:t>
                      </a:r>
                      <a:r>
                        <a:rPr lang="cs-CZ" sz="1400" dirty="0" err="1">
                          <a:solidFill>
                            <a:srgbClr val="FF0000"/>
                          </a:solidFill>
                          <a:effectLst/>
                        </a:rPr>
                        <a:t>tytär</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a:solidFill>
                            <a:srgbClr val="0070C0"/>
                          </a:solidFill>
                          <a:effectLst/>
                        </a:rPr>
                        <a:t>poika</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r h="453849">
                <a:tc>
                  <a:txBody>
                    <a:bodyPr/>
                    <a:lstStyle/>
                    <a:p>
                      <a:pPr fontAlgn="t"/>
                      <a:r>
                        <a:rPr lang="cs-CZ" sz="1400" b="0" dirty="0" err="1" smtClean="0">
                          <a:solidFill>
                            <a:srgbClr val="FF0000"/>
                          </a:solidFill>
                          <a:effectLst/>
                        </a:rPr>
                        <a:t>isoäiti</a:t>
                      </a:r>
                      <a:r>
                        <a:rPr lang="cs-CZ" sz="1400" b="0" dirty="0" smtClean="0">
                          <a:solidFill>
                            <a:srgbClr val="FF0000"/>
                          </a:solidFill>
                          <a:effectLst/>
                        </a:rPr>
                        <a:t> </a:t>
                      </a:r>
                      <a:r>
                        <a:rPr lang="cs-CZ" sz="1400" b="0" dirty="0" smtClean="0">
                          <a:solidFill>
                            <a:srgbClr val="FF0000"/>
                          </a:solidFill>
                          <a:effectLst/>
                        </a:rPr>
                        <a:t>= </a:t>
                      </a:r>
                      <a:r>
                        <a:rPr lang="cs-CZ" sz="1400" dirty="0" err="1" smtClean="0">
                          <a:solidFill>
                            <a:srgbClr val="FF0000"/>
                          </a:solidFill>
                          <a:effectLst/>
                        </a:rPr>
                        <a:t>mummo</a:t>
                      </a:r>
                      <a:r>
                        <a:rPr lang="cs-CZ" sz="1400" dirty="0" smtClean="0">
                          <a:solidFill>
                            <a:srgbClr val="FF0000"/>
                          </a:solidFill>
                          <a:effectLst/>
                        </a:rPr>
                        <a:t> </a:t>
                      </a:r>
                      <a:r>
                        <a:rPr lang="cs-CZ" sz="1400" dirty="0">
                          <a:solidFill>
                            <a:srgbClr val="FF0000"/>
                          </a:solidFill>
                          <a:effectLst/>
                        </a:rPr>
                        <a:t>/ </a:t>
                      </a:r>
                      <a:r>
                        <a:rPr lang="cs-CZ" sz="1400" dirty="0" err="1">
                          <a:solidFill>
                            <a:srgbClr val="FF0000"/>
                          </a:solidFill>
                          <a:effectLst/>
                        </a:rPr>
                        <a:t>mummi</a:t>
                      </a:r>
                      <a:r>
                        <a:rPr lang="cs-CZ" sz="1400" dirty="0">
                          <a:solidFill>
                            <a:srgbClr val="FF0000"/>
                          </a:solidFill>
                          <a:effectLst/>
                        </a:rPr>
                        <a:t> / </a:t>
                      </a:r>
                      <a:r>
                        <a:rPr lang="cs-CZ" sz="1400" dirty="0" err="1" smtClean="0">
                          <a:solidFill>
                            <a:srgbClr val="FF0000"/>
                          </a:solidFill>
                          <a:effectLst/>
                        </a:rPr>
                        <a:t>mummu</a:t>
                      </a:r>
                      <a:endParaRPr lang="cs-CZ" sz="1400" b="0"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sz="1400" dirty="0" err="1" smtClean="0">
                          <a:solidFill>
                            <a:srgbClr val="0070C0"/>
                          </a:solidFill>
                          <a:effectLst/>
                        </a:rPr>
                        <a:t>isoisä</a:t>
                      </a:r>
                      <a:r>
                        <a:rPr lang="cs-CZ" sz="1400" dirty="0" smtClean="0">
                          <a:solidFill>
                            <a:srgbClr val="0070C0"/>
                          </a:solidFill>
                          <a:effectLst/>
                        </a:rPr>
                        <a:t> = </a:t>
                      </a:r>
                      <a:r>
                        <a:rPr lang="cs-CZ" sz="1400" dirty="0" err="1" smtClean="0">
                          <a:solidFill>
                            <a:srgbClr val="0070C0"/>
                          </a:solidFill>
                          <a:effectLst/>
                        </a:rPr>
                        <a:t>ukki</a:t>
                      </a:r>
                      <a:r>
                        <a:rPr lang="cs-CZ" sz="1400" dirty="0" smtClean="0">
                          <a:solidFill>
                            <a:srgbClr val="0070C0"/>
                          </a:solidFill>
                          <a:effectLst/>
                        </a:rPr>
                        <a:t> </a:t>
                      </a:r>
                      <a:r>
                        <a:rPr lang="cs-CZ" sz="1400" dirty="0">
                          <a:solidFill>
                            <a:srgbClr val="0070C0"/>
                          </a:solidFill>
                          <a:effectLst/>
                        </a:rPr>
                        <a:t>/ </a:t>
                      </a:r>
                      <a:r>
                        <a:rPr lang="cs-CZ" sz="1400" dirty="0" err="1">
                          <a:solidFill>
                            <a:srgbClr val="0070C0"/>
                          </a:solidFill>
                          <a:effectLst/>
                        </a:rPr>
                        <a:t>vaari</a:t>
                      </a:r>
                      <a:r>
                        <a:rPr lang="cs-CZ" sz="1400" dirty="0">
                          <a:solidFill>
                            <a:srgbClr val="0070C0"/>
                          </a:solidFill>
                          <a:effectLst/>
                        </a:rPr>
                        <a:t> / </a:t>
                      </a:r>
                      <a:r>
                        <a:rPr lang="cs-CZ" sz="1400" dirty="0" err="1" smtClean="0">
                          <a:solidFill>
                            <a:srgbClr val="0070C0"/>
                          </a:solidFill>
                          <a:effectLst/>
                        </a:rPr>
                        <a:t>pappa</a:t>
                      </a:r>
                      <a:endParaRPr lang="cs-CZ" sz="1400"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a:solidFill>
                            <a:srgbClr val="FF0000"/>
                          </a:solidFill>
                          <a:effectLst/>
                        </a:rPr>
                        <a:t>anoppi</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smtClean="0">
                          <a:solidFill>
                            <a:srgbClr val="0070C0"/>
                          </a:solidFill>
                          <a:effectLst/>
                        </a:rPr>
                        <a:t>appi</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r h="453849">
                <a:tc>
                  <a:txBody>
                    <a:bodyPr/>
                    <a:lstStyle/>
                    <a:p>
                      <a:pPr fontAlgn="t"/>
                      <a:r>
                        <a:rPr lang="cs-CZ" sz="1400" dirty="0" err="1" smtClean="0">
                          <a:solidFill>
                            <a:srgbClr val="FF0000"/>
                          </a:solidFill>
                          <a:effectLst/>
                        </a:rPr>
                        <a:t>miniä</a:t>
                      </a:r>
                      <a:endParaRPr lang="cs-CZ" sz="1400" dirty="0">
                        <a:solidFill>
                          <a:srgbClr val="FF0000"/>
                        </a:solidFill>
                        <a:effectLst/>
                      </a:endParaRPr>
                    </a:p>
                  </a:txBody>
                  <a:tcPr marL="133350" marR="133350" marT="133350" marB="133350">
                    <a:lnL>
                      <a:noFill/>
                    </a:lnL>
                    <a:lnR>
                      <a:noFill/>
                    </a:lnR>
                    <a:lnT>
                      <a:noFill/>
                    </a:lnT>
                    <a:lnB>
                      <a:noFill/>
                    </a:lnB>
                    <a:solidFill>
                      <a:schemeClr val="bg1">
                        <a:lumMod val="95000"/>
                      </a:schemeClr>
                    </a:solidFill>
                  </a:tcPr>
                </a:tc>
                <a:tc>
                  <a:txBody>
                    <a:bodyPr/>
                    <a:lstStyle/>
                    <a:p>
                      <a:pPr fontAlgn="t"/>
                      <a:r>
                        <a:rPr lang="cs-CZ" sz="1400" dirty="0" err="1" smtClean="0">
                          <a:solidFill>
                            <a:srgbClr val="0070C0"/>
                          </a:solidFill>
                          <a:effectLst/>
                        </a:rPr>
                        <a:t>vävy</a:t>
                      </a:r>
                      <a:endParaRPr lang="cs-CZ" sz="1400" dirty="0">
                        <a:solidFill>
                          <a:srgbClr val="0070C0"/>
                        </a:solidFill>
                        <a:effectLst/>
                      </a:endParaRPr>
                    </a:p>
                  </a:txBody>
                  <a:tcPr marL="133350" marR="133350" marT="133350" marB="133350">
                    <a:lnL>
                      <a:noFill/>
                    </a:lnL>
                    <a:lnR>
                      <a:noFill/>
                    </a:lnR>
                    <a:lnT>
                      <a:noFill/>
                    </a:lnT>
                    <a:lnB>
                      <a:noFill/>
                    </a:lnB>
                    <a:solidFill>
                      <a:schemeClr val="bg1">
                        <a:lumMod val="95000"/>
                      </a:schemeClr>
                    </a:solidFill>
                  </a:tcPr>
                </a:tc>
              </a:tr>
              <a:tr h="453849">
                <a:tc>
                  <a:txBody>
                    <a:bodyPr/>
                    <a:lstStyle/>
                    <a:p>
                      <a:pPr fontAlgn="t"/>
                      <a:r>
                        <a:rPr lang="cs-CZ" sz="1400" dirty="0" err="1" smtClean="0">
                          <a:solidFill>
                            <a:srgbClr val="FF0000"/>
                          </a:solidFill>
                          <a:effectLst/>
                        </a:rPr>
                        <a:t>serkku</a:t>
                      </a:r>
                      <a:endParaRPr lang="cs-CZ" sz="1400" dirty="0">
                        <a:solidFill>
                          <a:srgbClr val="FF0000"/>
                        </a:solidFill>
                        <a:effectLst/>
                      </a:endParaRPr>
                    </a:p>
                  </a:txBody>
                  <a:tcPr marL="133350" marR="133350" marT="133350" marB="133350">
                    <a:lnL>
                      <a:noFill/>
                    </a:lnL>
                    <a:lnR>
                      <a:noFill/>
                    </a:lnR>
                    <a:lnT>
                      <a:noFill/>
                    </a:lnT>
                    <a:lnB>
                      <a:noFill/>
                    </a:lnB>
                    <a:solidFill>
                      <a:schemeClr val="bg1">
                        <a:lumMod val="85000"/>
                      </a:schemeClr>
                    </a:solidFill>
                  </a:tcPr>
                </a:tc>
                <a:tc>
                  <a:txBody>
                    <a:bodyPr/>
                    <a:lstStyle/>
                    <a:p>
                      <a:pPr fontAlgn="t"/>
                      <a:r>
                        <a:rPr lang="cs-CZ" sz="1400" dirty="0" err="1" smtClean="0">
                          <a:solidFill>
                            <a:srgbClr val="0070C0"/>
                          </a:solidFill>
                          <a:effectLst/>
                        </a:rPr>
                        <a:t>serkku</a:t>
                      </a:r>
                      <a:endParaRPr lang="cs-CZ" sz="1400" dirty="0">
                        <a:solidFill>
                          <a:srgbClr val="0070C0"/>
                        </a:solidFill>
                        <a:effectLst/>
                      </a:endParaRPr>
                    </a:p>
                  </a:txBody>
                  <a:tcPr marL="133350" marR="133350" marT="133350" marB="133350">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10318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GENETIIVI </a:t>
            </a:r>
            <a:r>
              <a:rPr lang="cs-CZ" dirty="0" err="1" smtClean="0"/>
              <a:t>ja</a:t>
            </a:r>
            <a:r>
              <a:rPr lang="cs-CZ" dirty="0" smtClean="0"/>
              <a:t> OMISTUSLIITE</a:t>
            </a:r>
            <a:endParaRPr lang="cs-CZ" dirty="0"/>
          </a:p>
        </p:txBody>
      </p:sp>
      <p:sp>
        <p:nvSpPr>
          <p:cNvPr id="3" name="Zástupný symbol pro obsah 2"/>
          <p:cNvSpPr>
            <a:spLocks noGrp="1"/>
          </p:cNvSpPr>
          <p:nvPr>
            <p:ph sz="quarter" idx="1"/>
          </p:nvPr>
        </p:nvSpPr>
        <p:spPr/>
        <p:txBody>
          <a:bodyPr/>
          <a:lstStyle/>
          <a:p>
            <a:pPr marL="0" indent="0">
              <a:buNone/>
            </a:pPr>
            <a:r>
              <a:rPr lang="cs-CZ" i="1" dirty="0" smtClean="0">
                <a:solidFill>
                  <a:srgbClr val="C00000"/>
                </a:solidFill>
              </a:rPr>
              <a:t>-n</a:t>
            </a:r>
          </a:p>
          <a:p>
            <a:pPr marL="0" indent="0">
              <a:buNone/>
            </a:pPr>
            <a:endParaRPr lang="cs-CZ" dirty="0"/>
          </a:p>
          <a:p>
            <a:pPr marL="0" indent="0">
              <a:buNone/>
            </a:pPr>
            <a:r>
              <a:rPr lang="cs-CZ" i="1" dirty="0" err="1" smtClean="0"/>
              <a:t>Tässä</a:t>
            </a:r>
            <a:r>
              <a:rPr lang="cs-CZ" i="1" dirty="0" smtClean="0"/>
              <a:t> </a:t>
            </a:r>
            <a:r>
              <a:rPr lang="cs-CZ" i="1" dirty="0" err="1" smtClean="0"/>
              <a:t>valokuvassa</a:t>
            </a:r>
            <a:r>
              <a:rPr lang="cs-CZ" i="1" dirty="0" smtClean="0"/>
              <a:t> on Peka</a:t>
            </a:r>
            <a:r>
              <a:rPr lang="cs-CZ" b="1" i="1" dirty="0" smtClean="0">
                <a:solidFill>
                  <a:srgbClr val="C00000"/>
                </a:solidFill>
              </a:rPr>
              <a:t>n</a:t>
            </a:r>
            <a:r>
              <a:rPr lang="cs-CZ" i="1" dirty="0" smtClean="0"/>
              <a:t> </a:t>
            </a:r>
            <a:r>
              <a:rPr lang="cs-CZ" i="1" dirty="0" err="1" smtClean="0"/>
              <a:t>perhe</a:t>
            </a:r>
            <a:r>
              <a:rPr lang="cs-CZ" i="1" dirty="0" smtClean="0"/>
              <a:t>.</a:t>
            </a:r>
          </a:p>
          <a:p>
            <a:pPr marL="0" indent="0">
              <a:buNone/>
            </a:pPr>
            <a:r>
              <a:rPr lang="cs-CZ" i="1" dirty="0" smtClean="0"/>
              <a:t>Talon </a:t>
            </a:r>
            <a:r>
              <a:rPr lang="cs-CZ" i="1" dirty="0" err="1" smtClean="0"/>
              <a:t>edessä</a:t>
            </a:r>
            <a:r>
              <a:rPr lang="cs-CZ" i="1" dirty="0" smtClean="0"/>
              <a:t> on Peka</a:t>
            </a:r>
            <a:r>
              <a:rPr lang="cs-CZ" b="1" i="1" dirty="0" smtClean="0">
                <a:solidFill>
                  <a:srgbClr val="C00000"/>
                </a:solidFill>
              </a:rPr>
              <a:t>n</a:t>
            </a:r>
            <a:r>
              <a:rPr lang="cs-CZ" i="1" dirty="0" smtClean="0"/>
              <a:t> auto .</a:t>
            </a:r>
          </a:p>
          <a:p>
            <a:pPr marL="0" indent="0">
              <a:buNone/>
            </a:pPr>
            <a:endParaRPr lang="cs-CZ" dirty="0" smtClean="0"/>
          </a:p>
          <a:p>
            <a:pPr marL="0" indent="0">
              <a:buNone/>
            </a:pPr>
            <a:r>
              <a:rPr lang="cs-CZ" b="1" dirty="0" smtClean="0"/>
              <a:t>OMISTUSLIITE</a:t>
            </a:r>
            <a:r>
              <a:rPr lang="cs-CZ" dirty="0" smtClean="0"/>
              <a:t> = </a:t>
            </a:r>
            <a:r>
              <a:rPr lang="cs-CZ" b="1" dirty="0" smtClean="0"/>
              <a:t>POSSESSIIVISUFFIKSI</a:t>
            </a:r>
          </a:p>
          <a:p>
            <a:pPr marL="0" indent="0">
              <a:buNone/>
            </a:pPr>
            <a:endParaRPr lang="cs-CZ" dirty="0"/>
          </a:p>
          <a:p>
            <a:pPr marL="0" indent="0">
              <a:buNone/>
            </a:pPr>
            <a:r>
              <a:rPr lang="cs-CZ" dirty="0" smtClean="0"/>
              <a:t>(</a:t>
            </a:r>
            <a:r>
              <a:rPr lang="cs-CZ" i="1" dirty="0" err="1" smtClean="0"/>
              <a:t>minun</a:t>
            </a:r>
            <a:r>
              <a:rPr lang="cs-CZ" dirty="0" smtClean="0"/>
              <a:t>) </a:t>
            </a:r>
            <a:r>
              <a:rPr lang="cs-CZ" i="1" dirty="0" err="1" smtClean="0"/>
              <a:t>äiti</a:t>
            </a:r>
            <a:r>
              <a:rPr lang="cs-CZ" b="1" i="1" dirty="0" err="1" smtClean="0"/>
              <a:t>ni</a:t>
            </a:r>
            <a:r>
              <a:rPr lang="cs-CZ" b="1" dirty="0" smtClean="0"/>
              <a:t> </a:t>
            </a:r>
            <a:r>
              <a:rPr lang="cs-CZ" dirty="0" smtClean="0"/>
              <a:t>= </a:t>
            </a:r>
            <a:r>
              <a:rPr lang="cs-CZ" dirty="0" err="1" smtClean="0"/>
              <a:t>puhekielessä</a:t>
            </a:r>
            <a:r>
              <a:rPr lang="cs-CZ" dirty="0" smtClean="0"/>
              <a:t>: </a:t>
            </a:r>
            <a:r>
              <a:rPr lang="cs-CZ" i="1" dirty="0" smtClean="0"/>
              <a:t>mun </a:t>
            </a:r>
            <a:r>
              <a:rPr lang="cs-CZ" i="1" dirty="0" err="1" smtClean="0"/>
              <a:t>äiti</a:t>
            </a:r>
            <a:endParaRPr lang="cs-CZ" b="1" i="1" dirty="0" smtClean="0"/>
          </a:p>
          <a:p>
            <a:pPr marL="0" indent="0">
              <a:buNone/>
            </a:pPr>
            <a:r>
              <a:rPr lang="cs-CZ" dirty="0" smtClean="0"/>
              <a:t>(</a:t>
            </a:r>
            <a:r>
              <a:rPr lang="cs-CZ" i="1" dirty="0" err="1" smtClean="0"/>
              <a:t>minun</a:t>
            </a:r>
            <a:r>
              <a:rPr lang="cs-CZ" dirty="0" smtClean="0"/>
              <a:t>) </a:t>
            </a:r>
            <a:r>
              <a:rPr lang="cs-CZ" i="1" dirty="0" err="1" smtClean="0"/>
              <a:t>perhee</a:t>
            </a:r>
            <a:r>
              <a:rPr lang="cs-CZ" b="1" i="1" dirty="0" err="1" smtClean="0"/>
              <a:t>ni</a:t>
            </a:r>
            <a:r>
              <a:rPr lang="cs-CZ" b="1" dirty="0" smtClean="0"/>
              <a:t> </a:t>
            </a:r>
            <a:r>
              <a:rPr lang="cs-CZ" dirty="0" smtClean="0"/>
              <a:t>= </a:t>
            </a:r>
            <a:r>
              <a:rPr lang="cs-CZ" dirty="0" err="1" smtClean="0"/>
              <a:t>puhekielessä</a:t>
            </a:r>
            <a:r>
              <a:rPr lang="cs-CZ" dirty="0" smtClean="0"/>
              <a:t>: </a:t>
            </a:r>
            <a:r>
              <a:rPr lang="cs-CZ" i="1" dirty="0" smtClean="0"/>
              <a:t>mun </a:t>
            </a:r>
            <a:r>
              <a:rPr lang="cs-CZ" i="1" dirty="0" err="1" smtClean="0"/>
              <a:t>perhe</a:t>
            </a:r>
            <a:endParaRPr lang="cs-CZ" b="1" i="1" dirty="0" smtClean="0"/>
          </a:p>
        </p:txBody>
      </p:sp>
    </p:spTree>
    <p:extLst>
      <p:ext uri="{BB962C8B-B14F-4D97-AF65-F5344CB8AC3E}">
        <p14:creationId xmlns:p14="http://schemas.microsoft.com/office/powerpoint/2010/main" val="1622058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799</TotalTime>
  <Words>492</Words>
  <Application>Microsoft Office PowerPoint</Application>
  <PresentationFormat>Předvádění na obrazovce (4:3)</PresentationFormat>
  <Paragraphs>111</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Jmění</vt:lpstr>
      <vt:lpstr>KIELI I</vt:lpstr>
      <vt:lpstr>TESTI</vt:lpstr>
      <vt:lpstr>HARJOITUS 1: Pane sanat oikeaan muotoon.</vt:lpstr>
      <vt:lpstr>HARJOITUS 2: Matkustan …, mutta asun …</vt:lpstr>
      <vt:lpstr>TEKSTI 1</vt:lpstr>
      <vt:lpstr>PERHE - rodina</vt:lpstr>
      <vt:lpstr>SIVIILISÄÄTY - stav</vt:lpstr>
      <vt:lpstr>PERHE JA SUKULAISET</vt:lpstr>
      <vt:lpstr>GENETIIVI ja OMISTUSLIITE</vt:lpstr>
      <vt:lpstr>POSSESSIIVISUFFIKSIT = přivlastňovací sufixy</vt:lpstr>
      <vt:lpstr>POSSESSIIVISUFFIKSIT</vt:lpstr>
      <vt:lpstr>POSSESSIIVISUFFIKSIT</vt:lpstr>
      <vt:lpstr>POSSESSIIVISUFFIKSIT</vt:lpstr>
      <vt:lpstr>POSSESSIIVISUFFIKSIT</vt:lpstr>
      <vt:lpstr>POSSESSIIVISUFFIKSIT</vt:lpstr>
      <vt:lpstr>https://wordwall.net/fi/resource/273245/omistusliitteet-s2 </vt:lpstr>
      <vt:lpstr>TEKSTI 2</vt:lpstr>
      <vt:lpstr>HARJOITUS 3: Kerro tästä perheestä.</vt:lpstr>
      <vt:lpstr>HARJOITUS 4: Kerro perheestäsi</vt:lpstr>
      <vt:lpstr>HARJOITUS  </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KIELI I</dc:title>
  <dc:creator>HP</dc:creator>
  <cp:lastModifiedBy>HP</cp:lastModifiedBy>
  <cp:revision>21</cp:revision>
  <dcterms:created xsi:type="dcterms:W3CDTF">2020-11-09T16:28:29Z</dcterms:created>
  <dcterms:modified xsi:type="dcterms:W3CDTF">2020-11-13T16:03:04Z</dcterms:modified>
</cp:coreProperties>
</file>