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notesMasterIdLst>
    <p:notesMasterId r:id="rId67"/>
  </p:notesMasterIdLst>
  <p:sldIdLst>
    <p:sldId id="257" r:id="rId5"/>
    <p:sldId id="258" r:id="rId6"/>
    <p:sldId id="260" r:id="rId7"/>
    <p:sldId id="259" r:id="rId8"/>
    <p:sldId id="261" r:id="rId9"/>
    <p:sldId id="265" r:id="rId10"/>
    <p:sldId id="262" r:id="rId11"/>
    <p:sldId id="280" r:id="rId12"/>
    <p:sldId id="263" r:id="rId13"/>
    <p:sldId id="264" r:id="rId14"/>
    <p:sldId id="282" r:id="rId15"/>
    <p:sldId id="283" r:id="rId16"/>
    <p:sldId id="266" r:id="rId17"/>
    <p:sldId id="270" r:id="rId18"/>
    <p:sldId id="271" r:id="rId19"/>
    <p:sldId id="292" r:id="rId20"/>
    <p:sldId id="274" r:id="rId21"/>
    <p:sldId id="275" r:id="rId22"/>
    <p:sldId id="276" r:id="rId23"/>
    <p:sldId id="278" r:id="rId24"/>
    <p:sldId id="284" r:id="rId25"/>
    <p:sldId id="285" r:id="rId26"/>
    <p:sldId id="286" r:id="rId27"/>
    <p:sldId id="287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288" r:id="rId53"/>
    <p:sldId id="291" r:id="rId54"/>
    <p:sldId id="289" r:id="rId55"/>
    <p:sldId id="290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513AA-0FB1-4F47-A820-431D67EA20F8}" v="3" dt="2025-02-18T14:41:14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5071" autoAdjust="0"/>
  </p:normalViewPr>
  <p:slideViewPr>
    <p:cSldViewPr snapToGrid="0">
      <p:cViewPr varScale="1">
        <p:scale>
          <a:sx n="65" d="100"/>
          <a:sy n="65" d="100"/>
        </p:scale>
        <p:origin x="644" y="40"/>
      </p:cViewPr>
      <p:guideLst/>
    </p:cSldViewPr>
  </p:slideViewPr>
  <p:outlineViewPr>
    <p:cViewPr>
      <p:scale>
        <a:sx n="33" d="100"/>
        <a:sy n="33" d="100"/>
      </p:scale>
      <p:origin x="0" y="-290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20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FF9513AA-0FB1-4F47-A820-431D67EA20F8}"/>
    <pc:docChg chg="custSel addSld modSld">
      <pc:chgData name="Jarolímková, Adéla" userId="999f5e52-b3b5-4322-ac6a-365c09c88039" providerId="ADAL" clId="{FF9513AA-0FB1-4F47-A820-431D67EA20F8}" dt="2025-02-18T14:45:44.298" v="277" actId="20577"/>
      <pc:docMkLst>
        <pc:docMk/>
      </pc:docMkLst>
      <pc:sldChg chg="modSp mod">
        <pc:chgData name="Jarolímková, Adéla" userId="999f5e52-b3b5-4322-ac6a-365c09c88039" providerId="ADAL" clId="{FF9513AA-0FB1-4F47-A820-431D67EA20F8}" dt="2025-02-18T14:45:44.298" v="277" actId="20577"/>
        <pc:sldMkLst>
          <pc:docMk/>
          <pc:sldMk cId="297276360" sldId="264"/>
        </pc:sldMkLst>
        <pc:spChg chg="mod">
          <ac:chgData name="Jarolímková, Adéla" userId="999f5e52-b3b5-4322-ac6a-365c09c88039" providerId="ADAL" clId="{FF9513AA-0FB1-4F47-A820-431D67EA20F8}" dt="2025-02-18T14:45:44.298" v="277" actId="20577"/>
          <ac:spMkLst>
            <pc:docMk/>
            <pc:sldMk cId="297276360" sldId="264"/>
            <ac:spMk id="2" creationId="{00000000-0000-0000-0000-000000000000}"/>
          </ac:spMkLst>
        </pc:spChg>
      </pc:sldChg>
      <pc:sldChg chg="addSp delSp modSp new mod">
        <pc:chgData name="Jarolímková, Adéla" userId="999f5e52-b3b5-4322-ac6a-365c09c88039" providerId="ADAL" clId="{FF9513AA-0FB1-4F47-A820-431D67EA20F8}" dt="2025-02-18T14:45:32.264" v="267" actId="108"/>
        <pc:sldMkLst>
          <pc:docMk/>
          <pc:sldMk cId="1594779048" sldId="282"/>
        </pc:sldMkLst>
        <pc:spChg chg="mod">
          <ac:chgData name="Jarolímková, Adéla" userId="999f5e52-b3b5-4322-ac6a-365c09c88039" providerId="ADAL" clId="{FF9513AA-0FB1-4F47-A820-431D67EA20F8}" dt="2025-02-18T14:36:07.391" v="33" actId="20577"/>
          <ac:spMkLst>
            <pc:docMk/>
            <pc:sldMk cId="1594779048" sldId="282"/>
            <ac:spMk id="2" creationId="{E7D11DFC-2BEE-008F-AF8F-445D678689F1}"/>
          </ac:spMkLst>
        </pc:spChg>
        <pc:spChg chg="mod">
          <ac:chgData name="Jarolímková, Adéla" userId="999f5e52-b3b5-4322-ac6a-365c09c88039" providerId="ADAL" clId="{FF9513AA-0FB1-4F47-A820-431D67EA20F8}" dt="2025-02-18T14:45:32.264" v="267" actId="108"/>
          <ac:spMkLst>
            <pc:docMk/>
            <pc:sldMk cId="1594779048" sldId="282"/>
            <ac:spMk id="3" creationId="{765B0488-C02D-1FAA-238A-989FACBD360B}"/>
          </ac:spMkLst>
        </pc:spChg>
        <pc:picChg chg="add del mod">
          <ac:chgData name="Jarolímková, Adéla" userId="999f5e52-b3b5-4322-ac6a-365c09c88039" providerId="ADAL" clId="{FF9513AA-0FB1-4F47-A820-431D67EA20F8}" dt="2025-02-18T14:41:03.477" v="154" actId="21"/>
          <ac:picMkLst>
            <pc:docMk/>
            <pc:sldMk cId="1594779048" sldId="282"/>
            <ac:picMk id="5" creationId="{70E6E147-70D9-6F1B-5E43-3BB1591F5B72}"/>
          </ac:picMkLst>
        </pc:picChg>
      </pc:sldChg>
      <pc:sldChg chg="addSp delSp modSp new mod modClrScheme chgLayout">
        <pc:chgData name="Jarolímková, Adéla" userId="999f5e52-b3b5-4322-ac6a-365c09c88039" providerId="ADAL" clId="{FF9513AA-0FB1-4F47-A820-431D67EA20F8}" dt="2025-02-18T14:41:24.066" v="157" actId="700"/>
        <pc:sldMkLst>
          <pc:docMk/>
          <pc:sldMk cId="1511412257" sldId="283"/>
        </pc:sldMkLst>
        <pc:spChg chg="del">
          <ac:chgData name="Jarolímková, Adéla" userId="999f5e52-b3b5-4322-ac6a-365c09c88039" providerId="ADAL" clId="{FF9513AA-0FB1-4F47-A820-431D67EA20F8}" dt="2025-02-18T14:41:24.066" v="157" actId="700"/>
          <ac:spMkLst>
            <pc:docMk/>
            <pc:sldMk cId="1511412257" sldId="283"/>
            <ac:spMk id="2" creationId="{BB9384AE-2957-A628-ABC4-4944305BDEF8}"/>
          </ac:spMkLst>
        </pc:spChg>
        <pc:spChg chg="del">
          <ac:chgData name="Jarolímková, Adéla" userId="999f5e52-b3b5-4322-ac6a-365c09c88039" providerId="ADAL" clId="{FF9513AA-0FB1-4F47-A820-431D67EA20F8}" dt="2025-02-18T14:41:24.066" v="157" actId="700"/>
          <ac:spMkLst>
            <pc:docMk/>
            <pc:sldMk cId="1511412257" sldId="283"/>
            <ac:spMk id="3" creationId="{2B9C8477-0971-20D7-3116-B032E2C0C143}"/>
          </ac:spMkLst>
        </pc:spChg>
        <pc:picChg chg="add mod">
          <ac:chgData name="Jarolímková, Adéla" userId="999f5e52-b3b5-4322-ac6a-365c09c88039" providerId="ADAL" clId="{FF9513AA-0FB1-4F47-A820-431D67EA20F8}" dt="2025-02-18T14:41:14.034" v="156"/>
          <ac:picMkLst>
            <pc:docMk/>
            <pc:sldMk cId="1511412257" sldId="283"/>
            <ac:picMk id="5" creationId="{70E6E147-70D9-6F1B-5E43-3BB1591F5B7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65B5E-00EE-479E-A7BD-1490D5D782D1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ED3EE-338E-456F-983B-71693D9ED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689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První</a:t>
            </a:r>
            <a:r>
              <a:rPr lang="cs-CZ" baseline="0" dirty="0"/>
              <a:t> „povinný výtisk“ – Francie, 1537, František I (nebylo příliš respektováno) – zrušeno za francouzské revoluce, 1594 Belgie, 1624 císař Ferdinand 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ED3EE-338E-456F-983B-71693D9ED7E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92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arenR"/>
            </a:pPr>
            <a:r>
              <a:rPr lang="cs-CZ" dirty="0"/>
              <a:t>právo rozhodnout o zveřejnění díla, b) právo osobovat si autorství díla, c) právo na nedotknutelnost díla.</a:t>
            </a:r>
          </a:p>
          <a:p>
            <a:pPr marL="228600" indent="-228600">
              <a:buAutoNum type="alphaLcParenR"/>
            </a:pPr>
            <a:r>
              <a:rPr lang="cs-CZ" dirty="0"/>
              <a:t>autorovi zaručují právo své dílo užívat (šířit, rozmnožovat, půjčovat, vystavovat apod.) a udělit oprávnění k výkonu tohoto práva jiné osobě, obvykle výměnou za finanční náhradu</a:t>
            </a:r>
          </a:p>
          <a:p>
            <a:pPr marL="0" indent="0">
              <a:buNone/>
            </a:pPr>
            <a:r>
              <a:rPr lang="cs-CZ" dirty="0"/>
              <a:t>Osiřelá díla §37a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FB56-EEFC-4F08-82B3-D4E912248A5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6047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EFB56-EEFC-4F08-82B3-D4E912248A5A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147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odok.cz/veklep-detail?pid=KORNBBXEMCL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p.cz/sqw/historie.sqw?o=9&amp;t=77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sluzby/sluzby-pro/cip-katalogizace-v-kniz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dublincore.org/documents/dces/" TargetMode="External"/><Relationship Id="rId3" Type="http://schemas.openxmlformats.org/officeDocument/2006/relationships/hyperlink" Target="https://www.loc.gov/marc/marcdocz.html" TargetMode="External"/><Relationship Id="rId7" Type="http://schemas.openxmlformats.org/officeDocument/2006/relationships/hyperlink" Target="http://loc.gov/bibframe/" TargetMode="External"/><Relationship Id="rId2" Type="http://schemas.openxmlformats.org/officeDocument/2006/relationships/hyperlink" Target="https://www.ifla.org/publications/unimarc-formats-and-related-documen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iteur.org/8/ONIX/" TargetMode="External"/><Relationship Id="rId5" Type="http://schemas.openxmlformats.org/officeDocument/2006/relationships/hyperlink" Target="http://www.loc.gov/standards/mods/" TargetMode="External"/><Relationship Id="rId4" Type="http://schemas.openxmlformats.org/officeDocument/2006/relationships/hyperlink" Target="http://www.loc.gov/standards/marcxml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s.niso.org/apps/group_public/download.php/14978/z39-50-2003_s2014.pdf" TargetMode="External"/><Relationship Id="rId2" Type="http://schemas.openxmlformats.org/officeDocument/2006/relationships/hyperlink" Target="https://www.niso.org/sites/default/files/2017-08/Z3950_primer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penarchives.org/pmh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registrdigitalizace.cz/rdcz/hom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utority.nkp.cz/kooperace" TargetMode="External"/><Relationship Id="rId2" Type="http://schemas.openxmlformats.org/officeDocument/2006/relationships/hyperlink" Target="https://autority.nkp.cz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viaf.org/en/viaf/56763450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archiv.cz/cs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-sbirka.cz/sb/2000/121/2025-01-01?f=121/2000&amp;zalozka=tex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tenberg.org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s.google.com/intl/en/googlebooks/about/index.html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thitrust.org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library.org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lp.cz/cz/katalog-on-line/eknihy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palmknihy.cz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bookport.cz/prehled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roar.eprints.org/" TargetMode="External"/><Relationship Id="rId2" Type="http://schemas.openxmlformats.org/officeDocument/2006/relationships/hyperlink" Target="https://doaj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2.sherpa.ac.uk/romeo/" TargetMode="External"/><Relationship Id="rId4" Type="http://schemas.openxmlformats.org/officeDocument/2006/relationships/hyperlink" Target="https://v2.sherpa.ac.uk/opendoar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" TargetMode="External"/><Relationship Id="rId7" Type="http://schemas.openxmlformats.org/officeDocument/2006/relationships/hyperlink" Target="https://about.proquest.com/en/content-solutions/databases/" TargetMode="External"/><Relationship Id="rId2" Type="http://schemas.openxmlformats.org/officeDocument/2006/relationships/hyperlink" Target="https://www.sciencedirec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bsco.com/products/research-databases" TargetMode="External"/><Relationship Id="rId5" Type="http://schemas.openxmlformats.org/officeDocument/2006/relationships/hyperlink" Target="https://www.jstor.org/" TargetMode="External"/><Relationship Id="rId4" Type="http://schemas.openxmlformats.org/officeDocument/2006/relationships/hyperlink" Target="https://onlinelibrary.wiley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ndk.cz/" TargetMode="External"/><Relationship Id="rId2" Type="http://schemas.openxmlformats.org/officeDocument/2006/relationships/hyperlink" Target="https://www.ingentaconnec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igizeitschriften.de/startseite/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monitoring-anopress-cz.ezproxy.is.cuni.cz/Anopress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zeitschriftendatenbank.de/startseite/" TargetMode="External"/><Relationship Id="rId7" Type="http://schemas.openxmlformats.org/officeDocument/2006/relationships/hyperlink" Target="https://www.scimagojr.com/" TargetMode="External"/><Relationship Id="rId2" Type="http://schemas.openxmlformats.org/officeDocument/2006/relationships/hyperlink" Target="https://www.caslin.cz/caslin/homepage-casl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cr-clarivate-com.ezproxy.is.cuni.cz/" TargetMode="External"/><Relationship Id="rId5" Type="http://schemas.openxmlformats.org/officeDocument/2006/relationships/hyperlink" Target="https://www.loc.gov/aba/pcc/conser/about/aboutcn1.html" TargetMode="External"/><Relationship Id="rId4" Type="http://schemas.openxmlformats.org/officeDocument/2006/relationships/hyperlink" Target="https://ulrichsweb-serialssolutions-com.ezproxy.is.cuni.cz/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ebarchiv.cz/static/www/download/methodology.pdf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verkkoarkisto.kansalliskirjasto.fi/va/" TargetMode="External"/><Relationship Id="rId2" Type="http://schemas.openxmlformats.org/officeDocument/2006/relationships/hyperlink" Target="https://www.archiv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tionalarchives.gov.uk/webarchive/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nusl.techlib.cz/cs/nusl/typologie-dokumentu-nus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e.openaire.eu/" TargetMode="External"/><Relationship Id="rId2" Type="http://schemas.openxmlformats.org/officeDocument/2006/relationships/hyperlink" Target="http://www.opengrey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dltd.org/" TargetMode="External"/><Relationship Id="rId4" Type="http://schemas.openxmlformats.org/officeDocument/2006/relationships/hyperlink" Target="https://zenodo.org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rcis.nl/" TargetMode="External"/><Relationship Id="rId2" Type="http://schemas.openxmlformats.org/officeDocument/2006/relationships/hyperlink" Target="https://oatd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ib.eu/en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roar.eprints.org/" TargetMode="External"/><Relationship Id="rId2" Type="http://schemas.openxmlformats.org/officeDocument/2006/relationships/hyperlink" Target="http://v2.sherpa.ac.uk/opendoa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e3data.org/" TargetMode="Externa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nusl.techlib.cz/" TargetMode="External"/><Relationship Id="rId2" Type="http://schemas.openxmlformats.org/officeDocument/2006/relationships/hyperlink" Target="https://invenio.nusl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nusl.techlib.cz/cs/nusl/typologie-dokumentu-nus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Digitální knihovny </a:t>
            </a:r>
            <a:br>
              <a:rPr lang="cs-CZ" dirty="0" smtClean="0"/>
            </a:br>
            <a:r>
              <a:rPr lang="cs-CZ" dirty="0" smtClean="0"/>
              <a:t>kombi 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E-depozit – </a:t>
            </a:r>
            <a:r>
              <a:rPr lang="cs-CZ" dirty="0"/>
              <a:t>1. pokus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000" dirty="0"/>
              <a:t>Návrh MK na změnu zákonů 257/2001 (knihovní zákon), 37/1995 (zákon o neperiodických publikacích) a 46/2000 (tiskový zákon) – usnesení vlády 4.11.2019 – PS nestihla projednat (sněmovní tisk </a:t>
            </a:r>
            <a:r>
              <a:rPr lang="cs-CZ" sz="2000" dirty="0">
                <a:hlinkClick r:id="rId2"/>
              </a:rPr>
              <a:t>zde</a:t>
            </a:r>
            <a:r>
              <a:rPr lang="cs-CZ" sz="2000" dirty="0"/>
              <a:t>)</a:t>
            </a:r>
          </a:p>
          <a:p>
            <a:pPr lvl="1"/>
            <a:r>
              <a:rPr lang="cs-CZ" sz="1800" dirty="0"/>
              <a:t>Počítá s elektronickým povinným výtiskem neperiodických i periodických publikací</a:t>
            </a:r>
          </a:p>
          <a:p>
            <a:pPr lvl="1"/>
            <a:r>
              <a:rPr lang="cs-CZ" sz="1800" dirty="0" err="1"/>
              <a:t>Harvesting</a:t>
            </a:r>
            <a:r>
              <a:rPr lang="cs-CZ" sz="1800" dirty="0"/>
              <a:t> informací volně dostupných prostřednictvím služeb informační společnosti</a:t>
            </a:r>
          </a:p>
          <a:p>
            <a:pPr lvl="1"/>
            <a:r>
              <a:rPr lang="cs-CZ" sz="1800" dirty="0"/>
              <a:t>Databázi buduje NK, užívat mohou ostatní knihovny, které jsou příjemci povinných výtisků</a:t>
            </a:r>
          </a:p>
          <a:p>
            <a:pPr lvl="1"/>
            <a:r>
              <a:rPr lang="cs-CZ" sz="1800" dirty="0"/>
              <a:t>Obsah databází bude přístupný pouze na místě, nebude možné zhotovovat rozmnoženiny</a:t>
            </a:r>
          </a:p>
          <a:p>
            <a:pPr lvl="1"/>
            <a:r>
              <a:rPr lang="cs-CZ" sz="1800" dirty="0"/>
              <a:t>V případě souběhu elektronického a tištěného vydání je okruh užívajících knihoven dále omezen</a:t>
            </a:r>
          </a:p>
          <a:p>
            <a:pPr lvl="1"/>
            <a:r>
              <a:rPr lang="cs-CZ" sz="1800" dirty="0"/>
              <a:t>Vydání = šíření v hmotné podobě, pořízení = šíření v elektronické podobě	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72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11DFC-2BEE-008F-AF8F-445D67868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E-depozit – 2. pokus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5B0488-C02D-1FAA-238A-989FACBD3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Vláda schválila „trojnovelu“ 21.8.2024 (novely knihovního zákona, zákona o neperiodických publikacích a tiskového </a:t>
            </a:r>
            <a:r>
              <a:rPr lang="cs-CZ" dirty="0" smtClean="0"/>
              <a:t>zákona)</a:t>
            </a:r>
            <a:endParaRPr lang="cs-CZ" dirty="0"/>
          </a:p>
          <a:p>
            <a:r>
              <a:rPr lang="cs-CZ" dirty="0"/>
              <a:t>Poslanecké sněmovně návrh předložen 27.8.2024</a:t>
            </a:r>
          </a:p>
          <a:p>
            <a:r>
              <a:rPr lang="cs-CZ" dirty="0"/>
              <a:t>Sněmovní tisk </a:t>
            </a:r>
            <a:r>
              <a:rPr lang="cs-CZ" dirty="0" smtClean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773/0</a:t>
            </a:r>
            <a:r>
              <a:rPr lang="cs-CZ" dirty="0" smtClean="0"/>
              <a:t> – sněmovna nestihla projednat</a:t>
            </a:r>
            <a:endParaRPr lang="cs-CZ" dirty="0"/>
          </a:p>
          <a:p>
            <a:r>
              <a:rPr lang="cs-CZ" dirty="0" smtClean="0"/>
              <a:t>Měl upravit </a:t>
            </a:r>
            <a:r>
              <a:rPr lang="cs-CZ" dirty="0"/>
              <a:t>povinný výtisk elektronických publikací, jeho shromažďování a zpřístupňování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477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70E6E147-70D9-6F1B-5E43-3BB1591F5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24" y="575864"/>
            <a:ext cx="9678751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Cataloguing</a:t>
            </a:r>
            <a:r>
              <a:rPr lang="cs-CZ" dirty="0"/>
              <a:t> in </a:t>
            </a:r>
            <a:r>
              <a:rPr lang="cs-CZ" dirty="0" err="1"/>
              <a:t>publication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Spolupráce knihovníků a nakladatelů</a:t>
            </a:r>
          </a:p>
          <a:p>
            <a:r>
              <a:rPr lang="cs-CZ" dirty="0"/>
              <a:t>Bibliografické údaje poskytnuté před vydáním publikace – předběžný záznam (může být součástí publikace)</a:t>
            </a:r>
          </a:p>
          <a:p>
            <a:r>
              <a:rPr lang="cs-CZ" dirty="0"/>
              <a:t>Usnadnění katalogizace</a:t>
            </a:r>
          </a:p>
          <a:p>
            <a:r>
              <a:rPr lang="cs-CZ" dirty="0">
                <a:hlinkClick r:id="rId2"/>
              </a:rPr>
              <a:t>https://www.nkp.cz/sluzby/sluzby-pro/cip-katalogizace-v-knize</a:t>
            </a:r>
            <a:endParaRPr lang="cs-CZ" dirty="0"/>
          </a:p>
          <a:p>
            <a:r>
              <a:rPr lang="cs-CZ" dirty="0"/>
              <a:t>Jmenný popis, MDT, předmětová hesla, konspekt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9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Standardy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Mezinárodní interoperabilita</a:t>
            </a:r>
          </a:p>
          <a:p>
            <a:r>
              <a:rPr lang="cs-CZ" dirty="0"/>
              <a:t>Katalogizace – ISBD, RDA</a:t>
            </a:r>
          </a:p>
          <a:p>
            <a:r>
              <a:rPr lang="cs-CZ" dirty="0"/>
              <a:t>Bibliografické formáty</a:t>
            </a:r>
          </a:p>
          <a:p>
            <a:pPr lvl="1"/>
            <a:r>
              <a:rPr lang="cs-CZ" dirty="0"/>
              <a:t>MARC (</a:t>
            </a:r>
            <a:r>
              <a:rPr lang="cs-CZ" dirty="0">
                <a:hlinkClick r:id="rId2"/>
              </a:rPr>
              <a:t>UNIMARC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MARC21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XML formáty (</a:t>
            </a:r>
            <a:r>
              <a:rPr lang="cs-CZ" dirty="0">
                <a:hlinkClick r:id="rId4"/>
              </a:rPr>
              <a:t>MARCXML</a:t>
            </a:r>
            <a:r>
              <a:rPr lang="cs-CZ" dirty="0"/>
              <a:t>, </a:t>
            </a:r>
            <a:r>
              <a:rPr lang="cs-CZ" dirty="0">
                <a:hlinkClick r:id="rId5"/>
              </a:rPr>
              <a:t>MODS</a:t>
            </a:r>
            <a:r>
              <a:rPr lang="cs-CZ" dirty="0"/>
              <a:t>, </a:t>
            </a:r>
            <a:r>
              <a:rPr lang="cs-CZ" dirty="0">
                <a:hlinkClick r:id="rId6"/>
              </a:rPr>
              <a:t>ONIX</a:t>
            </a:r>
            <a:r>
              <a:rPr lang="cs-CZ" dirty="0"/>
              <a:t>, </a:t>
            </a:r>
            <a:r>
              <a:rPr lang="cs-CZ" dirty="0">
                <a:hlinkClick r:id="rId7"/>
              </a:rPr>
              <a:t>BIBFRAME</a:t>
            </a:r>
            <a:r>
              <a:rPr lang="cs-CZ" dirty="0"/>
              <a:t>)</a:t>
            </a:r>
          </a:p>
          <a:p>
            <a:pPr lvl="1"/>
            <a:r>
              <a:rPr lang="cs-CZ" dirty="0">
                <a:hlinkClick r:id="rId8"/>
              </a:rPr>
              <a:t>Dublin </a:t>
            </a:r>
            <a:r>
              <a:rPr lang="cs-CZ" dirty="0" err="1">
                <a:hlinkClick r:id="rId8"/>
              </a:rPr>
              <a:t>Core</a:t>
            </a:r>
            <a:endParaRPr lang="cs-CZ" dirty="0"/>
          </a:p>
          <a:p>
            <a:r>
              <a:rPr lang="cs-CZ" dirty="0"/>
              <a:t>Kódování znaků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227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standardy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Komunikační protokoly</a:t>
            </a:r>
          </a:p>
          <a:p>
            <a:pPr lvl="1"/>
            <a:r>
              <a:rPr lang="cs-CZ" dirty="0">
                <a:hlinkClick r:id="rId2"/>
              </a:rPr>
              <a:t>Z39.50</a:t>
            </a:r>
            <a:r>
              <a:rPr lang="cs-CZ" dirty="0"/>
              <a:t> (</a:t>
            </a:r>
            <a:r>
              <a:rPr lang="cs-CZ" dirty="0">
                <a:hlinkClick r:id="rId3"/>
              </a:rPr>
              <a:t>ANSI/NISO Z39.50-2003 (S2014) </a:t>
            </a:r>
            <a:r>
              <a:rPr lang="cs-CZ" dirty="0" err="1">
                <a:hlinkClick r:id="rId3"/>
              </a:rPr>
              <a:t>Information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Retrieval</a:t>
            </a:r>
            <a:r>
              <a:rPr lang="cs-CZ" dirty="0">
                <a:hlinkClick r:id="rId3"/>
              </a:rPr>
              <a:t>: </a:t>
            </a:r>
            <a:r>
              <a:rPr lang="cs-CZ" dirty="0" err="1">
                <a:hlinkClick r:id="rId3"/>
              </a:rPr>
              <a:t>Application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Service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Definition</a:t>
            </a:r>
            <a:r>
              <a:rPr lang="cs-CZ" dirty="0">
                <a:hlinkClick r:id="rId3"/>
              </a:rPr>
              <a:t> &amp; </a:t>
            </a:r>
            <a:r>
              <a:rPr lang="cs-CZ" dirty="0" err="1">
                <a:hlinkClick r:id="rId3"/>
              </a:rPr>
              <a:t>Protocol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Specification</a:t>
            </a:r>
            <a:r>
              <a:rPr lang="cs-CZ" dirty="0"/>
              <a:t>)</a:t>
            </a:r>
          </a:p>
          <a:p>
            <a:pPr lvl="1"/>
            <a:r>
              <a:rPr lang="cs-CZ" dirty="0">
                <a:hlinkClick r:id="rId4"/>
              </a:rPr>
              <a:t>OAI-PMH</a:t>
            </a:r>
            <a:endParaRPr lang="cs-CZ" dirty="0"/>
          </a:p>
          <a:p>
            <a:r>
              <a:rPr lang="cs-CZ" dirty="0"/>
              <a:t>Identifikátory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379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Česká národní 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103224"/>
          </a:xfrm>
        </p:spPr>
        <p:txBody>
          <a:bodyPr/>
          <a:lstStyle/>
          <a:p>
            <a:r>
              <a:rPr lang="cs-CZ" dirty="0" smtClean="0"/>
              <a:t>Národní knihovna ČR (národní bibliografická agentura)</a:t>
            </a:r>
          </a:p>
          <a:p>
            <a:r>
              <a:rPr lang="cs-CZ" dirty="0" smtClean="0"/>
              <a:t>Spolupracující knihovny - Moravská zemská knihovna,  Vědecká knihovna v Olomouci, Městská knihovna Praha</a:t>
            </a:r>
          </a:p>
          <a:p>
            <a:pPr lvl="1"/>
            <a:r>
              <a:rPr lang="cs-CZ" dirty="0" smtClean="0"/>
              <a:t>Doplnění nedodaných povinných výtisků</a:t>
            </a:r>
          </a:p>
          <a:p>
            <a:pPr lvl="1"/>
            <a:r>
              <a:rPr lang="cs-CZ" dirty="0" smtClean="0"/>
              <a:t>Regionální produkce</a:t>
            </a:r>
          </a:p>
          <a:p>
            <a:pPr lvl="1"/>
            <a:r>
              <a:rPr lang="cs-CZ" dirty="0" smtClean="0"/>
              <a:t>Co nejrychlejší zpracování záznamu</a:t>
            </a:r>
          </a:p>
          <a:p>
            <a:r>
              <a:rPr lang="cs-CZ" dirty="0" smtClean="0"/>
              <a:t>Dokumenty vydané na území ČR</a:t>
            </a:r>
          </a:p>
          <a:p>
            <a:r>
              <a:rPr lang="cs-CZ" dirty="0" smtClean="0"/>
              <a:t>Povinný výtisk</a:t>
            </a:r>
          </a:p>
          <a:p>
            <a:r>
              <a:rPr lang="cs-CZ" dirty="0" smtClean="0"/>
              <a:t>Standardy: pravidla popisu – RDA, metadatový formát – MARC21, autoritní kontrola – národní autority + VIAF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812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národní bibliografie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307611" cy="3674266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České knihy</a:t>
            </a:r>
          </a:p>
          <a:p>
            <a:pPr lvl="1"/>
            <a:r>
              <a:rPr lang="cs-CZ" dirty="0"/>
              <a:t>od roku 1901, postupně doplňováno období 1801-1900</a:t>
            </a:r>
          </a:p>
          <a:p>
            <a:pPr lvl="1"/>
            <a:r>
              <a:rPr lang="cs-CZ" dirty="0"/>
              <a:t>NK ČR, MZK, VK Olomouc, MK Praha (beletrie)</a:t>
            </a:r>
          </a:p>
          <a:p>
            <a:r>
              <a:rPr lang="cs-CZ" dirty="0"/>
              <a:t>Česká periodika – v relativní úplnosti od roku 1990</a:t>
            </a:r>
          </a:p>
          <a:p>
            <a:r>
              <a:rPr lang="cs-CZ" dirty="0"/>
              <a:t>Grafické dokumenty – od 1992</a:t>
            </a:r>
          </a:p>
          <a:p>
            <a:r>
              <a:rPr lang="cs-CZ" dirty="0"/>
              <a:t>Hudebniny – od 1994</a:t>
            </a:r>
          </a:p>
          <a:p>
            <a:r>
              <a:rPr lang="cs-CZ" dirty="0"/>
              <a:t>Kartografické dokumenty – od 1994, NK ČR, MZK, VK Olomouc</a:t>
            </a:r>
          </a:p>
          <a:p>
            <a:r>
              <a:rPr lang="cs-CZ" dirty="0"/>
              <a:t>Zvukové záznamy – od 1992</a:t>
            </a:r>
          </a:p>
          <a:p>
            <a:r>
              <a:rPr lang="cs-CZ" dirty="0"/>
              <a:t>Elektronické zdroje – od 1996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38315" y="2638043"/>
            <a:ext cx="4585324" cy="358577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Články v českých novinách, časopisech a sbornících</a:t>
            </a:r>
          </a:p>
          <a:p>
            <a:pPr lvl="1"/>
            <a:r>
              <a:rPr lang="cs-CZ" dirty="0"/>
              <a:t>Samostatná databáze</a:t>
            </a:r>
          </a:p>
          <a:p>
            <a:pPr lvl="1"/>
            <a:r>
              <a:rPr lang="cs-CZ" dirty="0"/>
              <a:t>Od </a:t>
            </a:r>
            <a:r>
              <a:rPr lang="cs-CZ" dirty="0" smtClean="0"/>
              <a:t>1991</a:t>
            </a:r>
          </a:p>
          <a:p>
            <a:pPr lvl="1"/>
            <a:r>
              <a:rPr lang="cs-CZ" dirty="0" smtClean="0"/>
              <a:t>Dostupná také na nkp.knihovny.cz</a:t>
            </a:r>
            <a:endParaRPr lang="cs-CZ" dirty="0"/>
          </a:p>
          <a:p>
            <a:r>
              <a:rPr lang="cs-CZ" dirty="0"/>
              <a:t>Národní autority</a:t>
            </a:r>
          </a:p>
          <a:p>
            <a:pPr lvl="1"/>
            <a:r>
              <a:rPr lang="cs-CZ" dirty="0"/>
              <a:t>Pomocný nástroj</a:t>
            </a:r>
          </a:p>
          <a:p>
            <a:pPr lvl="1"/>
            <a:r>
              <a:rPr lang="cs-CZ" dirty="0"/>
              <a:t>Samostatná databáze</a:t>
            </a:r>
          </a:p>
          <a:p>
            <a:pPr lvl="1"/>
            <a:r>
              <a:rPr lang="cs-CZ" dirty="0"/>
              <a:t>Od 1998</a:t>
            </a:r>
          </a:p>
        </p:txBody>
      </p:sp>
    </p:spTree>
    <p:extLst>
      <p:ext uri="{BB962C8B-B14F-4D97-AF65-F5344CB8AC3E}">
        <p14:creationId xmlns:p14="http://schemas.microsoft.com/office/powerpoint/2010/main" val="259413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Číslo </a:t>
            </a:r>
            <a:r>
              <a:rPr lang="cs-CZ" dirty="0" err="1"/>
              <a:t>Čnb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Přidělováno od roku 2010, starším záznamům přiděleno zpětně</a:t>
            </a:r>
          </a:p>
          <a:p>
            <a:r>
              <a:rPr lang="cs-CZ" dirty="0"/>
              <a:t>Jedinečný identifikátor dokumentu</a:t>
            </a:r>
          </a:p>
          <a:p>
            <a:r>
              <a:rPr lang="cs-CZ" dirty="0"/>
              <a:t>Pro potřeby digitalizace – pojistka proti duplicitní digitalizaci (</a:t>
            </a:r>
            <a:r>
              <a:rPr lang="cs-CZ" dirty="0">
                <a:hlinkClick r:id="rId2"/>
              </a:rPr>
              <a:t>Registr digitalizace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20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Záznam </a:t>
            </a:r>
            <a:r>
              <a:rPr lang="cs-CZ" dirty="0" err="1"/>
              <a:t>čnb</a:t>
            </a:r>
            <a:endParaRPr lang="cs-CZ" dirty="0"/>
          </a:p>
        </p:txBody>
      </p:sp>
      <p:pic>
        <p:nvPicPr>
          <p:cNvPr id="5" name="Zástupný symbol pro obsah 4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669" y="2638425"/>
            <a:ext cx="7412663" cy="3101975"/>
          </a:xfrm>
        </p:spPr>
      </p:pic>
    </p:spTree>
    <p:extLst>
      <p:ext uri="{BB962C8B-B14F-4D97-AF65-F5344CB8AC3E}">
        <p14:creationId xmlns:p14="http://schemas.microsoft.com/office/powerpoint/2010/main" val="266317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bibliografie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Národní bibliografie</a:t>
            </a:r>
            <a:r>
              <a:rPr lang="cs-CZ" sz="2400" dirty="0"/>
              <a:t> v moderním smyslu slova je souhrn autoritativních a úplných záznamů národní produkce (myšleno produkce nakladatelství) určité země, vydávaný pravidelně a s co možná nejmenším zpožděním. Je vytvářena v souladu s mezinárodními standardy národní bibliografickou agenturou. (IFLA, 1998, 2009)</a:t>
            </a:r>
          </a:p>
          <a:p>
            <a:r>
              <a:rPr lang="cs-CZ" sz="2400" dirty="0"/>
              <a:t>Souběžná x retrospektivní</a:t>
            </a:r>
          </a:p>
        </p:txBody>
      </p:sp>
    </p:spTree>
    <p:extLst>
      <p:ext uri="{BB962C8B-B14F-4D97-AF65-F5344CB8AC3E}">
        <p14:creationId xmlns:p14="http://schemas.microsoft.com/office/powerpoint/2010/main" val="3831534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 digitalizace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248" y="2638425"/>
            <a:ext cx="5869505" cy="3101975"/>
          </a:xfrm>
        </p:spPr>
      </p:pic>
    </p:spTree>
    <p:extLst>
      <p:ext uri="{BB962C8B-B14F-4D97-AF65-F5344CB8AC3E}">
        <p14:creationId xmlns:p14="http://schemas.microsoft.com/office/powerpoint/2010/main" val="1507138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autority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8834" y="2638044"/>
            <a:ext cx="4786009" cy="3684935"/>
          </a:xfrm>
        </p:spPr>
        <p:txBody>
          <a:bodyPr>
            <a:normAutofit/>
          </a:bodyPr>
          <a:lstStyle/>
          <a:p>
            <a:r>
              <a:rPr lang="cs-CZ" dirty="0" smtClean="0"/>
              <a:t>Národní autority </a:t>
            </a:r>
            <a:r>
              <a:rPr lang="cs-CZ" dirty="0"/>
              <a:t>= standardizované a kontrolované soubory autoritních </a:t>
            </a:r>
            <a:r>
              <a:rPr lang="cs-CZ" dirty="0" smtClean="0"/>
              <a:t>záznamů</a:t>
            </a:r>
          </a:p>
          <a:p>
            <a:r>
              <a:rPr lang="cs-CZ" dirty="0" smtClean="0"/>
              <a:t>Cíl</a:t>
            </a:r>
            <a:r>
              <a:rPr lang="cs-CZ" dirty="0"/>
              <a:t>: zajistit jednotnost a konzistenci v popisu jmen, názvů a témat v bibliografických </a:t>
            </a:r>
            <a:r>
              <a:rPr lang="cs-CZ" dirty="0" smtClean="0"/>
              <a:t>záznamech</a:t>
            </a:r>
          </a:p>
          <a:p>
            <a:r>
              <a:rPr lang="cs-CZ" dirty="0" smtClean="0"/>
              <a:t>Jmenné autority – jména osob a korporací</a:t>
            </a:r>
          </a:p>
          <a:p>
            <a:r>
              <a:rPr lang="cs-CZ" dirty="0" smtClean="0"/>
              <a:t>Věcné autority – tematické, formální, geografické, chronologické autority</a:t>
            </a:r>
          </a:p>
          <a:p>
            <a:r>
              <a:rPr lang="cs-CZ" dirty="0" smtClean="0"/>
              <a:t>Názvové autority – standardizované podoby názvů děl</a:t>
            </a:r>
            <a:endParaRPr lang="cs-CZ" dirty="0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34" y="3695583"/>
            <a:ext cx="4084674" cy="784928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34" y="5560913"/>
            <a:ext cx="4915326" cy="762066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34" y="4677306"/>
            <a:ext cx="3558848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24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autority </a:t>
            </a:r>
            <a:r>
              <a:rPr lang="cs-CZ" dirty="0" err="1" smtClean="0"/>
              <a:t>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https://autority.nkp.cz</a:t>
            </a:r>
            <a:r>
              <a:rPr lang="cs-CZ" dirty="0" smtClean="0">
                <a:hlinkClick r:id="rId2"/>
              </a:rPr>
              <a:t>/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>
                <a:hlinkClick r:id="rId3"/>
              </a:rPr>
              <a:t>Kooperativní projekt </a:t>
            </a:r>
            <a:r>
              <a:rPr lang="cs-CZ" dirty="0" smtClean="0"/>
              <a:t>– zastřešuje Národní knihovna ČR, podílí se další knihovny</a:t>
            </a:r>
          </a:p>
          <a:p>
            <a:r>
              <a:rPr lang="cs-CZ" dirty="0" smtClean="0"/>
              <a:t>MARC21</a:t>
            </a:r>
          </a:p>
          <a:p>
            <a:r>
              <a:rPr lang="cs-CZ" dirty="0" smtClean="0"/>
              <a:t>Spolupráce – přímo v systému </a:t>
            </a:r>
            <a:r>
              <a:rPr lang="cs-CZ" dirty="0" err="1" smtClean="0"/>
              <a:t>Aleph</a:t>
            </a:r>
            <a:r>
              <a:rPr lang="cs-CZ" dirty="0" smtClean="0"/>
              <a:t> nebo přes protokol Z39.50</a:t>
            </a:r>
          </a:p>
          <a:p>
            <a:r>
              <a:rPr lang="cs-CZ" dirty="0" smtClean="0"/>
              <a:t>Systém supervizorů – lokální, vrchní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1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VIAF (OCLC)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Sloučení autoritních záznamů z různých národních knihoven do jednoho propojeného </a:t>
            </a:r>
            <a:r>
              <a:rPr lang="cs-CZ" dirty="0" smtClean="0"/>
              <a:t>systému</a:t>
            </a:r>
          </a:p>
          <a:p>
            <a:r>
              <a:rPr lang="cs-CZ" dirty="0"/>
              <a:t>Propojení variantních forem jmen – záznamy obsahují různé varianty jmen osob, organizací, děl či témat v různých jazycích a </a:t>
            </a:r>
            <a:r>
              <a:rPr lang="cs-CZ" dirty="0" smtClean="0"/>
              <a:t>zápisech - </a:t>
            </a:r>
          </a:p>
          <a:p>
            <a:r>
              <a:rPr lang="cs-CZ" dirty="0"/>
              <a:t>Unikátní identifikátor – každá entita (osoba, organizace, dílo) má v rámci VIAF přiřazené unikátní identifikační </a:t>
            </a:r>
            <a:r>
              <a:rPr lang="cs-CZ" dirty="0" smtClean="0"/>
              <a:t>číslo</a:t>
            </a:r>
          </a:p>
          <a:p>
            <a:r>
              <a:rPr lang="cs-CZ" dirty="0"/>
              <a:t>Otevřený přístup – VIAF je dostupný online a umožňuje propojení s dalšími systémy pomocí </a:t>
            </a:r>
            <a:r>
              <a:rPr lang="cs-CZ" dirty="0" err="1"/>
              <a:t>Linked</a:t>
            </a:r>
            <a:r>
              <a:rPr lang="cs-CZ" dirty="0"/>
              <a:t> Data a </a:t>
            </a:r>
            <a:r>
              <a:rPr lang="cs-CZ" dirty="0" smtClean="0"/>
              <a:t>RDF</a:t>
            </a:r>
          </a:p>
          <a:p>
            <a:r>
              <a:rPr lang="cs-CZ" dirty="0"/>
              <a:t>Příklad: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viaf.org/en/viaf/56763450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ADED9D-211F-48AF-8DAD-1FC22D85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webarchiv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6084E2-0FED-42D5-B39F-F9A51ED6D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594501"/>
            <a:ext cx="7729728" cy="3101983"/>
          </a:xfrm>
        </p:spPr>
        <p:txBody>
          <a:bodyPr>
            <a:normAutofit fontScale="92500"/>
          </a:bodyPr>
          <a:lstStyle/>
          <a:p>
            <a:r>
              <a:rPr lang="cs-CZ" dirty="0">
                <a:hlinkClick r:id="rId2"/>
              </a:rPr>
              <a:t>https://www.webarchiv.cz/cs/</a:t>
            </a:r>
            <a:r>
              <a:rPr lang="cs-CZ" dirty="0"/>
              <a:t> </a:t>
            </a:r>
          </a:p>
          <a:p>
            <a:r>
              <a:rPr lang="cs-CZ" dirty="0"/>
              <a:t>Archivace národního webu</a:t>
            </a:r>
          </a:p>
          <a:p>
            <a:r>
              <a:rPr lang="cs-CZ" dirty="0"/>
              <a:t>Cíle</a:t>
            </a:r>
          </a:p>
          <a:p>
            <a:pPr lvl="1"/>
            <a:r>
              <a:rPr lang="cs-CZ" dirty="0"/>
              <a:t>pravidelné sklízení webových zdrojů</a:t>
            </a:r>
          </a:p>
          <a:p>
            <a:pPr lvl="1"/>
            <a:r>
              <a:rPr lang="cs-CZ" dirty="0"/>
              <a:t>zpřístupnění sbírky na terminálech v budově Národní knihovny ČR a online zpřístupňování vybraných archivovaných dokumentů</a:t>
            </a:r>
          </a:p>
          <a:p>
            <a:pPr lvl="1"/>
            <a:r>
              <a:rPr lang="cs-CZ" dirty="0"/>
              <a:t>zajištění dlouhodobého uchování a trvalého přístupu ke všem archivovaným dokumentům</a:t>
            </a:r>
          </a:p>
          <a:p>
            <a:pPr lvl="1"/>
            <a:r>
              <a:rPr lang="cs-CZ" dirty="0"/>
              <a:t>kontinuální vytváření sbírky archivovaných webů a její organizace za účelem zajištění vyhledávání uvnitř sbírky</a:t>
            </a:r>
          </a:p>
        </p:txBody>
      </p:sp>
    </p:spTree>
    <p:extLst>
      <p:ext uri="{BB962C8B-B14F-4D97-AF65-F5344CB8AC3E}">
        <p14:creationId xmlns:p14="http://schemas.microsoft.com/office/powerpoint/2010/main" val="134324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Opakování – autorská práva, veřejné licence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Jaká práva má autor v ČR?</a:t>
            </a:r>
          </a:p>
          <a:p>
            <a:r>
              <a:rPr lang="cs-CZ" dirty="0"/>
              <a:t>Jaké známe veřejné licence?</a:t>
            </a:r>
          </a:p>
          <a:p>
            <a:r>
              <a:rPr lang="cs-CZ" dirty="0"/>
              <a:t>Co znamená termín osiřelé dílo a dílo nedostupné na trhu?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187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DFC9B-2CD0-A7FD-0C3B-F6CD247A4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knihovny a autorskoprávní ochrana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E9086-6880-D4B7-EFB3-78832E8BC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121/2000 Sb. (autorský zákon) - </a:t>
            </a:r>
            <a:r>
              <a:rPr lang="cs-CZ" dirty="0">
                <a:hlinkClick r:id="rId2"/>
              </a:rPr>
              <a:t>https</a:t>
            </a:r>
            <a:r>
              <a:rPr lang="cs-CZ">
                <a:hlinkClick r:id="rId2"/>
              </a:rPr>
              <a:t>://</a:t>
            </a:r>
            <a:r>
              <a:rPr lang="cs-CZ" smtClean="0">
                <a:hlinkClick r:id="rId2"/>
              </a:rPr>
              <a:t>www.e-sbirka.cz/sb/2000/121/2025-01-01?f=121%2F2000&amp;zalozka=text</a:t>
            </a:r>
            <a:endParaRPr lang="cs-CZ" smtClean="0"/>
          </a:p>
          <a:p>
            <a:r>
              <a:rPr lang="cs-CZ" smtClean="0"/>
              <a:t>Autorské </a:t>
            </a:r>
            <a:r>
              <a:rPr lang="cs-CZ" dirty="0"/>
              <a:t>dílo, práva osobnostní, práva majetková (právo dílo užít – rozmnožování, rozšiřování, pronájem, půjčování, sdělování díla veřejnosti)</a:t>
            </a:r>
          </a:p>
          <a:p>
            <a:r>
              <a:rPr lang="cs-CZ" dirty="0"/>
              <a:t>Volné dílo, osiřelé dílo, dílo nedostupné na trhu</a:t>
            </a:r>
          </a:p>
          <a:p>
            <a:r>
              <a:rPr lang="cs-CZ" dirty="0"/>
              <a:t>Knihovní licence (§37) – zhotovování rozmnoženin včetně digitálních kopií a jejich zpřístupňování</a:t>
            </a:r>
          </a:p>
        </p:txBody>
      </p:sp>
    </p:spTree>
    <p:extLst>
      <p:ext uri="{BB962C8B-B14F-4D97-AF65-F5344CB8AC3E}">
        <p14:creationId xmlns:p14="http://schemas.microsoft.com/office/powerpoint/2010/main" val="538490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8BF692-26FD-A84B-EF68-4787D424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licence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367E41-9B4D-E8C1-69A6-88098DC9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např. </a:t>
            </a:r>
            <a:r>
              <a:rPr lang="cs-CZ" dirty="0" err="1"/>
              <a:t>Creative</a:t>
            </a:r>
            <a:r>
              <a:rPr lang="cs-CZ" dirty="0"/>
              <a:t> </a:t>
            </a:r>
            <a:r>
              <a:rPr lang="cs-CZ" dirty="0" err="1"/>
              <a:t>Commons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https://creativecommons.org/</a:t>
            </a:r>
            <a:r>
              <a:rPr lang="cs-CZ" dirty="0"/>
              <a:t> </a:t>
            </a:r>
          </a:p>
          <a:p>
            <a:r>
              <a:rPr lang="cs-CZ" dirty="0"/>
              <a:t>autor jejich prostřednictvím nabízí neurčitému počtu potenciálních uživatelů licenční smlouvu, na základě které jim poskytuje některá svá práva k dílu a jiná si vyhrazuje</a:t>
            </a:r>
          </a:p>
          <a:p>
            <a:r>
              <a:rPr lang="cs-CZ" dirty="0"/>
              <a:t>nadstavba autorského práva, vychází z občanského zákoníku (§ 2358 – 2389 Zákona č. 89/2012 Sb., občanský zákoník)</a:t>
            </a:r>
          </a:p>
          <a:p>
            <a:r>
              <a:rPr lang="cs-CZ" dirty="0"/>
              <a:t>Kombinace prvků</a:t>
            </a:r>
          </a:p>
          <a:p>
            <a:pPr lvl="1"/>
            <a:r>
              <a:rPr lang="cs-CZ" dirty="0"/>
              <a:t>Pravomoci – </a:t>
            </a:r>
            <a:r>
              <a:rPr lang="cs-CZ" b="1" dirty="0"/>
              <a:t>právo dílo šířit</a:t>
            </a:r>
            <a:r>
              <a:rPr lang="cs-CZ" dirty="0"/>
              <a:t>, právo dílo upravovat</a:t>
            </a:r>
          </a:p>
          <a:p>
            <a:pPr lvl="1"/>
            <a:r>
              <a:rPr lang="cs-CZ" dirty="0"/>
              <a:t>Podmínky – </a:t>
            </a:r>
            <a:r>
              <a:rPr lang="cs-CZ" b="1" dirty="0"/>
              <a:t>uveďte autora</a:t>
            </a:r>
            <a:r>
              <a:rPr lang="cs-CZ" dirty="0"/>
              <a:t>, zachovejte licenci, neužívejte dílo komerčně, nezpracovávejte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304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518124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Možnosti Přístupu k obsahu digitálních </a:t>
            </a:r>
            <a:r>
              <a:rPr lang="cs-CZ" dirty="0" smtClean="0"/>
              <a:t>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191477"/>
            <a:ext cx="7729728" cy="395414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Volný přístup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Po uplynutí doby ochrany (majetkových) autorských </a:t>
            </a:r>
            <a:r>
              <a:rPr lang="cs-CZ" dirty="0" smtClean="0"/>
              <a:t>práv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 smtClean="0"/>
              <a:t>Z rozhodnutí vydavatele – při neuvedení licence bez možnosti s dokumentem volně nakládat</a:t>
            </a:r>
            <a:endParaRPr lang="cs-CZ" dirty="0"/>
          </a:p>
          <a:p>
            <a:r>
              <a:rPr lang="cs-CZ" dirty="0"/>
              <a:t>Otevřený přístup (open </a:t>
            </a:r>
            <a:r>
              <a:rPr lang="cs-CZ" dirty="0" err="1"/>
              <a:t>access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Využití otevřených licencí</a:t>
            </a:r>
          </a:p>
          <a:p>
            <a:pPr lvl="1"/>
            <a:r>
              <a:rPr lang="cs-CZ" dirty="0"/>
              <a:t>„Zlatá cesta“ – publikování v otevřených nebo hybridních časopisech – celé časopisy nebo vybrané články jsou přístupné komukoliv, náklady na publikování hradí autor</a:t>
            </a:r>
          </a:p>
          <a:p>
            <a:pPr lvl="1"/>
            <a:r>
              <a:rPr lang="cs-CZ" dirty="0"/>
              <a:t>„Zelená cesta“ – autor archivuje své práce v otevřeném </a:t>
            </a:r>
            <a:r>
              <a:rPr lang="cs-CZ" dirty="0" err="1"/>
              <a:t>repozitáři</a:t>
            </a:r>
            <a:r>
              <a:rPr lang="cs-CZ" dirty="0"/>
              <a:t> podle pravidel určených nakladatelem (druh </a:t>
            </a:r>
            <a:r>
              <a:rPr lang="cs-CZ" dirty="0" err="1"/>
              <a:t>repozitáře</a:t>
            </a:r>
            <a:r>
              <a:rPr lang="cs-CZ" dirty="0"/>
              <a:t>, preprint/</a:t>
            </a:r>
            <a:r>
              <a:rPr lang="cs-CZ" dirty="0" err="1"/>
              <a:t>postprint</a:t>
            </a:r>
            <a:r>
              <a:rPr lang="cs-CZ" dirty="0"/>
              <a:t>/publikovaná verze, embarga)</a:t>
            </a:r>
          </a:p>
          <a:p>
            <a:pPr lvl="1"/>
            <a:r>
              <a:rPr lang="cs-CZ" dirty="0"/>
              <a:t>„Diamantová cesta“ - publikování v otevřených nebo hybridních časopisech – celé časopisy nebo vybrané články jsou přístupné komukoliv, náklady na publikování hradí třetí strana (instituce, granty apod.)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297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Možnosti Přístupu k obsahu digitálních </a:t>
            </a:r>
            <a:r>
              <a:rPr lang="cs-CZ" dirty="0" smtClean="0"/>
              <a:t>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90347"/>
          </a:xfrm>
        </p:spPr>
        <p:txBody>
          <a:bodyPr/>
          <a:lstStyle/>
          <a:p>
            <a:r>
              <a:rPr lang="cs-CZ" dirty="0"/>
              <a:t>Přístup omezený na vybraný okruh uživatelů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 err="1"/>
              <a:t>Přeplatné</a:t>
            </a:r>
            <a:r>
              <a:rPr lang="cs-CZ" dirty="0"/>
              <a:t> – u časopisů zejména kolekce </a:t>
            </a:r>
            <a:r>
              <a:rPr lang="cs-CZ" dirty="0" smtClean="0"/>
              <a:t>nakladatelů nebo jednotlivé tituly </a:t>
            </a:r>
            <a:r>
              <a:rPr lang="cs-CZ" dirty="0"/>
              <a:t>(</a:t>
            </a:r>
            <a:r>
              <a:rPr lang="cs-CZ" dirty="0" err="1"/>
              <a:t>Elsevier</a:t>
            </a:r>
            <a:r>
              <a:rPr lang="cs-CZ" dirty="0"/>
              <a:t>, </a:t>
            </a:r>
            <a:r>
              <a:rPr lang="cs-CZ" dirty="0" err="1"/>
              <a:t>Springer</a:t>
            </a:r>
            <a:r>
              <a:rPr lang="cs-CZ" dirty="0"/>
              <a:t>, </a:t>
            </a:r>
            <a:r>
              <a:rPr lang="cs-CZ" dirty="0" err="1" smtClean="0"/>
              <a:t>Wiley</a:t>
            </a:r>
            <a:r>
              <a:rPr lang="cs-CZ" dirty="0" smtClean="0"/>
              <a:t>, </a:t>
            </a:r>
            <a:r>
              <a:rPr lang="cs-CZ" dirty="0" err="1" smtClean="0"/>
              <a:t>Taylor</a:t>
            </a:r>
            <a:r>
              <a:rPr lang="cs-CZ" dirty="0" smtClean="0"/>
              <a:t> and Francis…) </a:t>
            </a:r>
            <a:r>
              <a:rPr lang="cs-CZ" dirty="0"/>
              <a:t>, u knih </a:t>
            </a:r>
            <a:r>
              <a:rPr lang="cs-CZ" dirty="0" smtClean="0"/>
              <a:t>kolekce </a:t>
            </a:r>
            <a:r>
              <a:rPr lang="cs-CZ" dirty="0" err="1" smtClean="0"/>
              <a:t>agregátorů</a:t>
            </a:r>
            <a:r>
              <a:rPr lang="cs-CZ" dirty="0" smtClean="0"/>
              <a:t> </a:t>
            </a:r>
            <a:r>
              <a:rPr lang="cs-CZ" dirty="0"/>
              <a:t>(EBSCO, </a:t>
            </a:r>
            <a:r>
              <a:rPr lang="cs-CZ" dirty="0" err="1"/>
              <a:t>ProQuest</a:t>
            </a:r>
            <a:r>
              <a:rPr lang="cs-CZ" dirty="0"/>
              <a:t>)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Trvalý nákup – především </a:t>
            </a:r>
            <a:r>
              <a:rPr lang="cs-CZ" dirty="0" smtClean="0"/>
              <a:t>e-knihy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 smtClean="0"/>
              <a:t>Nákup jednotlivých článků/částí knihy – </a:t>
            </a:r>
            <a:r>
              <a:rPr lang="cs-CZ" dirty="0" err="1" smtClean="0"/>
              <a:t>document</a:t>
            </a:r>
            <a:r>
              <a:rPr lang="cs-CZ" dirty="0" smtClean="0"/>
              <a:t> </a:t>
            </a:r>
            <a:r>
              <a:rPr lang="cs-CZ" dirty="0" err="1" smtClean="0"/>
              <a:t>delivery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endParaRPr lang="cs-CZ" dirty="0"/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Elektronické výpůjčky (</a:t>
            </a:r>
            <a:r>
              <a:rPr lang="cs-CZ" dirty="0" err="1" smtClean="0"/>
              <a:t>Palmknihy</a:t>
            </a:r>
            <a:r>
              <a:rPr lang="cs-CZ" dirty="0" smtClean="0"/>
              <a:t>, </a:t>
            </a:r>
            <a:r>
              <a:rPr lang="cs-CZ" dirty="0" err="1" smtClean="0"/>
              <a:t>BookPort</a:t>
            </a:r>
            <a:r>
              <a:rPr lang="cs-CZ" dirty="0" smtClean="0"/>
              <a:t>)</a:t>
            </a:r>
            <a:endParaRPr lang="cs-CZ" dirty="0"/>
          </a:p>
          <a:p>
            <a:pPr marL="571500" lvl="1" indent="-342900">
              <a:buFont typeface="+mj-lt"/>
              <a:buAutoNum type="alphaLcParenR"/>
            </a:pPr>
            <a:r>
              <a:rPr lang="cs-CZ" dirty="0" err="1"/>
              <a:t>Controlled</a:t>
            </a:r>
            <a:r>
              <a:rPr lang="cs-CZ" dirty="0"/>
              <a:t> Digital </a:t>
            </a:r>
            <a:r>
              <a:rPr lang="cs-CZ" dirty="0" err="1"/>
              <a:t>Lending</a:t>
            </a:r>
            <a:r>
              <a:rPr lang="cs-CZ" dirty="0"/>
              <a:t> – Open </a:t>
            </a:r>
            <a:r>
              <a:rPr lang="cs-CZ" dirty="0" err="1"/>
              <a:t>Library</a:t>
            </a:r>
            <a:endParaRPr lang="cs-CZ" dirty="0"/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Uživatelé z vybraných institucí – např. díla nedostupná na trhu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Terminálový přístup – např. část NDK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53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registrace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Teritoriální – preferovaný IFLA – dokumenty vydané na území určitého státu</a:t>
            </a:r>
          </a:p>
          <a:p>
            <a:r>
              <a:rPr lang="cs-CZ" sz="2400" dirty="0"/>
              <a:t>Jazykový </a:t>
            </a:r>
            <a:r>
              <a:rPr lang="cs-CZ" sz="2400" dirty="0" smtClean="0"/>
              <a:t>– v daném jazyce/jazycích</a:t>
            </a:r>
            <a:endParaRPr lang="cs-CZ" sz="2400" dirty="0"/>
          </a:p>
          <a:p>
            <a:r>
              <a:rPr lang="cs-CZ" sz="2400" dirty="0" smtClean="0"/>
              <a:t>Autorský – autoři z dané země</a:t>
            </a:r>
            <a:endParaRPr lang="cs-CZ" sz="2400" dirty="0"/>
          </a:p>
          <a:p>
            <a:r>
              <a:rPr lang="cs-CZ" sz="2400" dirty="0"/>
              <a:t>Obsahový </a:t>
            </a:r>
            <a:r>
              <a:rPr lang="cs-CZ" sz="2400" dirty="0" smtClean="0"/>
              <a:t>– vztahují se k dané zemi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7591241" y="3588870"/>
            <a:ext cx="4924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}</a:t>
            </a:r>
            <a:endParaRPr lang="cs-CZ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083685" y="3588870"/>
            <a:ext cx="1768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Exteriorika</a:t>
            </a:r>
            <a:r>
              <a:rPr lang="cs-CZ" dirty="0"/>
              <a:t> – záznamy je možné přebírat ze zahraničních zdrojů</a:t>
            </a:r>
          </a:p>
        </p:txBody>
      </p:sp>
    </p:spTree>
    <p:extLst>
      <p:ext uri="{BB962C8B-B14F-4D97-AF65-F5344CB8AC3E}">
        <p14:creationId xmlns:p14="http://schemas.microsoft.com/office/powerpoint/2010/main" val="3194073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Možnosti přístupu k obsahu digitálních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údaje (</a:t>
            </a:r>
            <a:r>
              <a:rPr lang="cs-CZ" dirty="0" err="1" smtClean="0"/>
              <a:t>metadata</a:t>
            </a:r>
            <a:r>
              <a:rPr lang="cs-CZ" dirty="0" smtClean="0"/>
              <a:t>) potřebujeme pro rozhodování o možnosti zpřístupnění?</a:t>
            </a:r>
          </a:p>
          <a:p>
            <a:pPr lvl="1"/>
            <a:r>
              <a:rPr lang="cs-CZ" dirty="0" smtClean="0"/>
              <a:t>Údaje o dokumentu?</a:t>
            </a:r>
          </a:p>
          <a:p>
            <a:pPr lvl="1"/>
            <a:r>
              <a:rPr lang="cs-CZ" dirty="0" smtClean="0"/>
              <a:t>Údaje o uživateli?</a:t>
            </a:r>
          </a:p>
        </p:txBody>
      </p:sp>
    </p:spTree>
    <p:extLst>
      <p:ext uri="{BB962C8B-B14F-4D97-AF65-F5344CB8AC3E}">
        <p14:creationId xmlns:p14="http://schemas.microsoft.com/office/powerpoint/2010/main" val="1366891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Knihy v digitální podobě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Komerční</a:t>
            </a:r>
          </a:p>
          <a:p>
            <a:pPr lvl="1"/>
            <a:r>
              <a:rPr lang="cs-CZ" sz="1800" dirty="0"/>
              <a:t>tradiční nakladatelé, beletrie i odborné knihy</a:t>
            </a:r>
          </a:p>
          <a:p>
            <a:pPr lvl="1"/>
            <a:r>
              <a:rPr lang="cs-CZ" sz="1800" dirty="0" err="1"/>
              <a:t>Palmknihy</a:t>
            </a:r>
            <a:r>
              <a:rPr lang="cs-CZ" sz="1800" dirty="0"/>
              <a:t> (</a:t>
            </a:r>
            <a:r>
              <a:rPr lang="cs-CZ" sz="1800" dirty="0" err="1"/>
              <a:t>eReading</a:t>
            </a:r>
            <a:r>
              <a:rPr lang="cs-CZ" sz="1800" dirty="0"/>
              <a:t>), </a:t>
            </a:r>
            <a:r>
              <a:rPr lang="cs-CZ" sz="1800" dirty="0" err="1"/>
              <a:t>Bookport</a:t>
            </a:r>
            <a:r>
              <a:rPr lang="cs-CZ" sz="1800" dirty="0"/>
              <a:t>, Amazon</a:t>
            </a:r>
          </a:p>
          <a:p>
            <a:r>
              <a:rPr lang="cs-CZ" dirty="0"/>
              <a:t>Nekomerční – např. Městská knihovna v Praze, </a:t>
            </a:r>
            <a:r>
              <a:rPr lang="cs-CZ" dirty="0" err="1"/>
              <a:t>OpenLibrary</a:t>
            </a:r>
            <a:r>
              <a:rPr lang="cs-CZ" dirty="0"/>
              <a:t>, projekt </a:t>
            </a:r>
            <a:r>
              <a:rPr lang="cs-CZ" dirty="0" err="1"/>
              <a:t>Gutenberg</a:t>
            </a:r>
            <a:endParaRPr lang="cs-CZ" dirty="0"/>
          </a:p>
          <a:p>
            <a:r>
              <a:rPr lang="cs-CZ" dirty="0"/>
              <a:t>Formáty – </a:t>
            </a:r>
            <a:r>
              <a:rPr lang="cs-CZ" dirty="0" err="1"/>
              <a:t>pdf</a:t>
            </a:r>
            <a:r>
              <a:rPr lang="cs-CZ" dirty="0"/>
              <a:t>, </a:t>
            </a:r>
            <a:r>
              <a:rPr lang="cs-CZ" dirty="0" err="1"/>
              <a:t>epub</a:t>
            </a:r>
            <a:r>
              <a:rPr lang="cs-CZ" dirty="0"/>
              <a:t>, </a:t>
            </a:r>
            <a:r>
              <a:rPr lang="cs-CZ" dirty="0" err="1"/>
              <a:t>mobi</a:t>
            </a:r>
            <a:endParaRPr lang="cs-CZ" dirty="0"/>
          </a:p>
          <a:p>
            <a:r>
              <a:rPr lang="cs-CZ" dirty="0"/>
              <a:t>Možnosti zpřístupňování</a:t>
            </a:r>
          </a:p>
          <a:p>
            <a:pPr lvl="1"/>
            <a:r>
              <a:rPr lang="cs-CZ" sz="1800" dirty="0"/>
              <a:t>Různá zařízení - čtečky, mobilní aplikace, PC</a:t>
            </a:r>
          </a:p>
          <a:p>
            <a:pPr lvl="1"/>
            <a:r>
              <a:rPr lang="cs-CZ" sz="1800" dirty="0"/>
              <a:t>Online čtení versus </a:t>
            </a:r>
            <a:r>
              <a:rPr lang="cs-CZ" sz="1800" dirty="0" err="1"/>
              <a:t>offline</a:t>
            </a:r>
            <a:r>
              <a:rPr lang="cs-CZ" sz="1800" dirty="0"/>
              <a:t> výpůjčky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8688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Digital </a:t>
            </a:r>
            <a:r>
              <a:rPr lang="cs-CZ" dirty="0" err="1"/>
              <a:t>rights</a:t>
            </a:r>
            <a:r>
              <a:rPr lang="cs-CZ" dirty="0"/>
              <a:t> management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Ochrana elektronických dokumentů před zneužitím</a:t>
            </a:r>
          </a:p>
          <a:p>
            <a:r>
              <a:rPr lang="cs-CZ" dirty="0"/>
              <a:t>Sociální – do koupené či vypůjčené elektronické knihy je vloženo jméno uživatele</a:t>
            </a:r>
          </a:p>
          <a:p>
            <a:r>
              <a:rPr lang="cs-CZ" dirty="0"/>
              <a:t>Softwarová – knihu lze číst pouze v určené aplikaci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6947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Project </a:t>
            </a:r>
            <a:r>
              <a:rPr lang="cs-CZ" dirty="0" err="1"/>
              <a:t>gutenberg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https://www.gutenberg.org/</a:t>
            </a:r>
            <a:r>
              <a:rPr lang="cs-CZ" dirty="0"/>
              <a:t> </a:t>
            </a:r>
          </a:p>
          <a:p>
            <a:r>
              <a:rPr lang="cs-CZ" dirty="0"/>
              <a:t>Volně dostupné e-knihy („public </a:t>
            </a:r>
            <a:r>
              <a:rPr lang="cs-CZ" dirty="0" err="1"/>
              <a:t>domain</a:t>
            </a:r>
            <a:r>
              <a:rPr lang="cs-CZ" dirty="0"/>
              <a:t>“ - autor díla se rozhodl, že dovolí svoje dílo volně užívat, bez nároku na další ochranu díla; autorská práva již vypršela)	</a:t>
            </a:r>
          </a:p>
          <a:p>
            <a:r>
              <a:rPr lang="cs-CZ" dirty="0"/>
              <a:t>1971, Michael Hart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1087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D2DED7-9ED0-4F81-B13D-CF5B9A2B0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Google </a:t>
            </a:r>
            <a:r>
              <a:rPr lang="cs-CZ" dirty="0" err="1">
                <a:hlinkClick r:id="rId2"/>
              </a:rPr>
              <a:t>books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F792E0-F356-4755-A9D0-8582E5C5B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spolupráce s nakladateli a knihovnami</a:t>
            </a:r>
          </a:p>
          <a:p>
            <a:r>
              <a:rPr lang="cs-CZ" dirty="0"/>
              <a:t>nakladatelé</a:t>
            </a:r>
          </a:p>
          <a:p>
            <a:pPr lvl="1"/>
            <a:r>
              <a:rPr lang="cs-CZ" dirty="0"/>
              <a:t>propagace knih – program náhled</a:t>
            </a:r>
          </a:p>
          <a:p>
            <a:pPr lvl="1"/>
            <a:r>
              <a:rPr lang="cs-CZ" dirty="0"/>
              <a:t>prodej knih na Google Play</a:t>
            </a:r>
          </a:p>
          <a:p>
            <a:r>
              <a:rPr lang="cs-CZ" dirty="0"/>
              <a:t>fulltextové vyhledávání</a:t>
            </a:r>
          </a:p>
          <a:p>
            <a:r>
              <a:rPr lang="cs-CZ" dirty="0"/>
              <a:t>základní údaje, anotace, obálka, obsah, informace o cenách, recenze uživatelů, náhled knihy (20-100%)</a:t>
            </a:r>
          </a:p>
          <a:p>
            <a:r>
              <a:rPr lang="cs-CZ" dirty="0"/>
              <a:t>možnost využití formátu ONIX</a:t>
            </a:r>
          </a:p>
        </p:txBody>
      </p:sp>
    </p:spTree>
    <p:extLst>
      <p:ext uri="{BB962C8B-B14F-4D97-AF65-F5344CB8AC3E}">
        <p14:creationId xmlns:p14="http://schemas.microsoft.com/office/powerpoint/2010/main" val="1845455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Hathitrust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hlinkClick r:id="rId2"/>
              </a:rPr>
              <a:t>https://www.hathitrust.org/</a:t>
            </a:r>
            <a:r>
              <a:rPr lang="cs-CZ" dirty="0"/>
              <a:t> </a:t>
            </a:r>
          </a:p>
          <a:p>
            <a:r>
              <a:rPr lang="cs-CZ" dirty="0"/>
              <a:t>Partnerství amerických univerzitních knihoven</a:t>
            </a:r>
          </a:p>
          <a:p>
            <a:r>
              <a:rPr lang="cs-CZ" dirty="0"/>
              <a:t>Budování spolehlivého </a:t>
            </a:r>
            <a:r>
              <a:rPr lang="cs-CZ" dirty="0" err="1"/>
              <a:t>repozitáře</a:t>
            </a:r>
            <a:r>
              <a:rPr lang="cs-CZ" dirty="0"/>
              <a:t> pro uložení digitalizovaných fondů zúčastněných institucí</a:t>
            </a:r>
          </a:p>
          <a:p>
            <a:r>
              <a:rPr lang="cs-CZ" dirty="0"/>
              <a:t>Rozšiřování přístupu k těmto fondům</a:t>
            </a:r>
          </a:p>
          <a:p>
            <a:r>
              <a:rPr lang="cs-CZ" dirty="0"/>
              <a:t>Vývoj infrastruktury pro ukládání, zpřístupňování a další procesy zahrnující digitální dokumenty</a:t>
            </a:r>
          </a:p>
          <a:p>
            <a:r>
              <a:rPr lang="cs-CZ" dirty="0"/>
              <a:t>Podpůrné služby</a:t>
            </a:r>
          </a:p>
          <a:p>
            <a:r>
              <a:rPr lang="cs-CZ" dirty="0"/>
              <a:t>Poskytování korpusu k výzkumným účelům</a:t>
            </a:r>
          </a:p>
        </p:txBody>
      </p:sp>
    </p:spTree>
    <p:extLst>
      <p:ext uri="{BB962C8B-B14F-4D97-AF65-F5344CB8AC3E}">
        <p14:creationId xmlns:p14="http://schemas.microsoft.com/office/powerpoint/2010/main" val="356506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Hathitrust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Metadata</a:t>
            </a:r>
            <a:r>
              <a:rPr lang="cs-CZ" dirty="0"/>
              <a:t> – MARC21, </a:t>
            </a:r>
            <a:r>
              <a:rPr lang="cs-CZ" dirty="0" err="1"/>
              <a:t>Zephir</a:t>
            </a:r>
            <a:r>
              <a:rPr lang="cs-CZ" dirty="0"/>
              <a:t> </a:t>
            </a:r>
            <a:r>
              <a:rPr lang="cs-CZ" dirty="0" err="1"/>
              <a:t>metadata</a:t>
            </a:r>
            <a:r>
              <a:rPr lang="cs-CZ" dirty="0"/>
              <a:t> management </a:t>
            </a:r>
            <a:r>
              <a:rPr lang="cs-CZ" dirty="0" err="1"/>
              <a:t>system</a:t>
            </a:r>
            <a:endParaRPr lang="cs-CZ" dirty="0"/>
          </a:p>
          <a:p>
            <a:r>
              <a:rPr lang="cs-CZ" dirty="0"/>
              <a:t>Informace o právech – samostatná databáze, část údajů v MARC poli 974</a:t>
            </a:r>
          </a:p>
          <a:p>
            <a:pPr lvl="1"/>
            <a:r>
              <a:rPr lang="cs-CZ" dirty="0"/>
              <a:t>Zajištění jednoduchého nakládání s dokumentem z hlediska přístupnosti, snadné sledování změn v právech</a:t>
            </a:r>
          </a:p>
          <a:p>
            <a:pPr lvl="1"/>
            <a:r>
              <a:rPr lang="cs-CZ" dirty="0"/>
              <a:t>Rozhodovací matice – vydáno x nevydáno v USA, federální dokument, hranice copyrightu (USA 19xx, svět 189x), uživatel z USA, registrovaný uživatel členské instituce, původce digitalizovaného dokumentu</a:t>
            </a:r>
          </a:p>
          <a:p>
            <a:r>
              <a:rPr lang="cs-CZ" dirty="0"/>
              <a:t>Hledání v katalogu x hledání ve fulltextu</a:t>
            </a:r>
          </a:p>
        </p:txBody>
      </p:sp>
    </p:spTree>
    <p:extLst>
      <p:ext uri="{BB962C8B-B14F-4D97-AF65-F5344CB8AC3E}">
        <p14:creationId xmlns:p14="http://schemas.microsoft.com/office/powerpoint/2010/main" val="3034272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E35A5D-DE06-439E-AF03-C1D5D62C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8517"/>
            <a:ext cx="7729728" cy="1188720"/>
          </a:xfrm>
        </p:spPr>
        <p:txBody>
          <a:bodyPr/>
          <a:lstStyle/>
          <a:p>
            <a:r>
              <a:rPr lang="cs-CZ" dirty="0" err="1"/>
              <a:t>Hathitrust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management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01CFC73-6BED-6059-F727-1E181E47C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71" y="1907604"/>
            <a:ext cx="7731125" cy="273210"/>
          </a:xfrm>
        </p:spPr>
      </p:pic>
      <p:pic>
        <p:nvPicPr>
          <p:cNvPr id="7" name="Obrázek 6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B726EAC2-0146-241F-4CD9-DB2AF7224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71" y="2541181"/>
            <a:ext cx="6925642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40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library</a:t>
            </a:r>
            <a:r>
              <a:rPr lang="cs-CZ" dirty="0"/>
              <a:t> - </a:t>
            </a:r>
            <a:r>
              <a:rPr lang="cs-CZ" dirty="0" err="1"/>
              <a:t>Controlled</a:t>
            </a:r>
            <a:r>
              <a:rPr lang="cs-CZ" dirty="0"/>
              <a:t> </a:t>
            </a:r>
            <a:r>
              <a:rPr lang="cs-CZ" dirty="0" err="1"/>
              <a:t>digital</a:t>
            </a:r>
            <a:r>
              <a:rPr lang="cs-CZ" dirty="0"/>
              <a:t> </a:t>
            </a:r>
            <a:r>
              <a:rPr lang="cs-CZ" dirty="0" err="1"/>
              <a:t>lending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https://openlibrary.org/</a:t>
            </a:r>
            <a:r>
              <a:rPr lang="cs-CZ" dirty="0"/>
              <a:t> </a:t>
            </a:r>
          </a:p>
          <a:p>
            <a:r>
              <a:rPr lang="cs-CZ" dirty="0"/>
              <a:t>Internet Archive, knihovny</a:t>
            </a:r>
          </a:p>
          <a:p>
            <a:r>
              <a:rPr lang="cs-CZ" dirty="0" smtClean="0"/>
              <a:t>propagace </a:t>
            </a:r>
            <a:r>
              <a:rPr lang="cs-CZ" dirty="0"/>
              <a:t>půjčování digitální kopií místo fyzických (</a:t>
            </a:r>
            <a:r>
              <a:rPr lang="cs-CZ" dirty="0" err="1"/>
              <a:t>controlled</a:t>
            </a:r>
            <a:r>
              <a:rPr lang="cs-CZ" dirty="0"/>
              <a:t> </a:t>
            </a:r>
            <a:r>
              <a:rPr lang="cs-CZ" dirty="0" err="1"/>
              <a:t>digital</a:t>
            </a:r>
            <a:r>
              <a:rPr lang="cs-CZ" dirty="0"/>
              <a:t> </a:t>
            </a:r>
            <a:r>
              <a:rPr lang="cs-CZ" dirty="0" err="1"/>
              <a:t>lending</a:t>
            </a:r>
            <a:r>
              <a:rPr lang="cs-CZ" dirty="0"/>
              <a:t>) na omezenou dobu, pouze tolik digitálních kopií, kolik existuje v zapojených knihovnách fyzických kopií</a:t>
            </a:r>
          </a:p>
          <a:p>
            <a:r>
              <a:rPr lang="cs-CZ" dirty="0"/>
              <a:t>nutnost fyzického vypůjčování vytváří bariéry</a:t>
            </a:r>
          </a:p>
          <a:p>
            <a:r>
              <a:rPr lang="cs-CZ" dirty="0" smtClean="0"/>
              <a:t>rozdílné </a:t>
            </a:r>
            <a:r>
              <a:rPr lang="cs-CZ" dirty="0"/>
              <a:t>právní názory – nakladatelé versus Internet Archive – spor skončil zatím vítězstvím nakladatelů a omezením nabídky knih na půjčování (o soudním sporu viz https://en.wikipedia.org/wiki/Hachette_v._</a:t>
            </a:r>
            <a:r>
              <a:rPr lang="cs-CZ" dirty="0" err="1"/>
              <a:t>Internet_Archive</a:t>
            </a:r>
            <a:r>
              <a:rPr lang="cs-CZ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341002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316955"/>
            <a:ext cx="7729728" cy="1188720"/>
          </a:xfrm>
        </p:spPr>
        <p:txBody>
          <a:bodyPr/>
          <a:lstStyle/>
          <a:p>
            <a:r>
              <a:rPr lang="cs-CZ" dirty="0"/>
              <a:t>Národní digitální knihovna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2187" y="1925662"/>
            <a:ext cx="7729728" cy="3101983"/>
          </a:xfrm>
        </p:spPr>
        <p:txBody>
          <a:bodyPr/>
          <a:lstStyle/>
          <a:p>
            <a:r>
              <a:rPr lang="cs-CZ" dirty="0"/>
              <a:t>Digitalizované monografie a periodika</a:t>
            </a:r>
          </a:p>
          <a:p>
            <a:r>
              <a:rPr lang="cs-CZ" dirty="0"/>
              <a:t>Přístupné přes systém Kramerius 5</a:t>
            </a:r>
          </a:p>
          <a:p>
            <a:r>
              <a:rPr lang="cs-CZ" dirty="0"/>
              <a:t>Dostupnost </a:t>
            </a:r>
            <a:r>
              <a:rPr lang="cs-CZ" dirty="0" err="1"/>
              <a:t>digitalizátů</a:t>
            </a:r>
            <a:r>
              <a:rPr lang="cs-CZ" dirty="0"/>
              <a:t> – omezena autorským právem</a:t>
            </a:r>
          </a:p>
        </p:txBody>
      </p:sp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305" y="1774679"/>
            <a:ext cx="4779215" cy="48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9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Pokrytí typů dokumentů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Doporučení IFLA – celé spektrum národní produkce, co se týče typů dokumentů x nemusí být vyčerpávající, pragmatický výběr, různá úroveň zpracování</a:t>
            </a:r>
          </a:p>
          <a:p>
            <a:r>
              <a:rPr lang="cs-CZ" sz="2400" dirty="0"/>
              <a:t>Základní druhy tradiční literatury </a:t>
            </a:r>
          </a:p>
          <a:p>
            <a:r>
              <a:rPr lang="cs-CZ" sz="2400" dirty="0"/>
              <a:t>Články – především v menších zemích</a:t>
            </a:r>
          </a:p>
          <a:p>
            <a:r>
              <a:rPr lang="cs-CZ" sz="2400" dirty="0"/>
              <a:t>Šedá literatura – výběrově, zejména dizertace</a:t>
            </a:r>
          </a:p>
          <a:p>
            <a:r>
              <a:rPr lang="cs-CZ" sz="2400" dirty="0"/>
              <a:t>Elektronické </a:t>
            </a:r>
            <a:r>
              <a:rPr lang="cs-CZ" sz="2400" dirty="0" smtClean="0"/>
              <a:t>publikace – e-knihy, e-časopisy, webové stránky…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936117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Díla nedostupná na trhu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Dokumenty chráněné autorským právem, ale již nedostupné na trhu</a:t>
            </a:r>
          </a:p>
          <a:p>
            <a:r>
              <a:rPr lang="cs-CZ" dirty="0"/>
              <a:t>V rámci NDK – pro registrované čtenáře zapojených knihoven i vzdálený přístup</a:t>
            </a:r>
          </a:p>
          <a:p>
            <a:r>
              <a:rPr lang="cs-CZ" dirty="0"/>
              <a:t>Díla mohou navrhovat knihovny, autoři, nositelé práv – lze podat i návrh na vyřazení</a:t>
            </a:r>
          </a:p>
        </p:txBody>
      </p:sp>
    </p:spTree>
    <p:extLst>
      <p:ext uri="{BB962C8B-B14F-4D97-AF65-F5344CB8AC3E}">
        <p14:creationId xmlns:p14="http://schemas.microsoft.com/office/powerpoint/2010/main" val="1241541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Městská knihovna v </a:t>
            </a:r>
            <a:r>
              <a:rPr lang="cs-CZ" dirty="0" err="1"/>
              <a:t>praze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https://www.mlp.cz/cz/katalog-on-line/eknihy/</a:t>
            </a:r>
            <a:r>
              <a:rPr lang="cs-CZ" dirty="0"/>
              <a:t> </a:t>
            </a:r>
          </a:p>
          <a:p>
            <a:r>
              <a:rPr lang="cs-CZ" dirty="0"/>
              <a:t>Více než 1700 titulů zdarma</a:t>
            </a:r>
          </a:p>
          <a:p>
            <a:r>
              <a:rPr lang="cs-CZ" dirty="0"/>
              <a:t>Beletrie česká i světová, divadelní hry, poezie</a:t>
            </a:r>
          </a:p>
          <a:p>
            <a:r>
              <a:rPr lang="cs-CZ" dirty="0"/>
              <a:t>Formáty: </a:t>
            </a:r>
            <a:r>
              <a:rPr lang="cs-CZ" dirty="0" err="1"/>
              <a:t>pdf</a:t>
            </a:r>
            <a:r>
              <a:rPr lang="cs-CZ" dirty="0"/>
              <a:t>, </a:t>
            </a:r>
            <a:r>
              <a:rPr lang="cs-CZ" dirty="0" err="1"/>
              <a:t>epub</a:t>
            </a:r>
            <a:r>
              <a:rPr lang="cs-CZ" dirty="0"/>
              <a:t>, </a:t>
            </a:r>
            <a:r>
              <a:rPr lang="cs-CZ" dirty="0" err="1"/>
              <a:t>mobi</a:t>
            </a:r>
            <a:endParaRPr lang="cs-CZ" dirty="0"/>
          </a:p>
          <a:p>
            <a:r>
              <a:rPr lang="cs-CZ" dirty="0"/>
              <a:t>Čtení online i </a:t>
            </a:r>
            <a:r>
              <a:rPr lang="cs-CZ" dirty="0" err="1"/>
              <a:t>offline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9234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Palmknihy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cs-CZ" dirty="0">
                <a:hlinkClick r:id="rId2"/>
              </a:rPr>
              <a:t>https://www.palmknihy.cz/</a:t>
            </a:r>
            <a:r>
              <a:rPr lang="cs-CZ" dirty="0"/>
              <a:t> </a:t>
            </a:r>
          </a:p>
          <a:p>
            <a:pPr marL="285750" indent="-285750"/>
            <a:r>
              <a:rPr lang="cs-CZ" dirty="0"/>
              <a:t>Mobilní aplikace</a:t>
            </a:r>
          </a:p>
          <a:p>
            <a:pPr marL="285750" indent="-285750"/>
            <a:r>
              <a:rPr lang="cs-CZ" dirty="0"/>
              <a:t>Půjčování knihy přímo z portálu </a:t>
            </a:r>
            <a:r>
              <a:rPr lang="cs-CZ" dirty="0" err="1"/>
              <a:t>Palmknihy</a:t>
            </a:r>
            <a:endParaRPr lang="cs-CZ" dirty="0"/>
          </a:p>
          <a:p>
            <a:pPr marL="285750" indent="-285750"/>
            <a:r>
              <a:rPr lang="cs-CZ" dirty="0"/>
              <a:t>Půjčování knih z veřejných knihoven – vybrané kolekce</a:t>
            </a:r>
          </a:p>
          <a:p>
            <a:endParaRPr lang="cs-CZ" dirty="0"/>
          </a:p>
        </p:txBody>
      </p:sp>
      <p:pic>
        <p:nvPicPr>
          <p:cNvPr id="4" name="Obrázek 3" descr="Obsah obrázku text, snímek obrazovky, Písmo, software&#10;&#10;Popis byl vytvořen automaticky">
            <a:extLst>
              <a:ext uri="{FF2B5EF4-FFF2-40B4-BE49-F238E27FC236}">
                <a16:creationId xmlns:a16="http://schemas.microsoft.com/office/drawing/2014/main" id="{1C32CD3F-DE66-C335-F3E1-BE2E25C903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273" y="581942"/>
            <a:ext cx="2698197" cy="5995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40554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bookport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https://www.bookport.cz/prehled/</a:t>
            </a:r>
            <a:r>
              <a:rPr lang="cs-CZ" dirty="0"/>
              <a:t> </a:t>
            </a:r>
          </a:p>
          <a:p>
            <a:r>
              <a:rPr lang="cs-CZ" dirty="0"/>
              <a:t>Příklad zpřístupňování odborných knih v češtině</a:t>
            </a:r>
          </a:p>
          <a:p>
            <a:r>
              <a:rPr lang="cs-CZ" dirty="0"/>
              <a:t>Nakladatelství </a:t>
            </a:r>
            <a:r>
              <a:rPr lang="cs-CZ" dirty="0" err="1"/>
              <a:t>Grada</a:t>
            </a:r>
            <a:endParaRPr lang="cs-CZ" dirty="0"/>
          </a:p>
          <a:p>
            <a:r>
              <a:rPr lang="cs-CZ" dirty="0"/>
              <a:t>Prostřednictvím knihoven</a:t>
            </a:r>
          </a:p>
          <a:p>
            <a:pPr lvl="1"/>
            <a:r>
              <a:rPr lang="cs-CZ" dirty="0"/>
              <a:t>Čtení online</a:t>
            </a:r>
          </a:p>
          <a:p>
            <a:pPr lvl="1"/>
            <a:r>
              <a:rPr lang="cs-CZ" dirty="0"/>
              <a:t>Výpůjčky přes aplikaci</a:t>
            </a:r>
          </a:p>
          <a:p>
            <a:endParaRPr lang="cs-CZ" dirty="0"/>
          </a:p>
        </p:txBody>
      </p:sp>
      <p:pic>
        <p:nvPicPr>
          <p:cNvPr id="4" name="Zástupný obsah 5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18695677-884C-C1CF-6AC8-C64949744D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66" y="769466"/>
            <a:ext cx="2575534" cy="572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594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access</a:t>
            </a:r>
            <a:r>
              <a:rPr lang="cs-CZ" dirty="0"/>
              <a:t> periodika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hlinkClick r:id="rId2"/>
              </a:rPr>
              <a:t>Directory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of</a:t>
            </a:r>
            <a:r>
              <a:rPr lang="cs-CZ" dirty="0">
                <a:hlinkClick r:id="rId2"/>
              </a:rPr>
              <a:t> Open Access </a:t>
            </a:r>
            <a:r>
              <a:rPr lang="cs-CZ" dirty="0" err="1">
                <a:hlinkClick r:id="rId2"/>
              </a:rPr>
              <a:t>Journals</a:t>
            </a:r>
            <a:r>
              <a:rPr lang="cs-CZ" dirty="0">
                <a:hlinkClick r:id="rId2"/>
              </a:rPr>
              <a:t> (DOAJ) </a:t>
            </a:r>
            <a:r>
              <a:rPr lang="cs-CZ" dirty="0"/>
              <a:t>– databáze otevřených časopisů, vyhledávání na úrovni časopisů i článků</a:t>
            </a:r>
          </a:p>
          <a:p>
            <a:r>
              <a:rPr lang="cs-CZ" dirty="0">
                <a:hlinkClick r:id="rId3"/>
              </a:rPr>
              <a:t>Registry </a:t>
            </a:r>
            <a:r>
              <a:rPr lang="cs-CZ" dirty="0" err="1">
                <a:hlinkClick r:id="rId3"/>
              </a:rPr>
              <a:t>of</a:t>
            </a:r>
            <a:r>
              <a:rPr lang="cs-CZ" dirty="0">
                <a:hlinkClick r:id="rId3"/>
              </a:rPr>
              <a:t> Open Access </a:t>
            </a:r>
            <a:r>
              <a:rPr lang="cs-CZ" dirty="0" err="1">
                <a:hlinkClick r:id="rId3"/>
              </a:rPr>
              <a:t>Repositories</a:t>
            </a:r>
            <a:r>
              <a:rPr lang="cs-CZ" dirty="0">
                <a:hlinkClick r:id="rId3"/>
              </a:rPr>
              <a:t> (ROAR)</a:t>
            </a:r>
            <a:r>
              <a:rPr lang="cs-CZ" dirty="0"/>
              <a:t> – vyhledávání otevřených </a:t>
            </a:r>
            <a:r>
              <a:rPr lang="cs-CZ" dirty="0" err="1"/>
              <a:t>repozitářů</a:t>
            </a:r>
            <a:endParaRPr lang="cs-CZ" dirty="0"/>
          </a:p>
          <a:p>
            <a:r>
              <a:rPr lang="cs-CZ" dirty="0" err="1">
                <a:hlinkClick r:id="rId4"/>
              </a:rPr>
              <a:t>OpenDOAR</a:t>
            </a:r>
            <a:r>
              <a:rPr lang="cs-CZ" dirty="0"/>
              <a:t> – vyhledávání otevřených </a:t>
            </a:r>
            <a:r>
              <a:rPr lang="cs-CZ" dirty="0" err="1"/>
              <a:t>repozitářů</a:t>
            </a:r>
            <a:endParaRPr lang="cs-CZ" dirty="0"/>
          </a:p>
          <a:p>
            <a:r>
              <a:rPr lang="cs-CZ" dirty="0" err="1">
                <a:hlinkClick r:id="rId5"/>
              </a:rPr>
              <a:t>Sherpa</a:t>
            </a:r>
            <a:r>
              <a:rPr lang="cs-CZ" dirty="0">
                <a:hlinkClick r:id="rId5"/>
              </a:rPr>
              <a:t> Romeo</a:t>
            </a:r>
            <a:r>
              <a:rPr lang="cs-CZ" dirty="0"/>
              <a:t> – informace o přístupu k open </a:t>
            </a:r>
            <a:r>
              <a:rPr lang="cs-CZ" dirty="0" err="1"/>
              <a:t>access</a:t>
            </a:r>
            <a:r>
              <a:rPr lang="cs-CZ" dirty="0"/>
              <a:t> u jednotlivých časopisů</a:t>
            </a:r>
          </a:p>
        </p:txBody>
      </p:sp>
    </p:spTree>
    <p:extLst>
      <p:ext uri="{BB962C8B-B14F-4D97-AF65-F5344CB8AC3E}">
        <p14:creationId xmlns:p14="http://schemas.microsoft.com/office/powerpoint/2010/main" val="40132695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digitální knihovny periodik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Vydavatelé – </a:t>
            </a:r>
            <a:r>
              <a:rPr lang="cs-CZ" dirty="0" err="1">
                <a:hlinkClick r:id="rId2"/>
              </a:rPr>
              <a:t>ScienceDirect</a:t>
            </a:r>
            <a:r>
              <a:rPr lang="cs-CZ" dirty="0"/>
              <a:t> (</a:t>
            </a:r>
            <a:r>
              <a:rPr lang="cs-CZ" dirty="0" err="1"/>
              <a:t>Elsevier</a:t>
            </a:r>
            <a:r>
              <a:rPr lang="cs-CZ" dirty="0"/>
              <a:t>), </a:t>
            </a:r>
            <a:r>
              <a:rPr lang="cs-CZ" dirty="0" err="1">
                <a:hlinkClick r:id="rId3"/>
              </a:rPr>
              <a:t>SpringerLINK</a:t>
            </a:r>
            <a:r>
              <a:rPr lang="cs-CZ" dirty="0"/>
              <a:t> (</a:t>
            </a:r>
            <a:r>
              <a:rPr lang="cs-CZ" dirty="0" err="1"/>
              <a:t>Springer</a:t>
            </a:r>
            <a:r>
              <a:rPr lang="cs-CZ" dirty="0"/>
              <a:t>), </a:t>
            </a:r>
            <a:r>
              <a:rPr lang="cs-CZ" dirty="0" err="1">
                <a:hlinkClick r:id="rId4"/>
              </a:rPr>
              <a:t>Wiley</a:t>
            </a:r>
            <a:r>
              <a:rPr lang="cs-CZ" dirty="0">
                <a:hlinkClick r:id="rId4"/>
              </a:rPr>
              <a:t> Online</a:t>
            </a:r>
            <a:r>
              <a:rPr lang="cs-CZ" dirty="0"/>
              <a:t>…</a:t>
            </a:r>
          </a:p>
          <a:p>
            <a:pPr lvl="1"/>
            <a:r>
              <a:rPr lang="cs-CZ" dirty="0"/>
              <a:t>Přístup ke kompletní produkci bez zpoždění, „online </a:t>
            </a:r>
            <a:r>
              <a:rPr lang="cs-CZ" dirty="0" err="1"/>
              <a:t>first</a:t>
            </a:r>
            <a:r>
              <a:rPr lang="cs-CZ" dirty="0"/>
              <a:t>“ články (zveřejněné ještě před zařazením do konkrétního čísla) – předplatitelé/open </a:t>
            </a:r>
            <a:r>
              <a:rPr lang="cs-CZ" dirty="0" err="1"/>
              <a:t>access</a:t>
            </a:r>
            <a:r>
              <a:rPr lang="cs-CZ" dirty="0"/>
              <a:t>/volně dostupné</a:t>
            </a:r>
          </a:p>
          <a:p>
            <a:pPr lvl="1"/>
            <a:r>
              <a:rPr lang="cs-CZ" dirty="0"/>
              <a:t>Vyhledávání, prohlížení celé kolekce (obsahy, abstrakty) – zdarma pro všechny</a:t>
            </a:r>
          </a:p>
          <a:p>
            <a:r>
              <a:rPr lang="cs-CZ" dirty="0" err="1"/>
              <a:t>Agregátoři</a:t>
            </a:r>
            <a:r>
              <a:rPr lang="cs-CZ" dirty="0"/>
              <a:t> – </a:t>
            </a:r>
            <a:r>
              <a:rPr lang="cs-CZ" dirty="0">
                <a:hlinkClick r:id="rId5"/>
              </a:rPr>
              <a:t>JSTOR</a:t>
            </a:r>
            <a:r>
              <a:rPr lang="cs-CZ" dirty="0"/>
              <a:t>, </a:t>
            </a:r>
            <a:r>
              <a:rPr lang="cs-CZ" dirty="0">
                <a:hlinkClick r:id="rId6"/>
              </a:rPr>
              <a:t>EBSCO</a:t>
            </a:r>
            <a:r>
              <a:rPr lang="cs-CZ" dirty="0"/>
              <a:t>, </a:t>
            </a:r>
            <a:r>
              <a:rPr lang="cs-CZ" dirty="0" err="1">
                <a:hlinkClick r:id="rId7"/>
              </a:rPr>
              <a:t>ProQuest</a:t>
            </a:r>
            <a:r>
              <a:rPr lang="cs-CZ" dirty="0"/>
              <a:t>…</a:t>
            </a:r>
          </a:p>
          <a:p>
            <a:pPr lvl="1"/>
            <a:r>
              <a:rPr lang="cs-CZ" dirty="0"/>
              <a:t>Databáze obsahují časopisy od různých vydavatelů</a:t>
            </a:r>
          </a:p>
          <a:p>
            <a:pPr lvl="1"/>
            <a:r>
              <a:rPr lang="cs-CZ" dirty="0"/>
              <a:t>Časopisy nemusí být kompletní, možné embargo (zpožděné zařazování plných textů)</a:t>
            </a:r>
          </a:p>
          <a:p>
            <a:pPr lvl="1"/>
            <a:r>
              <a:rPr lang="cs-CZ" dirty="0"/>
              <a:t>Multidisciplinární (</a:t>
            </a:r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Ultimate</a:t>
            </a:r>
            <a:r>
              <a:rPr lang="cs-CZ" dirty="0"/>
              <a:t>) i oborové (LISS) databáze</a:t>
            </a:r>
          </a:p>
          <a:p>
            <a:pPr lvl="1"/>
            <a:r>
              <a:rPr lang="cs-CZ" dirty="0"/>
              <a:t>Pro předplatitele</a:t>
            </a:r>
          </a:p>
        </p:txBody>
      </p:sp>
    </p:spTree>
    <p:extLst>
      <p:ext uri="{BB962C8B-B14F-4D97-AF65-F5344CB8AC3E}">
        <p14:creationId xmlns:p14="http://schemas.microsoft.com/office/powerpoint/2010/main" val="6598959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digitální knihovny periodik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Agregátoři+služby</a:t>
            </a:r>
            <a:r>
              <a:rPr lang="cs-CZ" dirty="0"/>
              <a:t> DDS – </a:t>
            </a:r>
            <a:r>
              <a:rPr lang="cs-CZ" dirty="0" err="1">
                <a:hlinkClick r:id="rId2"/>
              </a:rPr>
              <a:t>Ingenta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Connect</a:t>
            </a:r>
            <a:endParaRPr lang="cs-CZ" dirty="0"/>
          </a:p>
          <a:p>
            <a:pPr lvl="1"/>
            <a:r>
              <a:rPr lang="cs-CZ" dirty="0"/>
              <a:t>Časopisy od různých vydavatelů</a:t>
            </a:r>
          </a:p>
          <a:p>
            <a:pPr lvl="1"/>
            <a:r>
              <a:rPr lang="cs-CZ" dirty="0"/>
              <a:t>Možnost zakoupení jednotlivých článků</a:t>
            </a:r>
          </a:p>
          <a:p>
            <a:r>
              <a:rPr lang="cs-CZ" dirty="0"/>
              <a:t>Digitální knihovny – </a:t>
            </a:r>
            <a:r>
              <a:rPr lang="cs-CZ" dirty="0">
                <a:hlinkClick r:id="rId3"/>
              </a:rPr>
              <a:t>NDK</a:t>
            </a:r>
            <a:r>
              <a:rPr lang="cs-CZ" dirty="0"/>
              <a:t>, </a:t>
            </a:r>
            <a:r>
              <a:rPr lang="cs-CZ" dirty="0" err="1">
                <a:hlinkClick r:id="rId4"/>
              </a:rPr>
              <a:t>DigiZeitschriften</a:t>
            </a:r>
            <a:r>
              <a:rPr lang="cs-CZ" dirty="0"/>
              <a:t>…</a:t>
            </a:r>
          </a:p>
          <a:p>
            <a:pPr lvl="1"/>
            <a:r>
              <a:rPr lang="cs-CZ" dirty="0"/>
              <a:t>Digitalizované/</a:t>
            </a:r>
            <a:r>
              <a:rPr lang="cs-CZ" dirty="0" err="1"/>
              <a:t>digital-born</a:t>
            </a:r>
            <a:r>
              <a:rPr lang="cs-CZ" dirty="0"/>
              <a:t> časopisy</a:t>
            </a:r>
          </a:p>
          <a:p>
            <a:pPr lvl="1"/>
            <a:r>
              <a:rPr lang="cs-CZ" dirty="0"/>
              <a:t>Často projekty knihoven</a:t>
            </a:r>
          </a:p>
          <a:p>
            <a:pPr lvl="1"/>
            <a:r>
              <a:rPr lang="cs-CZ" dirty="0"/>
              <a:t>Nutnost řešení otázky autorských práv – u časopisů složitá – omezení přístupu</a:t>
            </a:r>
          </a:p>
        </p:txBody>
      </p:sp>
    </p:spTree>
    <p:extLst>
      <p:ext uri="{BB962C8B-B14F-4D97-AF65-F5344CB8AC3E}">
        <p14:creationId xmlns:p14="http://schemas.microsoft.com/office/powerpoint/2010/main" val="26422265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DFADE-405A-7112-40BB-BEE44484A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digitální knihovny periodik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A982CA-7B10-7B72-6C9E-EA58D2B8A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Mediální databáze – </a:t>
            </a:r>
            <a:r>
              <a:rPr lang="cs-CZ" dirty="0" err="1">
                <a:hlinkClick r:id="rId2"/>
              </a:rPr>
              <a:t>Anopress</a:t>
            </a:r>
            <a:r>
              <a:rPr lang="cs-CZ" dirty="0"/>
              <a:t>, Newton Media Monitoring</a:t>
            </a:r>
          </a:p>
          <a:p>
            <a:pPr lvl="1"/>
            <a:r>
              <a:rPr lang="cs-CZ" dirty="0"/>
              <a:t>Noviny, časopisy, média</a:t>
            </a:r>
          </a:p>
          <a:p>
            <a:pPr lvl="1"/>
            <a:r>
              <a:rPr lang="cs-CZ" dirty="0"/>
              <a:t>Monitoring médií</a:t>
            </a:r>
          </a:p>
        </p:txBody>
      </p:sp>
    </p:spTree>
    <p:extLst>
      <p:ext uri="{BB962C8B-B14F-4D97-AF65-F5344CB8AC3E}">
        <p14:creationId xmlns:p14="http://schemas.microsoft.com/office/powerpoint/2010/main" val="36369351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Bibliografické záznamy periodik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Detailní záznamy periodik pro různé účely – v současnosti obvykle obsahují odkazy na plné texty</a:t>
            </a:r>
          </a:p>
          <a:p>
            <a:r>
              <a:rPr lang="cs-CZ" dirty="0">
                <a:hlinkClick r:id="rId2"/>
              </a:rPr>
              <a:t>Souborný katalog periodik</a:t>
            </a:r>
            <a:r>
              <a:rPr lang="cs-CZ" dirty="0"/>
              <a:t> – sdílená katalogizace, lokace</a:t>
            </a:r>
          </a:p>
          <a:p>
            <a:r>
              <a:rPr lang="cs-CZ" dirty="0" err="1">
                <a:hlinkClick r:id="rId3"/>
              </a:rPr>
              <a:t>Zeitschriftendatenbank</a:t>
            </a:r>
            <a:r>
              <a:rPr lang="cs-CZ" dirty="0"/>
              <a:t> – periodika v německých a rakouských knihovnách, sdílená katalogizace</a:t>
            </a:r>
          </a:p>
          <a:p>
            <a:r>
              <a:rPr lang="cs-CZ" dirty="0" err="1">
                <a:hlinkClick r:id="rId4"/>
              </a:rPr>
              <a:t>Ulrichsweb</a:t>
            </a:r>
            <a:r>
              <a:rPr lang="cs-CZ" dirty="0"/>
              <a:t> – detailní informace o periodikách (např. pro účely akvizice)</a:t>
            </a:r>
          </a:p>
          <a:p>
            <a:r>
              <a:rPr lang="cs-CZ" dirty="0">
                <a:hlinkClick r:id="rId5"/>
              </a:rPr>
              <a:t>CONSER</a:t>
            </a:r>
            <a:r>
              <a:rPr lang="cs-CZ" dirty="0"/>
              <a:t> – kooperativní program katalogizace seriálů, zdroj bibliografických záznamů</a:t>
            </a:r>
          </a:p>
          <a:p>
            <a:r>
              <a:rPr lang="cs-CZ" dirty="0" err="1">
                <a:hlinkClick r:id="rId6"/>
              </a:rPr>
              <a:t>Journal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Citation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Reports</a:t>
            </a:r>
            <a:r>
              <a:rPr lang="cs-CZ" dirty="0"/>
              <a:t>, </a:t>
            </a:r>
            <a:r>
              <a:rPr lang="cs-CZ" dirty="0" err="1">
                <a:hlinkClick r:id="rId7"/>
              </a:rPr>
              <a:t>Scimago</a:t>
            </a:r>
            <a:r>
              <a:rPr lang="cs-CZ" dirty="0"/>
              <a:t> – indikátory citovanosti časopisů (pro hodnocení vědy)</a:t>
            </a:r>
          </a:p>
        </p:txBody>
      </p:sp>
    </p:spTree>
    <p:extLst>
      <p:ext uri="{BB962C8B-B14F-4D97-AF65-F5344CB8AC3E}">
        <p14:creationId xmlns:p14="http://schemas.microsoft.com/office/powerpoint/2010/main" val="35096448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webarchiv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sklizně</a:t>
            </a:r>
          </a:p>
          <a:p>
            <a:pPr lvl="1"/>
            <a:r>
              <a:rPr lang="cs-CZ" dirty="0"/>
              <a:t>celoplošná sklizeň – doména .</a:t>
            </a:r>
            <a:r>
              <a:rPr lang="cs-CZ" dirty="0" err="1"/>
              <a:t>cz</a:t>
            </a:r>
            <a:r>
              <a:rPr lang="cs-CZ" dirty="0"/>
              <a:t>, 1-2x ročně, zachycení obrazu českého internetu v daném čase</a:t>
            </a:r>
          </a:p>
          <a:p>
            <a:pPr lvl="1"/>
            <a:r>
              <a:rPr lang="cs-CZ" dirty="0"/>
              <a:t>výběrová sklizeň – zachycení zdroje a změn v celém rozsahu, hodnotné zdroje, reprezentativní vzorek českého kulturního </a:t>
            </a:r>
            <a:r>
              <a:rPr lang="cs-CZ" dirty="0" smtClean="0"/>
              <a:t>dědictví (</a:t>
            </a:r>
            <a:r>
              <a:rPr lang="cs-CZ" dirty="0" err="1" smtClean="0"/>
              <a:t>bohemikální</a:t>
            </a:r>
            <a:r>
              <a:rPr lang="cs-CZ" dirty="0" smtClean="0"/>
              <a:t> charakter)</a:t>
            </a:r>
          </a:p>
          <a:p>
            <a:pPr lvl="2"/>
            <a:r>
              <a:rPr lang="cs-CZ" dirty="0" smtClean="0"/>
              <a:t>literární a kulturní weby, umělecké projekty, významné autorské stránky</a:t>
            </a:r>
          </a:p>
          <a:p>
            <a:pPr lvl="2"/>
            <a:r>
              <a:rPr lang="cs-CZ" dirty="0" smtClean="0"/>
              <a:t>odborné a vědecké weby</a:t>
            </a:r>
          </a:p>
          <a:p>
            <a:pPr lvl="2"/>
            <a:r>
              <a:rPr lang="cs-CZ" dirty="0" smtClean="0"/>
              <a:t>společensky významné weby – politické web, občanské iniciativy a neziskové organizace</a:t>
            </a:r>
            <a:endParaRPr lang="cs-CZ" dirty="0"/>
          </a:p>
          <a:p>
            <a:pPr lvl="1"/>
            <a:r>
              <a:rPr lang="cs-CZ" dirty="0"/>
              <a:t>tematické kolekce – téma nebo </a:t>
            </a:r>
            <a:r>
              <a:rPr lang="cs-CZ" dirty="0" smtClean="0"/>
              <a:t>událost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343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Poslání národních bibliografií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Přínos k uchování národního kulturního dědictví</a:t>
            </a:r>
          </a:p>
          <a:p>
            <a:r>
              <a:rPr lang="cs-CZ" sz="2400" dirty="0"/>
              <a:t>Výběr a získávání dokumentů pro fondy knihoven a podobných institucí</a:t>
            </a:r>
          </a:p>
          <a:p>
            <a:r>
              <a:rPr lang="cs-CZ" sz="2400" dirty="0"/>
              <a:t>Katalogizace a podpora katalogizace</a:t>
            </a:r>
          </a:p>
          <a:p>
            <a:r>
              <a:rPr lang="cs-CZ" sz="2400" dirty="0"/>
              <a:t>Ověření autorství, sledování vydavatelského vývoje</a:t>
            </a:r>
          </a:p>
        </p:txBody>
      </p:sp>
    </p:spTree>
    <p:extLst>
      <p:ext uri="{BB962C8B-B14F-4D97-AF65-F5344CB8AC3E}">
        <p14:creationId xmlns:p14="http://schemas.microsoft.com/office/powerpoint/2010/main" val="11122013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webarchiv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03513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zpřístupňování</a:t>
            </a:r>
          </a:p>
          <a:p>
            <a:pPr lvl="1"/>
            <a:r>
              <a:rPr lang="cs-CZ" dirty="0"/>
              <a:t>veřejný režim – pouze stránky, u nichž je uzavřena smlouva s vydavatelem, nebo jsou zveřejněny pod licencí CC – přístupné i vzdáleně</a:t>
            </a:r>
          </a:p>
          <a:p>
            <a:pPr lvl="1"/>
            <a:r>
              <a:rPr lang="cs-CZ" dirty="0"/>
              <a:t>omezený režim – ostatní – přístupné pouze na terminálech v </a:t>
            </a:r>
            <a:r>
              <a:rPr lang="cs-CZ" dirty="0" smtClean="0"/>
              <a:t>NK</a:t>
            </a:r>
          </a:p>
          <a:p>
            <a:r>
              <a:rPr lang="cs-CZ" dirty="0"/>
              <a:t>s</a:t>
            </a:r>
            <a:r>
              <a:rPr lang="cs-CZ" dirty="0" smtClean="0"/>
              <a:t>práva archivovaných stránek</a:t>
            </a:r>
          </a:p>
          <a:p>
            <a:pPr lvl="1"/>
            <a:r>
              <a:rPr lang="cs-CZ" dirty="0" smtClean="0"/>
              <a:t>archivní kopie ani jejich části nejsou mazány – zachování autenticity</a:t>
            </a:r>
          </a:p>
          <a:p>
            <a:pPr lvl="1"/>
            <a:r>
              <a:rPr lang="cs-CZ" dirty="0" smtClean="0"/>
              <a:t>Narušení práv některých uživatelů, závadný obsah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 blokace (1. zamezení zobrazování veřejně, 2. zamezení vytváření archivních kopií, 3. zařazení stránky na černou listinu zobrazovací aplikace)</a:t>
            </a:r>
            <a:endParaRPr lang="cs-CZ" dirty="0"/>
          </a:p>
          <a:p>
            <a:r>
              <a:rPr lang="cs-CZ" dirty="0" smtClean="0"/>
              <a:t>SW</a:t>
            </a:r>
          </a:p>
          <a:p>
            <a:pPr lvl="1"/>
            <a:r>
              <a:rPr lang="cs-CZ" dirty="0" err="1" smtClean="0"/>
              <a:t>Heritrix</a:t>
            </a:r>
            <a:r>
              <a:rPr lang="cs-CZ" dirty="0" smtClean="0"/>
              <a:t> </a:t>
            </a:r>
            <a:r>
              <a:rPr lang="cs-CZ" dirty="0"/>
              <a:t>– sklízení </a:t>
            </a:r>
            <a:r>
              <a:rPr lang="cs-CZ" dirty="0" smtClean="0"/>
              <a:t>stránek</a:t>
            </a:r>
          </a:p>
          <a:p>
            <a:pPr lvl="1"/>
            <a:r>
              <a:rPr lang="cs-CZ" dirty="0" err="1" smtClean="0"/>
              <a:t>Wayback</a:t>
            </a:r>
            <a:r>
              <a:rPr lang="cs-CZ" dirty="0" smtClean="0"/>
              <a:t> </a:t>
            </a:r>
            <a:r>
              <a:rPr lang="cs-CZ" dirty="0" err="1"/>
              <a:t>Machine</a:t>
            </a:r>
            <a:r>
              <a:rPr lang="cs-CZ" dirty="0"/>
              <a:t> – zpřístupňování </a:t>
            </a:r>
            <a:r>
              <a:rPr lang="cs-CZ" dirty="0" smtClean="0"/>
              <a:t>verzí</a:t>
            </a:r>
          </a:p>
          <a:p>
            <a:pPr lvl="1"/>
            <a:r>
              <a:rPr lang="cs-CZ" dirty="0" err="1" smtClean="0"/>
              <a:t>Grainery</a:t>
            </a:r>
            <a:r>
              <a:rPr lang="cs-CZ" dirty="0" smtClean="0"/>
              <a:t> – aplikace a standard pro automatizované vytváření </a:t>
            </a:r>
            <a:r>
              <a:rPr lang="cs-CZ" dirty="0" err="1" smtClean="0"/>
              <a:t>metadat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331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6C689-1E79-4E86-AAFE-102A73FCF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webarchiv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FEF55B-F9A0-4BBD-8F96-5FD7DC553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255" y="2266545"/>
            <a:ext cx="4169664" cy="3101983"/>
          </a:xfrm>
        </p:spPr>
        <p:txBody>
          <a:bodyPr>
            <a:normAutofit fontScale="92500"/>
          </a:bodyPr>
          <a:lstStyle/>
          <a:p>
            <a:r>
              <a:rPr lang="cs-CZ" dirty="0"/>
              <a:t>katalogizace </a:t>
            </a:r>
            <a:r>
              <a:rPr lang="cs-CZ" dirty="0" smtClean="0"/>
              <a:t>sklizených webových stránek</a:t>
            </a:r>
            <a:endParaRPr lang="cs-CZ" dirty="0"/>
          </a:p>
          <a:p>
            <a:pPr lvl="1"/>
            <a:r>
              <a:rPr lang="cs-CZ" dirty="0" smtClean="0"/>
              <a:t>weby </a:t>
            </a:r>
            <a:r>
              <a:rPr lang="cs-CZ" dirty="0"/>
              <a:t>s uzavřenou licenční </a:t>
            </a:r>
            <a:r>
              <a:rPr lang="cs-CZ" dirty="0" smtClean="0"/>
              <a:t>smlouvou, zpřístupněné </a:t>
            </a:r>
            <a:r>
              <a:rPr lang="cs-CZ" dirty="0"/>
              <a:t>pod licencí CC </a:t>
            </a:r>
            <a:r>
              <a:rPr lang="cs-CZ" dirty="0" smtClean="0"/>
              <a:t>nebo záznamy z tematických sklizní – kompletní záznamy </a:t>
            </a:r>
            <a:r>
              <a:rPr lang="cs-CZ" dirty="0"/>
              <a:t>v rámci České národní </a:t>
            </a:r>
            <a:r>
              <a:rPr lang="cs-CZ" dirty="0" smtClean="0"/>
              <a:t>bibliografie – MARC21</a:t>
            </a:r>
            <a:endParaRPr lang="cs-CZ" dirty="0"/>
          </a:p>
          <a:p>
            <a:pPr lvl="1"/>
            <a:r>
              <a:rPr lang="cs-CZ"/>
              <a:t>ostatní </a:t>
            </a:r>
            <a:r>
              <a:rPr lang="cs-CZ" smtClean="0"/>
              <a:t>weby </a:t>
            </a:r>
            <a:r>
              <a:rPr lang="cs-CZ" dirty="0" smtClean="0"/>
              <a:t>– </a:t>
            </a:r>
            <a:r>
              <a:rPr lang="cs-CZ" dirty="0"/>
              <a:t>minimální </a:t>
            </a:r>
            <a:r>
              <a:rPr lang="cs-CZ" dirty="0" smtClean="0"/>
              <a:t>záznam vytvořený automaticky při sklizni (URL, datum sklizně, technické údaje, dostupnost</a:t>
            </a:r>
            <a:r>
              <a:rPr lang="cs-CZ" dirty="0"/>
              <a:t>) </a:t>
            </a:r>
            <a:r>
              <a:rPr lang="cs-CZ" dirty="0" smtClean="0"/>
              <a:t>(Metodika pro tvorbu…. </a:t>
            </a:r>
            <a:r>
              <a:rPr lang="cs-CZ" dirty="0"/>
              <a:t>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webarchiv.cz/static/www/</a:t>
            </a:r>
            <a:r>
              <a:rPr lang="cs-CZ" dirty="0" err="1" smtClean="0">
                <a:hlinkClick r:id="rId2"/>
              </a:rPr>
              <a:t>download</a:t>
            </a:r>
            <a:r>
              <a:rPr lang="cs-CZ" dirty="0" smtClean="0">
                <a:hlinkClick r:id="rId2"/>
              </a:rPr>
              <a:t>/methodology.pdf</a:t>
            </a:r>
            <a:r>
              <a:rPr lang="cs-CZ" dirty="0" smtClean="0"/>
              <a:t>)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24" y="2266545"/>
            <a:ext cx="6439710" cy="429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747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AF361-F723-488D-A6FC-D5CDE324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webové archivy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98BC47-AD93-40D2-93B8-D6C4D1EC2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International Internet </a:t>
            </a:r>
            <a:r>
              <a:rPr lang="cs-CZ" dirty="0" err="1"/>
              <a:t>Preservation</a:t>
            </a:r>
            <a:r>
              <a:rPr lang="cs-CZ" dirty="0"/>
              <a:t> </a:t>
            </a:r>
            <a:r>
              <a:rPr lang="cs-CZ" dirty="0" err="1"/>
              <a:t>Consortium</a:t>
            </a:r>
            <a:endParaRPr lang="cs-CZ" dirty="0"/>
          </a:p>
          <a:p>
            <a:pPr lvl="1"/>
            <a:r>
              <a:rPr lang="cs-CZ" dirty="0"/>
              <a:t>standardy v oblasti archivace webu</a:t>
            </a:r>
          </a:p>
          <a:p>
            <a:pPr lvl="1"/>
            <a:r>
              <a:rPr lang="cs-CZ" dirty="0"/>
              <a:t>vývoj a správa nástrojů pro archivaci</a:t>
            </a:r>
          </a:p>
          <a:p>
            <a:pPr lvl="2"/>
            <a:r>
              <a:rPr lang="cs-CZ" dirty="0" err="1"/>
              <a:t>Heritrix</a:t>
            </a:r>
            <a:r>
              <a:rPr lang="cs-CZ" dirty="0"/>
              <a:t> – sklízení</a:t>
            </a:r>
          </a:p>
          <a:p>
            <a:pPr lvl="2"/>
            <a:r>
              <a:rPr lang="cs-CZ" dirty="0" err="1"/>
              <a:t>Wayback</a:t>
            </a:r>
            <a:r>
              <a:rPr lang="cs-CZ" dirty="0"/>
              <a:t> </a:t>
            </a:r>
            <a:r>
              <a:rPr lang="cs-CZ" dirty="0" err="1"/>
              <a:t>machine</a:t>
            </a:r>
            <a:r>
              <a:rPr lang="cs-CZ" dirty="0"/>
              <a:t> – zobrazení a zpřístupnění</a:t>
            </a:r>
          </a:p>
          <a:p>
            <a:r>
              <a:rPr lang="cs-CZ" dirty="0">
                <a:hlinkClick r:id="rId2"/>
              </a:rPr>
              <a:t>Internet Archive</a:t>
            </a:r>
            <a:endParaRPr lang="cs-CZ" dirty="0"/>
          </a:p>
          <a:p>
            <a:r>
              <a:rPr lang="cs-CZ" dirty="0" err="1">
                <a:hlinkClick r:id="rId3"/>
              </a:rPr>
              <a:t>Finnish</a:t>
            </a:r>
            <a:r>
              <a:rPr lang="cs-CZ" dirty="0">
                <a:hlinkClick r:id="rId3"/>
              </a:rPr>
              <a:t> Web Archive</a:t>
            </a:r>
            <a:endParaRPr lang="cs-CZ" dirty="0"/>
          </a:p>
          <a:p>
            <a:r>
              <a:rPr lang="cs-CZ" dirty="0">
                <a:hlinkClick r:id="rId4"/>
              </a:rPr>
              <a:t>UK </a:t>
            </a:r>
            <a:r>
              <a:rPr lang="cs-CZ" dirty="0" err="1">
                <a:hlinkClick r:id="rId4"/>
              </a:rPr>
              <a:t>Government</a:t>
            </a:r>
            <a:r>
              <a:rPr lang="cs-CZ" dirty="0">
                <a:hlinkClick r:id="rId4"/>
              </a:rPr>
              <a:t> Web Archive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68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D0C37B-A619-4156-B9DD-42634DF4E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šedá literatura (</a:t>
            </a:r>
            <a:r>
              <a:rPr lang="cs-CZ" dirty="0" err="1"/>
              <a:t>grey</a:t>
            </a:r>
            <a:r>
              <a:rPr lang="cs-CZ" dirty="0"/>
              <a:t> </a:t>
            </a:r>
            <a:r>
              <a:rPr lang="cs-CZ" dirty="0" err="1"/>
              <a:t>literature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B4488E-9166-4963-A479-AAF43E5E7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dokumenty v tištěné i elektronické podobě, které neprošly standardním vydavatelským procesem či nejsou distribuovány do standardní prodejní sítě, tj. jsou vydávány institucemi, jejichž hlavní činností není vydavatelská činnost (definice NUŠL)</a:t>
            </a:r>
          </a:p>
          <a:p>
            <a:r>
              <a:rPr lang="cs-CZ" dirty="0"/>
              <a:t>různé typy dokumentů produkované na všech úrovních vládního, akademického i komerčního sektoru v tištěné i elektronické podobě, podléhající autorskoprávní ochraně, v dostatečné kvalitě vhodné pro shromažďování a uchovávání v knihovnách nebo </a:t>
            </a:r>
            <a:r>
              <a:rPr lang="cs-CZ" dirty="0" err="1"/>
              <a:t>repozitářích</a:t>
            </a:r>
            <a:r>
              <a:rPr lang="cs-CZ" dirty="0"/>
              <a:t>, ale nekontrolované komerčními vydavateli („Pražská definice“, 2010)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6808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5DD890-EC77-42B8-BD83-1990792F3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GL</a:t>
            </a:r>
          </a:p>
        </p:txBody>
      </p:sp>
      <p:pic>
        <p:nvPicPr>
          <p:cNvPr id="1026" name="Picture 2" descr="Typologie dokumentÅ¯ pro NUÅ L ve formÄ myÅ¡lenkovÃ© mapy">
            <a:extLst>
              <a:ext uri="{FF2B5EF4-FFF2-40B4-BE49-F238E27FC236}">
                <a16:creationId xmlns:a16="http://schemas.microsoft.com/office/drawing/2014/main" id="{2F96E982-FC81-44A4-9BA1-8AAEDA3AE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136" y="2290572"/>
            <a:ext cx="7571431" cy="40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97A6EB9-5A94-4A6D-B8FA-A5134BE103B1}"/>
              </a:ext>
            </a:extLst>
          </p:cNvPr>
          <p:cNvSpPr txBox="1"/>
          <p:nvPr/>
        </p:nvSpPr>
        <p:spPr>
          <a:xfrm>
            <a:off x="5641848" y="6345428"/>
            <a:ext cx="6007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https://nusl.techlib.cz/cs/nusl/typologie-dokumentu-nusl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62458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33D2C-43AD-497D-BE0E-6636B65FD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GL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9F4EC0E-8ED3-4EE6-BF20-ED5948DE2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438" y="2754199"/>
            <a:ext cx="7731125" cy="2870427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4CFF990-825E-4C89-9E68-4C755D3B8419}"/>
              </a:ext>
            </a:extLst>
          </p:cNvPr>
          <p:cNvSpPr txBox="1"/>
          <p:nvPr/>
        </p:nvSpPr>
        <p:spPr>
          <a:xfrm>
            <a:off x="2230438" y="5998464"/>
            <a:ext cx="77304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ADAMS, Richard J., </a:t>
            </a:r>
            <a:r>
              <a:rPr lang="cs-CZ" sz="1000" dirty="0" err="1"/>
              <a:t>Palie</a:t>
            </a:r>
            <a:r>
              <a:rPr lang="cs-CZ" sz="1000" dirty="0"/>
              <a:t> SMART a Anne </a:t>
            </a:r>
            <a:r>
              <a:rPr lang="cs-CZ" sz="1000" dirty="0" err="1"/>
              <a:t>Sigismund</a:t>
            </a:r>
            <a:r>
              <a:rPr lang="cs-CZ" sz="1000" dirty="0"/>
              <a:t> HUFF, 2017. </a:t>
            </a:r>
            <a:r>
              <a:rPr lang="cs-CZ" sz="1000" dirty="0" err="1"/>
              <a:t>Shades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Grey</a:t>
            </a:r>
            <a:r>
              <a:rPr lang="cs-CZ" sz="1000" dirty="0"/>
              <a:t>: </a:t>
            </a:r>
            <a:r>
              <a:rPr lang="cs-CZ" sz="1000" dirty="0" err="1"/>
              <a:t>Guidelines</a:t>
            </a:r>
            <a:r>
              <a:rPr lang="cs-CZ" sz="1000" dirty="0"/>
              <a:t> </a:t>
            </a:r>
            <a:r>
              <a:rPr lang="cs-CZ" sz="1000" dirty="0" err="1"/>
              <a:t>for</a:t>
            </a:r>
            <a:r>
              <a:rPr lang="cs-CZ" sz="1000" dirty="0"/>
              <a:t> </a:t>
            </a:r>
            <a:r>
              <a:rPr lang="cs-CZ" sz="1000" dirty="0" err="1"/>
              <a:t>Working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Grey</a:t>
            </a:r>
            <a:r>
              <a:rPr lang="cs-CZ" sz="1000" dirty="0"/>
              <a:t> </a:t>
            </a:r>
            <a:r>
              <a:rPr lang="cs-CZ" sz="1000" dirty="0" err="1"/>
              <a:t>Literature</a:t>
            </a:r>
            <a:r>
              <a:rPr lang="cs-CZ" sz="1000" dirty="0"/>
              <a:t> in </a:t>
            </a:r>
            <a:r>
              <a:rPr lang="cs-CZ" sz="1000" dirty="0" err="1"/>
              <a:t>Systematic</a:t>
            </a:r>
            <a:r>
              <a:rPr lang="cs-CZ" sz="1000" dirty="0"/>
              <a:t> </a:t>
            </a:r>
            <a:r>
              <a:rPr lang="cs-CZ" sz="1000" dirty="0" err="1"/>
              <a:t>Reviews</a:t>
            </a:r>
            <a:r>
              <a:rPr lang="cs-CZ" sz="1000" dirty="0"/>
              <a:t> </a:t>
            </a:r>
            <a:r>
              <a:rPr lang="cs-CZ" sz="1000" dirty="0" err="1"/>
              <a:t>for</a:t>
            </a:r>
            <a:r>
              <a:rPr lang="cs-CZ" sz="1000" dirty="0"/>
              <a:t> Management and </a:t>
            </a:r>
            <a:r>
              <a:rPr lang="cs-CZ" sz="1000" dirty="0" err="1"/>
              <a:t>Organizational</a:t>
            </a:r>
            <a:r>
              <a:rPr lang="cs-CZ" sz="1000" dirty="0"/>
              <a:t> </a:t>
            </a:r>
            <a:r>
              <a:rPr lang="cs-CZ" sz="1000" dirty="0" err="1"/>
              <a:t>Studies</a:t>
            </a:r>
            <a:r>
              <a:rPr lang="cs-CZ" sz="1000" dirty="0"/>
              <a:t>. </a:t>
            </a:r>
            <a:r>
              <a:rPr lang="cs-CZ" sz="1000" i="1" dirty="0"/>
              <a:t>International </a:t>
            </a:r>
            <a:r>
              <a:rPr lang="cs-CZ" sz="1000" i="1" dirty="0" err="1"/>
              <a:t>Journal</a:t>
            </a:r>
            <a:r>
              <a:rPr lang="cs-CZ" sz="1000" i="1" dirty="0"/>
              <a:t> </a:t>
            </a:r>
            <a:r>
              <a:rPr lang="cs-CZ" sz="1000" i="1" dirty="0" err="1"/>
              <a:t>of</a:t>
            </a:r>
            <a:r>
              <a:rPr lang="cs-CZ" sz="1000" i="1" dirty="0"/>
              <a:t> Management </a:t>
            </a:r>
            <a:r>
              <a:rPr lang="cs-CZ" sz="1000" i="1" dirty="0" err="1"/>
              <a:t>Reviews</a:t>
            </a:r>
            <a:r>
              <a:rPr lang="cs-CZ" sz="1000" dirty="0"/>
              <a:t> [online]. </a:t>
            </a:r>
            <a:r>
              <a:rPr lang="cs-CZ" sz="1000" b="1" dirty="0"/>
              <a:t>19</a:t>
            </a:r>
            <a:r>
              <a:rPr lang="cs-CZ" sz="1000" dirty="0"/>
              <a:t>(4), 432-454 [cit. 2019-04-09]. DOI: 10.1111/ijmr.12102. ISSN 14608545. Dostupné z: http://doi.wiley.com/10.1111/ijmr.12102</a:t>
            </a:r>
          </a:p>
        </p:txBody>
      </p:sp>
    </p:spTree>
    <p:extLst>
      <p:ext uri="{BB962C8B-B14F-4D97-AF65-F5344CB8AC3E}">
        <p14:creationId xmlns:p14="http://schemas.microsoft.com/office/powerpoint/2010/main" val="37000769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19922-EDE2-4FA0-A42D-D373F105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Šedá literatura – </a:t>
            </a:r>
            <a:r>
              <a:rPr lang="cs-CZ" dirty="0" smtClean="0"/>
              <a:t>problémy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132545-8AF4-402C-8B68-162865D97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Jaké typy GL uchovávat? Jak dlouho?</a:t>
            </a:r>
          </a:p>
          <a:p>
            <a:r>
              <a:rPr lang="cs-CZ" dirty="0"/>
              <a:t>Technické otázky</a:t>
            </a:r>
          </a:p>
          <a:p>
            <a:pPr lvl="1"/>
            <a:r>
              <a:rPr lang="cs-CZ" dirty="0" smtClean="0"/>
              <a:t>získávání – absence univerzálního legislativního rámce (povinný výtisk, povinné zveřejňování</a:t>
            </a:r>
            <a:r>
              <a:rPr lang="cs-CZ" dirty="0"/>
              <a:t>) </a:t>
            </a:r>
            <a:r>
              <a:rPr lang="cs-CZ" dirty="0" smtClean="0"/>
              <a:t>→ obtížná akvizice</a:t>
            </a:r>
          </a:p>
          <a:p>
            <a:pPr lvl="1"/>
            <a:r>
              <a:rPr lang="cs-CZ" dirty="0" smtClean="0"/>
              <a:t>dlouhodobé </a:t>
            </a:r>
            <a:r>
              <a:rPr lang="cs-CZ" dirty="0"/>
              <a:t>uchovávání, </a:t>
            </a:r>
            <a:r>
              <a:rPr lang="cs-CZ" dirty="0" smtClean="0"/>
              <a:t>management – velká šíře formátů, požadavky na </a:t>
            </a:r>
            <a:r>
              <a:rPr lang="cs-CZ" dirty="0" err="1" smtClean="0"/>
              <a:t>metadata</a:t>
            </a:r>
            <a:r>
              <a:rPr lang="cs-CZ" dirty="0" smtClean="0"/>
              <a:t>, úložiště</a:t>
            </a:r>
            <a:endParaRPr lang="cs-CZ" dirty="0"/>
          </a:p>
          <a:p>
            <a:r>
              <a:rPr lang="cs-CZ" dirty="0"/>
              <a:t>Ekonomické otázky</a:t>
            </a:r>
          </a:p>
          <a:p>
            <a:pPr lvl="1"/>
            <a:r>
              <a:rPr lang="cs-CZ" dirty="0"/>
              <a:t>náklady, return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investment</a:t>
            </a:r>
            <a:r>
              <a:rPr lang="cs-CZ" dirty="0"/>
              <a:t>, budoucí hodnota </a:t>
            </a:r>
            <a:r>
              <a:rPr lang="cs-CZ" dirty="0" smtClean="0"/>
              <a:t>– nejisté → obtížné rozhodování o úrovni </a:t>
            </a:r>
            <a:r>
              <a:rPr lang="cs-CZ" dirty="0"/>
              <a:t>a </a:t>
            </a:r>
            <a:r>
              <a:rPr lang="cs-CZ" dirty="0" smtClean="0"/>
              <a:t>délce </a:t>
            </a:r>
            <a:r>
              <a:rPr lang="cs-CZ" dirty="0"/>
              <a:t>uchovávání</a:t>
            </a:r>
          </a:p>
          <a:p>
            <a:r>
              <a:rPr lang="cs-CZ" dirty="0"/>
              <a:t>Společenské/organizační otázky</a:t>
            </a:r>
          </a:p>
          <a:p>
            <a:pPr lvl="1"/>
            <a:r>
              <a:rPr lang="cs-CZ" dirty="0"/>
              <a:t>uživatelé, vlastnictví, autorská práva, svobodný přístup k informacím</a:t>
            </a:r>
          </a:p>
        </p:txBody>
      </p:sp>
    </p:spTree>
    <p:extLst>
      <p:ext uri="{BB962C8B-B14F-4D97-AF65-F5344CB8AC3E}">
        <p14:creationId xmlns:p14="http://schemas.microsoft.com/office/powerpoint/2010/main" val="6070177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registrace a uchovávání GL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Národní bibliografie – výběrově, některé státy (např. Německo – dizertace)</a:t>
            </a:r>
          </a:p>
          <a:p>
            <a:r>
              <a:rPr lang="cs-CZ" dirty="0"/>
              <a:t>Specializované databáze GL</a:t>
            </a:r>
          </a:p>
          <a:p>
            <a:pPr lvl="1"/>
            <a:r>
              <a:rPr lang="cs-CZ" dirty="0"/>
              <a:t>Registrace, vyhledávání, zpřístupňování/informace o dostupnosti</a:t>
            </a:r>
          </a:p>
          <a:p>
            <a:pPr lvl="1"/>
            <a:r>
              <a:rPr lang="cs-CZ" dirty="0" err="1"/>
              <a:t>Metadata</a:t>
            </a:r>
            <a:r>
              <a:rPr lang="cs-CZ" dirty="0"/>
              <a:t>/odkazy na plné texty/plné texty</a:t>
            </a:r>
          </a:p>
          <a:p>
            <a:r>
              <a:rPr lang="cs-CZ" dirty="0" err="1"/>
              <a:t>Repozitáře</a:t>
            </a:r>
            <a:endParaRPr lang="cs-CZ" dirty="0"/>
          </a:p>
          <a:p>
            <a:pPr lvl="1"/>
            <a:r>
              <a:rPr lang="cs-CZ" dirty="0"/>
              <a:t>informační systémy určené k digitální archivaci, tj. zajišťující uložení, ochranu, integritu, autenticitu a zpřístupnění digitálních dokumentů v dlouhodobém horizontu.</a:t>
            </a:r>
          </a:p>
          <a:p>
            <a:pPr lvl="1"/>
            <a:r>
              <a:rPr lang="cs-CZ" dirty="0"/>
              <a:t>oborové x institucionální</a:t>
            </a:r>
          </a:p>
          <a:p>
            <a:pPr lvl="1"/>
            <a:r>
              <a:rPr lang="cs-CZ" dirty="0"/>
              <a:t>otevřený přístup</a:t>
            </a:r>
          </a:p>
          <a:p>
            <a:pPr lvl="1"/>
            <a:r>
              <a:rPr lang="cs-CZ" dirty="0"/>
              <a:t>kombinace tradičních dokumentů a šedé literatury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4912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systémů GL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SIGLE (</a:t>
            </a:r>
            <a:r>
              <a:rPr lang="cs-CZ" dirty="0" err="1"/>
              <a:t>System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 on </a:t>
            </a:r>
            <a:r>
              <a:rPr lang="cs-CZ" dirty="0" err="1"/>
              <a:t>Grey</a:t>
            </a:r>
            <a:r>
              <a:rPr lang="cs-CZ" dirty="0"/>
              <a:t> </a:t>
            </a:r>
            <a:r>
              <a:rPr lang="cs-CZ" dirty="0" err="1"/>
              <a:t>Literature</a:t>
            </a:r>
            <a:r>
              <a:rPr lang="cs-CZ" dirty="0"/>
              <a:t>, 1980-2005)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OpenSIGLE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OpenGrey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(2011-2020)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Bibliografická databáze evropské šedé literatury</a:t>
            </a: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OpenAIRE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(Open Access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Europe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Infrastruktura pro sklízení a zpřístupňování výstupů výzkumu (publikace, data,…) od spolupracujících institucí,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repozitářů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vydavatelů – nejedná se pouze o šedou literaturu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Vlastní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repozitář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Zenodo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NDLTD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Networked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Digital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Library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Theses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Dissertations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Mezinárodní organizace zabývající se podporou šíření a uchovávání elektronických dizertací a diplomových prací</a:t>
            </a:r>
          </a:p>
        </p:txBody>
      </p:sp>
    </p:spTree>
    <p:extLst>
      <p:ext uri="{BB962C8B-B14F-4D97-AF65-F5344CB8AC3E}">
        <p14:creationId xmlns:p14="http://schemas.microsoft.com/office/powerpoint/2010/main" val="39183926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systémů GL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81587"/>
            <a:ext cx="7729728" cy="3101983"/>
          </a:xfrm>
        </p:spPr>
        <p:txBody>
          <a:bodyPr/>
          <a:lstStyle/>
          <a:p>
            <a:r>
              <a:rPr lang="cs-CZ" dirty="0">
                <a:hlinkClick r:id="rId2"/>
              </a:rPr>
              <a:t>OADT</a:t>
            </a:r>
            <a:r>
              <a:rPr lang="cs-CZ" dirty="0"/>
              <a:t> (Open Access </a:t>
            </a:r>
            <a:r>
              <a:rPr lang="cs-CZ" dirty="0" err="1"/>
              <a:t>Theses</a:t>
            </a:r>
            <a:r>
              <a:rPr lang="cs-CZ" dirty="0"/>
              <a:t> and </a:t>
            </a:r>
            <a:r>
              <a:rPr lang="cs-CZ" dirty="0" err="1"/>
              <a:t>Dissertations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Open </a:t>
            </a:r>
            <a:r>
              <a:rPr lang="cs-CZ" dirty="0" err="1"/>
              <a:t>access</a:t>
            </a:r>
            <a:r>
              <a:rPr lang="cs-CZ" dirty="0"/>
              <a:t> dizertace a diplomky</a:t>
            </a:r>
          </a:p>
          <a:p>
            <a:r>
              <a:rPr lang="cs-CZ" dirty="0">
                <a:hlinkClick r:id="rId3"/>
              </a:rPr>
              <a:t>NARCIS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Nizozemský systém zpřístupňující publikace a data z univerzit a výzkumných institucí</a:t>
            </a:r>
          </a:p>
          <a:p>
            <a:r>
              <a:rPr lang="cs-CZ" dirty="0">
                <a:hlinkClick r:id="rId4"/>
              </a:rPr>
              <a:t>TIB Hannover </a:t>
            </a:r>
            <a:r>
              <a:rPr lang="cs-CZ" dirty="0"/>
              <a:t>(</a:t>
            </a:r>
            <a:r>
              <a:rPr lang="de-DE" dirty="0"/>
              <a:t>TIB – Leibniz-Informationszentrum Technik und Naturwissenschaften und Universitätsbibliothek</a:t>
            </a:r>
            <a:r>
              <a:rPr lang="cs-CZ" dirty="0"/>
              <a:t>) – shromažďování technických zpráv, zpráv z projektů financovaných ministerstvem školství a výzkumu</a:t>
            </a:r>
          </a:p>
        </p:txBody>
      </p:sp>
    </p:spTree>
    <p:extLst>
      <p:ext uri="{BB962C8B-B14F-4D97-AF65-F5344CB8AC3E}">
        <p14:creationId xmlns:p14="http://schemas.microsoft.com/office/powerpoint/2010/main" val="1162082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uživatelé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Koncoví uživatelé – čtenáři, badatelé</a:t>
            </a:r>
          </a:p>
          <a:p>
            <a:r>
              <a:rPr lang="cs-CZ" dirty="0"/>
              <a:t>Knihovníci – </a:t>
            </a:r>
            <a:r>
              <a:rPr lang="cs-CZ" dirty="0" err="1"/>
              <a:t>katalogizátoři</a:t>
            </a:r>
            <a:r>
              <a:rPr lang="cs-CZ" dirty="0"/>
              <a:t>, akvizitéři, referenční knihovníci…</a:t>
            </a:r>
          </a:p>
          <a:p>
            <a:r>
              <a:rPr lang="cs-CZ" dirty="0"/>
              <a:t>Nakladatelé, knihkupci</a:t>
            </a:r>
          </a:p>
          <a:p>
            <a:r>
              <a:rPr lang="cs-CZ" dirty="0"/>
              <a:t>Vládní organizace, grantové agentury, statistika</a:t>
            </a:r>
          </a:p>
          <a:p>
            <a:r>
              <a:rPr lang="cs-CZ" dirty="0"/>
              <a:t>Organizace spravující autorská práva</a:t>
            </a:r>
          </a:p>
          <a:p>
            <a:r>
              <a:rPr lang="cs-CZ" dirty="0"/>
              <a:t>Automatizovaný sběr dat – distribuované vyhledávání, sklízení</a:t>
            </a:r>
          </a:p>
        </p:txBody>
      </p:sp>
    </p:spTree>
    <p:extLst>
      <p:ext uri="{BB962C8B-B14F-4D97-AF65-F5344CB8AC3E}">
        <p14:creationId xmlns:p14="http://schemas.microsoft.com/office/powerpoint/2010/main" val="9038095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023A2-1C07-449F-8B6B-7C4866F5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Registry </a:t>
            </a:r>
            <a:r>
              <a:rPr lang="cs-CZ" dirty="0" err="1"/>
              <a:t>repozitářů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17216A-1BDC-41B7-9B0F-5781DBA5C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access</a:t>
            </a:r>
            <a:r>
              <a:rPr lang="cs-CZ" dirty="0"/>
              <a:t> </a:t>
            </a:r>
            <a:r>
              <a:rPr lang="cs-CZ" dirty="0" err="1"/>
              <a:t>repozitáře</a:t>
            </a:r>
            <a:endParaRPr lang="cs-CZ" dirty="0"/>
          </a:p>
          <a:p>
            <a:r>
              <a:rPr lang="cs-CZ" dirty="0"/>
              <a:t>různé typy dokumentů, včetně šedé literatury, dat</a:t>
            </a:r>
            <a:endParaRPr lang="cs-CZ" dirty="0">
              <a:hlinkClick r:id="rId2"/>
            </a:endParaRPr>
          </a:p>
          <a:p>
            <a:r>
              <a:rPr lang="cs-CZ" dirty="0" err="1">
                <a:hlinkClick r:id="rId2"/>
              </a:rPr>
              <a:t>OpenDOAR</a:t>
            </a:r>
            <a:endParaRPr lang="cs-CZ" dirty="0"/>
          </a:p>
          <a:p>
            <a:r>
              <a:rPr lang="cs-CZ" dirty="0">
                <a:hlinkClick r:id="rId3"/>
              </a:rPr>
              <a:t>ROAR</a:t>
            </a:r>
            <a:endParaRPr lang="cs-CZ" dirty="0"/>
          </a:p>
          <a:p>
            <a:r>
              <a:rPr lang="cs-CZ" dirty="0">
                <a:hlinkClick r:id="rId4"/>
              </a:rPr>
              <a:t>re3data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46456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Šedá literatura v </a:t>
            </a:r>
            <a:r>
              <a:rPr lang="cs-CZ" dirty="0" err="1" smtClean="0"/>
              <a:t>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Legislativní rámec pro zveřejnění</a:t>
            </a:r>
          </a:p>
          <a:p>
            <a:pPr lvl="1"/>
            <a:r>
              <a:rPr lang="cs-CZ" dirty="0"/>
              <a:t>Kvalifikační práce - </a:t>
            </a:r>
            <a:r>
              <a:rPr lang="cs-CZ" b="1" dirty="0"/>
              <a:t>Zákon č. 111/1998 Sb.</a:t>
            </a:r>
          </a:p>
          <a:p>
            <a:pPr lvl="1"/>
            <a:r>
              <a:rPr lang="cs-CZ" dirty="0"/>
              <a:t>Patenty - </a:t>
            </a:r>
            <a:r>
              <a:rPr lang="cs-CZ" b="1" dirty="0"/>
              <a:t>Zákon č. 527/1990 Sb.</a:t>
            </a:r>
          </a:p>
          <a:p>
            <a:pPr lvl="1"/>
            <a:r>
              <a:rPr lang="cs-CZ" dirty="0"/>
              <a:t>Výroční </a:t>
            </a:r>
            <a:r>
              <a:rPr lang="cs-CZ" dirty="0" smtClean="0"/>
              <a:t>zprávy – obchodní společnosti, neziskové organizace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53205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4910D-A723-426B-9D8B-087CD36C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nušl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6A32CD-D75E-47BB-8E29-5DE638FB9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Národní úložiště šedé literatury</a:t>
            </a:r>
          </a:p>
          <a:p>
            <a:r>
              <a:rPr lang="cs-CZ" dirty="0">
                <a:hlinkClick r:id="rId2"/>
              </a:rPr>
              <a:t>https://invenio.nusl.cz</a:t>
            </a:r>
            <a:r>
              <a:rPr lang="cs-CZ" dirty="0"/>
              <a:t> (vyhledávání), </a:t>
            </a:r>
            <a:r>
              <a:rPr lang="cs-CZ" dirty="0">
                <a:hlinkClick r:id="rId3"/>
              </a:rPr>
              <a:t>https://nusl.techlib.cz</a:t>
            </a:r>
            <a:r>
              <a:rPr lang="cs-CZ" dirty="0"/>
              <a:t> (informace o službě)</a:t>
            </a:r>
          </a:p>
          <a:p>
            <a:r>
              <a:rPr lang="cs-CZ" dirty="0" err="1"/>
              <a:t>repozitář</a:t>
            </a:r>
            <a:endParaRPr lang="cs-CZ" dirty="0"/>
          </a:p>
          <a:p>
            <a:r>
              <a:rPr lang="cs-CZ" dirty="0"/>
              <a:t>typy zpracovávaných dokumentů - </a:t>
            </a:r>
            <a:r>
              <a:rPr lang="cs-CZ" dirty="0">
                <a:hlinkClick r:id="rId4"/>
              </a:rPr>
              <a:t>https://nusl.techlib.cz/cs/nusl/typologie-dokumentu-nusl</a:t>
            </a:r>
            <a:endParaRPr lang="cs-CZ" dirty="0"/>
          </a:p>
          <a:p>
            <a:r>
              <a:rPr lang="cs-CZ" dirty="0"/>
              <a:t>partnerské instituce – AV ČR, vysoké školy, státní správa, knihovny, muzea, neziskové organizace, jednotlivci (osobní archivy)</a:t>
            </a:r>
          </a:p>
          <a:p>
            <a:r>
              <a:rPr lang="cs-CZ" dirty="0"/>
              <a:t>metadata, plné texty</a:t>
            </a:r>
          </a:p>
          <a:p>
            <a:pPr lvl="1"/>
            <a:r>
              <a:rPr lang="cs-CZ" dirty="0"/>
              <a:t>vlastní metadatový formát založený na </a:t>
            </a:r>
            <a:r>
              <a:rPr lang="cs-CZ" dirty="0" err="1"/>
              <a:t>DublinCore</a:t>
            </a:r>
            <a:endParaRPr lang="cs-CZ" dirty="0"/>
          </a:p>
          <a:p>
            <a:r>
              <a:rPr lang="cs-CZ" dirty="0"/>
              <a:t>sklízení, dlouhodobá archivace, osobní archivy</a:t>
            </a:r>
          </a:p>
          <a:p>
            <a:r>
              <a:rPr lang="cs-CZ" dirty="0"/>
              <a:t>budoucnost – transformace na Národní </a:t>
            </a:r>
            <a:r>
              <a:rPr lang="cs-CZ" dirty="0" err="1"/>
              <a:t>repozitář</a:t>
            </a:r>
            <a:r>
              <a:rPr lang="cs-CZ" dirty="0"/>
              <a:t> pro dokumenty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CA3002-0019-A9C0-A98F-2AF062B9C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298F4CB-B3ED-9F74-EB3D-BAFA7380765A}"/>
              </a:ext>
            </a:extLst>
          </p:cNvPr>
          <p:cNvSpPr txBox="1"/>
          <p:nvPr/>
        </p:nvSpPr>
        <p:spPr>
          <a:xfrm>
            <a:off x="310896" y="6117336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Tereza </a:t>
            </a:r>
            <a:r>
              <a:rPr lang="cs-CZ" dirty="0" err="1"/>
              <a:t>Szarzec</a:t>
            </a:r>
            <a:r>
              <a:rPr lang="cs-CZ" dirty="0"/>
              <a:t> – Národní </a:t>
            </a:r>
            <a:r>
              <a:rPr lang="cs-CZ" dirty="0" err="1"/>
              <a:t>repozitář</a:t>
            </a:r>
            <a:r>
              <a:rPr lang="cs-CZ" dirty="0"/>
              <a:t>, prezentace pro kurz Data Steward</a:t>
            </a:r>
          </a:p>
        </p:txBody>
      </p:sp>
    </p:spTree>
    <p:extLst>
      <p:ext uri="{BB962C8B-B14F-4D97-AF65-F5344CB8AC3E}">
        <p14:creationId xmlns:p14="http://schemas.microsoft.com/office/powerpoint/2010/main" val="4155072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národní bibliografie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Povinný výtisk</a:t>
            </a:r>
          </a:p>
          <a:p>
            <a:r>
              <a:rPr lang="cs-CZ" sz="2400" dirty="0"/>
              <a:t>CIP (</a:t>
            </a:r>
            <a:r>
              <a:rPr lang="cs-CZ" sz="2400" dirty="0" err="1"/>
              <a:t>Cataloguing</a:t>
            </a:r>
            <a:r>
              <a:rPr lang="cs-CZ" sz="2400" dirty="0"/>
              <a:t> In </a:t>
            </a:r>
            <a:r>
              <a:rPr lang="cs-CZ" sz="2400" dirty="0" err="1"/>
              <a:t>Publication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674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Povinný výtisk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Výtisk</a:t>
            </a:r>
            <a:r>
              <a:rPr lang="cs-CZ" dirty="0"/>
              <a:t> dokumentu, který musí určené subjekty působící na knižním trhu v daném státě zdarma odevzdávat určeným (národním, státním, veřejným) institucím - příjemcům povinného výtisku, a to obvykle na základě zákonné povinnosti ve stanovené lhůtě od data vydání dokumentu.  (TDKIV)</a:t>
            </a:r>
          </a:p>
          <a:p>
            <a:r>
              <a:rPr lang="cs-CZ" dirty="0"/>
              <a:t>Funkce – evidenční, bibliografická, archivní, akviziční</a:t>
            </a:r>
          </a:p>
          <a:p>
            <a:r>
              <a:rPr lang="cs-CZ" dirty="0"/>
              <a:t>Doporučení IFLA - https://repository.ifla.org/bitstream/123456789/1322/1/guidelines-for-legal-deposit-legislation-en.pdf</a:t>
            </a:r>
          </a:p>
        </p:txBody>
      </p:sp>
    </p:spTree>
    <p:extLst>
      <p:ext uri="{BB962C8B-B14F-4D97-AF65-F5344CB8AC3E}">
        <p14:creationId xmlns:p14="http://schemas.microsoft.com/office/powerpoint/2010/main" val="138476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Legislativa povinného výtisku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37/1995, o neperiodických publikacích</a:t>
            </a:r>
          </a:p>
          <a:p>
            <a:r>
              <a:rPr lang="cs-CZ" sz="2400" dirty="0"/>
              <a:t>46/2000, o  právech a povinnostech při vydávání periodického tisku a o změně některých dalších zákonů (tiskový zákon)</a:t>
            </a:r>
          </a:p>
          <a:p>
            <a:r>
              <a:rPr lang="cs-CZ" sz="2400" dirty="0"/>
              <a:t>Poskytuje právní rámec pro odevzdávání povinného výtisku, stanovuje příjemce</a:t>
            </a:r>
          </a:p>
          <a:p>
            <a:r>
              <a:rPr lang="cs-CZ" sz="2400" dirty="0"/>
              <a:t>Neřeší (zatím) elektronické publikace</a:t>
            </a:r>
          </a:p>
        </p:txBody>
      </p:sp>
    </p:spTree>
    <p:extLst>
      <p:ext uri="{BB962C8B-B14F-4D97-AF65-F5344CB8AC3E}">
        <p14:creationId xmlns:p14="http://schemas.microsoft.com/office/powerpoint/2010/main" val="1342924036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Props1.xml><?xml version="1.0" encoding="utf-8"?>
<ds:datastoreItem xmlns:ds="http://schemas.openxmlformats.org/officeDocument/2006/customXml" ds:itemID="{E692FA11-3835-4921-8286-BA4E6FE8CE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EE88D1-8A93-48D4-BF43-A1D037A752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FB3C0C-02C6-4D8A-AD1C-A836C1FE2B0D}">
  <ds:schemaRefs>
    <ds:schemaRef ds:uri="http://schemas.microsoft.com/office/2006/metadata/properties"/>
    <ds:schemaRef ds:uri="http://purl.org/dc/elements/1.1/"/>
    <ds:schemaRef ds:uri="04154ce8-de10-43e5-bac2-7607c4efa263"/>
    <ds:schemaRef ds:uri="ad9319be-0f24-4bac-9f91-d45c695379bf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1162</TotalTime>
  <Words>3051</Words>
  <Application>Microsoft Office PowerPoint</Application>
  <PresentationFormat>Širokoúhlá obrazovka</PresentationFormat>
  <Paragraphs>380</Paragraphs>
  <Slides>62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62</vt:i4>
      </vt:variant>
    </vt:vector>
  </HeadingPairs>
  <TitlesOfParts>
    <vt:vector size="66" baseType="lpstr">
      <vt:lpstr>Arial</vt:lpstr>
      <vt:lpstr>Calibri</vt:lpstr>
      <vt:lpstr>Gill Sans MT</vt:lpstr>
      <vt:lpstr>Balík</vt:lpstr>
      <vt:lpstr>Digitální knihovny  kombi I</vt:lpstr>
      <vt:lpstr>Národní bibliografie</vt:lpstr>
      <vt:lpstr>Princip registrace</vt:lpstr>
      <vt:lpstr>Pokrytí typů dokumentů</vt:lpstr>
      <vt:lpstr>Poslání národních bibliografií</vt:lpstr>
      <vt:lpstr>uživatelé</vt:lpstr>
      <vt:lpstr>Zdroje národní bibliografie</vt:lpstr>
      <vt:lpstr>Povinný výtisk</vt:lpstr>
      <vt:lpstr>Legislativa povinného výtisku v ČR</vt:lpstr>
      <vt:lpstr>E-depozit – 1. pokus</vt:lpstr>
      <vt:lpstr>E-depozit – 2. pokus</vt:lpstr>
      <vt:lpstr>Prezentace aplikace PowerPoint</vt:lpstr>
      <vt:lpstr>Cataloguing in publication</vt:lpstr>
      <vt:lpstr>Standardy</vt:lpstr>
      <vt:lpstr>standardy</vt:lpstr>
      <vt:lpstr>Česká národní bibliografie</vt:lpstr>
      <vt:lpstr>Česká národní bibliografie</vt:lpstr>
      <vt:lpstr>Číslo Čnb</vt:lpstr>
      <vt:lpstr>Záznam čnb</vt:lpstr>
      <vt:lpstr>Registr digitalizace</vt:lpstr>
      <vt:lpstr>Národní autority</vt:lpstr>
      <vt:lpstr>Národní autority čr</vt:lpstr>
      <vt:lpstr>VIAF (OCLC)</vt:lpstr>
      <vt:lpstr>webarchiv</vt:lpstr>
      <vt:lpstr>Opakování – autorská práva, veřejné licence</vt:lpstr>
      <vt:lpstr>Digitální knihovny a autorskoprávní ochrana</vt:lpstr>
      <vt:lpstr>Veřejné licence</vt:lpstr>
      <vt:lpstr>Možnosti Přístupu k obsahu digitálních knihoven</vt:lpstr>
      <vt:lpstr>Možnosti Přístupu k obsahu digitálních knihoven</vt:lpstr>
      <vt:lpstr>Možnosti přístupu k obsahu digitálních knihoven</vt:lpstr>
      <vt:lpstr>Knihy v digitální podobě</vt:lpstr>
      <vt:lpstr>Digital rights management</vt:lpstr>
      <vt:lpstr>Project gutenberg</vt:lpstr>
      <vt:lpstr>Google books</vt:lpstr>
      <vt:lpstr>Hathitrust</vt:lpstr>
      <vt:lpstr>Hathitrust</vt:lpstr>
      <vt:lpstr>Hathitrust rights management</vt:lpstr>
      <vt:lpstr>Open library - Controlled digital lending</vt:lpstr>
      <vt:lpstr>Národní digitální knihovna</vt:lpstr>
      <vt:lpstr>Díla nedostupná na trhu</vt:lpstr>
      <vt:lpstr>Městská knihovna v praze</vt:lpstr>
      <vt:lpstr>Palmknihy</vt:lpstr>
      <vt:lpstr>bookport</vt:lpstr>
      <vt:lpstr>Open access periodika</vt:lpstr>
      <vt:lpstr>Databáze a digitální knihovny periodik</vt:lpstr>
      <vt:lpstr>Databáze a digitální knihovny periodik</vt:lpstr>
      <vt:lpstr>Databáze a digitální knihovny periodik</vt:lpstr>
      <vt:lpstr>Bibliografické záznamy periodik</vt:lpstr>
      <vt:lpstr>webarchiv</vt:lpstr>
      <vt:lpstr>webarchiv</vt:lpstr>
      <vt:lpstr>webarchiv</vt:lpstr>
      <vt:lpstr>zahraniční webové archivy</vt:lpstr>
      <vt:lpstr>šedá literatura (grey literature)</vt:lpstr>
      <vt:lpstr>typologie GL</vt:lpstr>
      <vt:lpstr>typologie GL</vt:lpstr>
      <vt:lpstr>Šedá literatura – problémy</vt:lpstr>
      <vt:lpstr>registrace a uchovávání GL</vt:lpstr>
      <vt:lpstr>Příklady systémů GL</vt:lpstr>
      <vt:lpstr>Příklady systémů GL</vt:lpstr>
      <vt:lpstr>Registry repozitářů</vt:lpstr>
      <vt:lpstr>Šedá literatura v čr</vt:lpstr>
      <vt:lpstr>nušl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82</cp:revision>
  <dcterms:created xsi:type="dcterms:W3CDTF">2019-02-07T10:06:46Z</dcterms:created>
  <dcterms:modified xsi:type="dcterms:W3CDTF">2026-03-20T10:42:43Z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