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sldIdLst>
    <p:sldId id="256" r:id="rId2"/>
    <p:sldId id="264" r:id="rId3"/>
    <p:sldId id="265" r:id="rId4"/>
    <p:sldId id="266" r:id="rId5"/>
    <p:sldId id="267" r:id="rId6"/>
    <p:sldId id="268" r:id="rId7"/>
  </p:sldIdLst>
  <p:sldSz cx="12192000" cy="6858000"/>
  <p:notesSz cx="6797675" cy="98726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54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82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153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764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8424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82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409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89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662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94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112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154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31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95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58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66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FC614-AC51-4BE6-A3E0-2EA1885039B8}" type="datetimeFigureOut">
              <a:rPr lang="cs-CZ" smtClean="0"/>
              <a:t>16.12.2019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E9DBEA8-2FBA-43EE-BD0C-1428E0DED9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778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Laboratoř anorganické </a:t>
            </a:r>
            <a:r>
              <a:rPr lang="cs-CZ" dirty="0" smtClean="0"/>
              <a:t>chemie_ ZS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309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Laboratorní úlohy</a:t>
            </a:r>
            <a:br>
              <a:rPr lang="cs-CZ" dirty="0" smtClean="0"/>
            </a:br>
            <a:r>
              <a:rPr lang="cs-CZ" b="1" dirty="0" smtClean="0"/>
              <a:t>BLOK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91265" y="2133600"/>
            <a:ext cx="9313347" cy="377762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300" b="1" dirty="0" smtClean="0"/>
              <a:t>KMnO</a:t>
            </a:r>
            <a:r>
              <a:rPr lang="cs-CZ" sz="3300" b="1" baseline="-25000" dirty="0" smtClean="0"/>
              <a:t>4</a:t>
            </a:r>
            <a:endParaRPr lang="cs-CZ" sz="3300" dirty="0" smtClean="0"/>
          </a:p>
          <a:p>
            <a:pPr marL="0" indent="0">
              <a:buNone/>
            </a:pPr>
            <a:endParaRPr lang="cs-CZ" sz="3300" b="1" dirty="0" smtClean="0"/>
          </a:p>
          <a:p>
            <a:pPr marL="0" indent="0">
              <a:buNone/>
            </a:pPr>
            <a:endParaRPr lang="cs-CZ" sz="3300" b="1" dirty="0"/>
          </a:p>
          <a:p>
            <a:pPr marL="0" indent="0">
              <a:buNone/>
            </a:pPr>
            <a:r>
              <a:rPr lang="cs-CZ" sz="3300" b="1" dirty="0" smtClean="0"/>
              <a:t>	MANGANAN DRASELNÝ</a:t>
            </a:r>
            <a:r>
              <a:rPr lang="cs-CZ" sz="3300" b="1" dirty="0"/>
              <a:t>	</a:t>
            </a:r>
            <a:r>
              <a:rPr lang="cs-CZ" sz="3300" b="1" dirty="0" smtClean="0"/>
              <a:t>	K</a:t>
            </a:r>
            <a:r>
              <a:rPr lang="cs-CZ" sz="3300" b="1" baseline="-25000" dirty="0" smtClean="0"/>
              <a:t>2</a:t>
            </a:r>
            <a:r>
              <a:rPr lang="cs-CZ" sz="3300" b="1" dirty="0" smtClean="0"/>
              <a:t>MnO</a:t>
            </a:r>
            <a:r>
              <a:rPr lang="cs-CZ" sz="3300" b="1" baseline="-25000" dirty="0" smtClean="0"/>
              <a:t>4</a:t>
            </a:r>
            <a:endParaRPr lang="cs-CZ" sz="3300" dirty="0"/>
          </a:p>
          <a:p>
            <a:pPr marL="0" indent="0">
              <a:buNone/>
            </a:pPr>
            <a:endParaRPr lang="cs-CZ" sz="3300" b="1" dirty="0" smtClean="0"/>
          </a:p>
          <a:p>
            <a:pPr marL="0" indent="0">
              <a:buNone/>
            </a:pPr>
            <a:r>
              <a:rPr lang="cs-CZ" sz="3300" b="1" dirty="0" smtClean="0"/>
              <a:t>	OXID </a:t>
            </a:r>
            <a:r>
              <a:rPr lang="cs-CZ" sz="3300" b="1" dirty="0"/>
              <a:t>MANGANIČITÝ		MnO</a:t>
            </a:r>
            <a:r>
              <a:rPr lang="cs-CZ" sz="3300" b="1" baseline="-25000" dirty="0"/>
              <a:t>2</a:t>
            </a:r>
            <a:endParaRPr lang="cs-CZ" sz="3300" dirty="0"/>
          </a:p>
          <a:p>
            <a:pPr marL="0" indent="0">
              <a:buNone/>
            </a:pPr>
            <a:r>
              <a:rPr lang="cs-CZ" sz="3300" b="1" dirty="0"/>
              <a:t> </a:t>
            </a:r>
            <a:endParaRPr lang="cs-CZ" sz="3300" dirty="0"/>
          </a:p>
          <a:p>
            <a:pPr marL="0" indent="0">
              <a:buNone/>
            </a:pPr>
            <a:r>
              <a:rPr lang="cs-CZ" sz="3300" b="1" dirty="0" smtClean="0"/>
              <a:t>	OCTAN </a:t>
            </a:r>
            <a:r>
              <a:rPr lang="cs-CZ" sz="3300" b="1" dirty="0"/>
              <a:t>MANGANITÝ		</a:t>
            </a:r>
            <a:r>
              <a:rPr lang="cs-CZ" sz="3300" b="1" dirty="0" err="1"/>
              <a:t>Mn</a:t>
            </a:r>
            <a:r>
              <a:rPr lang="cs-CZ" sz="3300" b="1" dirty="0"/>
              <a:t>(CH</a:t>
            </a:r>
            <a:r>
              <a:rPr lang="cs-CZ" sz="3300" b="1" baseline="-25000" dirty="0"/>
              <a:t>3</a:t>
            </a:r>
            <a:r>
              <a:rPr lang="cs-CZ" sz="3300" b="1" dirty="0"/>
              <a:t>COO)</a:t>
            </a:r>
            <a:r>
              <a:rPr lang="cs-CZ" sz="3300" b="1" baseline="-25000" dirty="0"/>
              <a:t>3</a:t>
            </a:r>
            <a:r>
              <a:rPr lang="cs-CZ" sz="3300" b="1" dirty="0"/>
              <a:t>.2H</a:t>
            </a:r>
            <a:r>
              <a:rPr lang="cs-CZ" sz="3300" b="1" baseline="-25000" dirty="0"/>
              <a:t>2</a:t>
            </a:r>
            <a:r>
              <a:rPr lang="cs-CZ" sz="3300" b="1" dirty="0"/>
              <a:t>O</a:t>
            </a:r>
            <a:endParaRPr lang="cs-CZ" sz="3300" dirty="0"/>
          </a:p>
          <a:p>
            <a:pPr marL="0" indent="0">
              <a:buNone/>
            </a:pPr>
            <a:r>
              <a:rPr lang="cs-CZ" sz="3300" dirty="0"/>
              <a:t> 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769500" y="2609907"/>
            <a:ext cx="617838" cy="411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769500" y="3044453"/>
            <a:ext cx="700217" cy="848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2515715" y="2960015"/>
            <a:ext cx="617838" cy="1639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35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84560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69989" y="1556950"/>
            <a:ext cx="9222731" cy="50333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4800" b="1" dirty="0"/>
              <a:t>MANGANAN DRASELNÝ			K</a:t>
            </a:r>
            <a:r>
              <a:rPr lang="cs-CZ" sz="4800" b="1" baseline="-25000" dirty="0"/>
              <a:t>2</a:t>
            </a:r>
            <a:r>
              <a:rPr lang="cs-CZ" sz="4800" b="1" dirty="0"/>
              <a:t>MnO</a:t>
            </a:r>
            <a:r>
              <a:rPr lang="cs-CZ" sz="4800" b="1" baseline="-25000" dirty="0"/>
              <a:t>4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/>
              <a:t>--------------------------------------------------------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/>
              <a:t> 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 smtClean="0"/>
              <a:t>Příprava</a:t>
            </a:r>
            <a:r>
              <a:rPr lang="cs-CZ" sz="4800" b="1" dirty="0"/>
              <a:t>:</a:t>
            </a:r>
            <a:endParaRPr lang="cs-CZ" sz="4800" dirty="0"/>
          </a:p>
          <a:p>
            <a:pPr marL="0" indent="0">
              <a:buNone/>
            </a:pPr>
            <a:r>
              <a:rPr lang="cs-CZ" sz="4800" dirty="0"/>
              <a:t>reakce manganistanu draselného s hydroxidem draselným </a:t>
            </a:r>
            <a:endParaRPr lang="cs-CZ" sz="4800" dirty="0" smtClean="0"/>
          </a:p>
          <a:p>
            <a:r>
              <a:rPr lang="cs-CZ" sz="4800" b="1" dirty="0" smtClean="0"/>
              <a:t>Doplňte reakci:</a:t>
            </a:r>
            <a:r>
              <a:rPr lang="cs-CZ" sz="4800" b="1" dirty="0"/>
              <a:t> </a:t>
            </a:r>
          </a:p>
          <a:p>
            <a:pPr marL="0" indent="0">
              <a:buNone/>
            </a:pPr>
            <a:r>
              <a:rPr lang="cs-CZ" sz="4800" dirty="0" smtClean="0"/>
              <a:t>KMnO</a:t>
            </a:r>
            <a:r>
              <a:rPr lang="cs-CZ" sz="4800" baseline="-25000" dirty="0" smtClean="0"/>
              <a:t>4</a:t>
            </a:r>
            <a:r>
              <a:rPr lang="cs-CZ" sz="4800" dirty="0"/>
              <a:t>	</a:t>
            </a:r>
            <a:r>
              <a:rPr lang="cs-CZ" sz="4800" dirty="0" smtClean="0"/>
              <a:t>+ KOH </a:t>
            </a:r>
            <a:r>
              <a:rPr lang="cs-CZ" sz="4800" dirty="0"/>
              <a:t>---------------   </a:t>
            </a:r>
          </a:p>
          <a:p>
            <a:endParaRPr lang="cs-CZ" sz="4800" dirty="0" smtClean="0"/>
          </a:p>
          <a:p>
            <a:pPr marL="0" indent="0">
              <a:buNone/>
            </a:pPr>
            <a:r>
              <a:rPr lang="cs-CZ" sz="4800" b="1" dirty="0" smtClean="0"/>
              <a:t>Postup</a:t>
            </a:r>
            <a:r>
              <a:rPr lang="cs-CZ" sz="4800" b="1" dirty="0"/>
              <a:t>:</a:t>
            </a:r>
            <a:endParaRPr lang="cs-CZ" sz="4800" dirty="0"/>
          </a:p>
          <a:p>
            <a:pPr marL="0" lvl="0" indent="0">
              <a:buNone/>
            </a:pPr>
            <a:r>
              <a:rPr lang="cs-CZ" sz="4800" dirty="0" smtClean="0"/>
              <a:t>manganistan </a:t>
            </a:r>
            <a:r>
              <a:rPr lang="cs-CZ" sz="4800" dirty="0"/>
              <a:t>draselný zahřívejte k varu s desetinásobným nadbytkem 40% roztoku hydroxidu draselného v </a:t>
            </a:r>
            <a:r>
              <a:rPr lang="cs-CZ" sz="4800" dirty="0" err="1"/>
              <a:t>Erlenmayerově</a:t>
            </a:r>
            <a:r>
              <a:rPr lang="cs-CZ" sz="4800" dirty="0"/>
              <a:t> baňce tak dlouho, až roztok zezelená</a:t>
            </a:r>
          </a:p>
          <a:p>
            <a:pPr marL="0" lvl="0" indent="0">
              <a:buNone/>
            </a:pPr>
            <a:r>
              <a:rPr lang="cs-CZ" sz="4800" dirty="0"/>
              <a:t>reakci je možné urychlit přidáním krystalku modré skalice</a:t>
            </a:r>
          </a:p>
          <a:p>
            <a:pPr marL="0" lvl="0" indent="0">
              <a:buNone/>
            </a:pPr>
            <a:r>
              <a:rPr lang="cs-CZ" sz="4800" dirty="0"/>
              <a:t>vypařenou vodu doplňujte</a:t>
            </a:r>
          </a:p>
          <a:p>
            <a:pPr marL="0" lvl="0" indent="0">
              <a:buNone/>
            </a:pPr>
            <a:r>
              <a:rPr lang="cs-CZ" sz="4800" dirty="0"/>
              <a:t>po ochlazení ledem vyloučené tmavé krystalky odsajte na fritě</a:t>
            </a:r>
          </a:p>
          <a:p>
            <a:pPr marL="0" lvl="0" indent="0">
              <a:buNone/>
            </a:pPr>
            <a:r>
              <a:rPr lang="cs-CZ" sz="4800" dirty="0"/>
              <a:t>produkt vysušte  v exikátoru </a:t>
            </a:r>
          </a:p>
          <a:p>
            <a:pPr marL="0" indent="0">
              <a:buNone/>
            </a:pPr>
            <a:r>
              <a:rPr lang="cs-CZ" sz="4800" dirty="0"/>
              <a:t> </a:t>
            </a:r>
          </a:p>
          <a:p>
            <a:r>
              <a:rPr lang="cs-CZ" sz="4800" b="1" dirty="0"/>
              <a:t>Vypočtěte množství </a:t>
            </a:r>
            <a:r>
              <a:rPr lang="cs-CZ" sz="4800" dirty="0"/>
              <a:t>vstupních reagentů vzhledem k teoretickému výtěžku </a:t>
            </a:r>
            <a:r>
              <a:rPr lang="cs-CZ" sz="4800" dirty="0" smtClean="0"/>
              <a:t>2g </a:t>
            </a:r>
            <a:r>
              <a:rPr lang="cs-CZ" sz="4800" dirty="0" err="1" smtClean="0"/>
              <a:t>mangananu</a:t>
            </a:r>
            <a:r>
              <a:rPr lang="cs-CZ" sz="4800" dirty="0" smtClean="0"/>
              <a:t> draselného</a:t>
            </a:r>
            <a:endParaRPr lang="cs-CZ" sz="4800" b="1" dirty="0"/>
          </a:p>
          <a:p>
            <a:r>
              <a:rPr lang="cs-CZ" sz="4800" b="1" dirty="0"/>
              <a:t>Nastudujte vlastnosti a reakce </a:t>
            </a:r>
            <a:r>
              <a:rPr lang="cs-CZ" sz="4800" dirty="0" smtClean="0"/>
              <a:t> </a:t>
            </a:r>
            <a:r>
              <a:rPr lang="cs-CZ" sz="4800" dirty="0" err="1"/>
              <a:t>mangananu</a:t>
            </a:r>
            <a:r>
              <a:rPr lang="cs-CZ" sz="4800" dirty="0"/>
              <a:t> draselného</a:t>
            </a:r>
            <a:endParaRPr lang="cs-CZ" sz="4800" b="1" dirty="0"/>
          </a:p>
          <a:p>
            <a:pPr marL="0" indent="0">
              <a:buNone/>
            </a:pPr>
            <a:r>
              <a:rPr lang="cs-CZ" sz="48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8269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6366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40475"/>
            <a:ext cx="8915400" cy="511569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OXID MANGANIČITÝ		MnO</a:t>
            </a:r>
            <a:r>
              <a:rPr lang="cs-CZ" b="1" baseline="-25000" dirty="0"/>
              <a:t>2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---------------------------------------------------</a:t>
            </a:r>
            <a:endParaRPr lang="cs-CZ" dirty="0"/>
          </a:p>
          <a:p>
            <a:pPr marL="0" indent="0">
              <a:buNone/>
            </a:pPr>
            <a:r>
              <a:rPr lang="cs-CZ" b="1" dirty="0" smtClean="0"/>
              <a:t>Příprava</a:t>
            </a:r>
            <a:r>
              <a:rPr lang="cs-CZ" b="1" dirty="0"/>
              <a:t>: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redukce manganistanu draselného siřičitanem sodným v neutrálním prostředí</a:t>
            </a:r>
          </a:p>
          <a:p>
            <a:pPr marL="0" indent="0">
              <a:buNone/>
            </a:pPr>
            <a:r>
              <a:rPr lang="cs-CZ" dirty="0"/>
              <a:t>(</a:t>
            </a:r>
            <a:r>
              <a:rPr lang="cs-CZ" b="1" dirty="0" err="1"/>
              <a:t>oxidoredukční</a:t>
            </a:r>
            <a:r>
              <a:rPr lang="cs-CZ" b="1" dirty="0"/>
              <a:t> srážení</a:t>
            </a:r>
            <a:r>
              <a:rPr lang="cs-CZ" dirty="0"/>
              <a:t>)</a:t>
            </a:r>
          </a:p>
          <a:p>
            <a:r>
              <a:rPr lang="cs-CZ" b="1" dirty="0" smtClean="0"/>
              <a:t>Doplňte reakci:</a:t>
            </a:r>
            <a:r>
              <a:rPr lang="cs-CZ" b="1" dirty="0"/>
              <a:t> </a:t>
            </a:r>
          </a:p>
          <a:p>
            <a:pPr marL="0" indent="0">
              <a:buNone/>
            </a:pPr>
            <a:r>
              <a:rPr lang="cs-CZ" dirty="0" smtClean="0"/>
              <a:t>KMnO</a:t>
            </a:r>
            <a:r>
              <a:rPr lang="cs-CZ" baseline="-25000" dirty="0" smtClean="0"/>
              <a:t>4</a:t>
            </a:r>
            <a:r>
              <a:rPr lang="cs-CZ" dirty="0" smtClean="0"/>
              <a:t>  </a:t>
            </a:r>
            <a:r>
              <a:rPr lang="cs-CZ" dirty="0"/>
              <a:t>+	</a:t>
            </a:r>
            <a:r>
              <a:rPr lang="cs-CZ" dirty="0" smtClean="0"/>
              <a:t>Na</a:t>
            </a:r>
            <a:r>
              <a:rPr lang="cs-CZ" baseline="-25000" dirty="0" smtClean="0"/>
              <a:t>2</a:t>
            </a:r>
            <a:r>
              <a:rPr lang="cs-CZ" dirty="0" smtClean="0"/>
              <a:t>SO</a:t>
            </a:r>
            <a:r>
              <a:rPr lang="cs-CZ" baseline="-25000" dirty="0" smtClean="0"/>
              <a:t>3</a:t>
            </a:r>
            <a:r>
              <a:rPr lang="cs-CZ" dirty="0" smtClean="0"/>
              <a:t>  </a:t>
            </a:r>
            <a:r>
              <a:rPr lang="cs-CZ" dirty="0"/>
              <a:t>+   H</a:t>
            </a:r>
            <a:r>
              <a:rPr lang="cs-CZ" baseline="-25000" dirty="0"/>
              <a:t>2</a:t>
            </a:r>
            <a:r>
              <a:rPr lang="cs-CZ" dirty="0"/>
              <a:t>O --------- 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Postup: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k</a:t>
            </a:r>
            <a:r>
              <a:rPr lang="cs-CZ" dirty="0"/>
              <a:t> 5% roztoku manganistanu draselného přidáváme koncentrovaný roztok vypočteného množství siřičitanu sodného</a:t>
            </a:r>
          </a:p>
          <a:p>
            <a:pPr marL="0" lvl="0" indent="0">
              <a:buNone/>
            </a:pPr>
            <a:r>
              <a:rPr lang="cs-CZ" dirty="0" err="1"/>
              <a:t>proved´te</a:t>
            </a:r>
            <a:r>
              <a:rPr lang="cs-CZ" dirty="0"/>
              <a:t> zkoušku redukce manganistanu: kapka reakční směsi, vnesená na filtrační papír, nesmí zanechávat skvrnu s fialovým okrajem</a:t>
            </a:r>
          </a:p>
          <a:p>
            <a:pPr marL="0" lvl="0" indent="0">
              <a:buNone/>
            </a:pPr>
            <a:r>
              <a:rPr lang="cs-CZ" dirty="0"/>
              <a:t>není-li reakce, přidejte dále roztok siřičitanu</a:t>
            </a:r>
          </a:p>
          <a:p>
            <a:pPr marL="0" lvl="0" indent="0">
              <a:buNone/>
            </a:pPr>
            <a:r>
              <a:rPr lang="cs-CZ" dirty="0"/>
              <a:t>vyloučenou hnědou sraženinu oxidu manganičitého odsajte</a:t>
            </a:r>
          </a:p>
          <a:p>
            <a:pPr marL="0" lvl="0" indent="0">
              <a:buNone/>
            </a:pPr>
            <a:r>
              <a:rPr lang="cs-CZ" dirty="0"/>
              <a:t>promyjte horkou vodou do negativní reakce na síranové ionty</a:t>
            </a:r>
          </a:p>
          <a:p>
            <a:pPr marL="0" lvl="0" indent="0">
              <a:buNone/>
            </a:pPr>
            <a:r>
              <a:rPr lang="cs-CZ" dirty="0"/>
              <a:t>vysušte při 100°C   </a:t>
            </a:r>
            <a:endParaRPr lang="cs-CZ" dirty="0" smtClean="0"/>
          </a:p>
          <a:p>
            <a:pPr marL="0" lvl="0" indent="0">
              <a:buNone/>
            </a:pPr>
            <a:endParaRPr lang="cs-CZ" dirty="0" smtClean="0"/>
          </a:p>
          <a:p>
            <a:r>
              <a:rPr lang="cs-CZ" b="1" dirty="0"/>
              <a:t>Vypočtěte množství </a:t>
            </a:r>
            <a:r>
              <a:rPr lang="cs-CZ" dirty="0"/>
              <a:t>vstupních reagentů vzhledem k teoretickému výtěžku </a:t>
            </a:r>
            <a:r>
              <a:rPr lang="cs-CZ" dirty="0" smtClean="0"/>
              <a:t>2g oxidu manganičitého</a:t>
            </a:r>
            <a:endParaRPr lang="cs-CZ" b="1" dirty="0"/>
          </a:p>
          <a:p>
            <a:r>
              <a:rPr lang="cs-CZ" b="1" dirty="0"/>
              <a:t>Nastudujte vlastnosti a reakce </a:t>
            </a:r>
            <a:r>
              <a:rPr lang="cs-CZ" dirty="0"/>
              <a:t>oxidu manganičitého 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502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6366"/>
          </a:xfrm>
        </p:spPr>
        <p:txBody>
          <a:bodyPr/>
          <a:lstStyle/>
          <a:p>
            <a:pPr algn="ctr"/>
            <a:r>
              <a:rPr lang="cs-CZ" dirty="0"/>
              <a:t>Samostudium laboratorních úloh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3914" y="1655805"/>
            <a:ext cx="10260698" cy="520219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4800" b="1" dirty="0"/>
              <a:t>OCTAN MANGANITÝ		</a:t>
            </a:r>
            <a:r>
              <a:rPr lang="cs-CZ" sz="4800" b="1" dirty="0" err="1" smtClean="0"/>
              <a:t>Mn</a:t>
            </a:r>
            <a:r>
              <a:rPr lang="cs-CZ" sz="4800" b="1" dirty="0" smtClean="0"/>
              <a:t>(CH</a:t>
            </a:r>
            <a:r>
              <a:rPr lang="cs-CZ" sz="4800" b="1" baseline="-25000" dirty="0" smtClean="0"/>
              <a:t>3</a:t>
            </a:r>
            <a:r>
              <a:rPr lang="cs-CZ" sz="4800" b="1" dirty="0" smtClean="0"/>
              <a:t>COO)</a:t>
            </a:r>
            <a:r>
              <a:rPr lang="cs-CZ" sz="4800" b="1" baseline="-25000" dirty="0" smtClean="0"/>
              <a:t>3</a:t>
            </a:r>
            <a:r>
              <a:rPr lang="cs-CZ" sz="4800" b="1" dirty="0" smtClean="0"/>
              <a:t>.2H</a:t>
            </a:r>
            <a:r>
              <a:rPr lang="cs-CZ" sz="4800" b="1" baseline="-25000" dirty="0" smtClean="0"/>
              <a:t>2</a:t>
            </a:r>
            <a:r>
              <a:rPr lang="cs-CZ" sz="4800" b="1" dirty="0" smtClean="0"/>
              <a:t>O</a:t>
            </a:r>
          </a:p>
          <a:p>
            <a:pPr marL="0" indent="0">
              <a:buNone/>
            </a:pPr>
            <a:r>
              <a:rPr lang="cs-CZ" sz="4800" b="1" dirty="0" smtClean="0"/>
              <a:t>-------------------------------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 smtClean="0"/>
              <a:t>Příprava</a:t>
            </a:r>
            <a:r>
              <a:rPr lang="cs-CZ" sz="4800" b="1" dirty="0"/>
              <a:t>: </a:t>
            </a:r>
            <a:endParaRPr lang="cs-CZ" sz="4800" dirty="0"/>
          </a:p>
          <a:p>
            <a:r>
              <a:rPr lang="cs-CZ" sz="4800" dirty="0" smtClean="0"/>
              <a:t>Doplňte rovnici:</a:t>
            </a:r>
            <a:r>
              <a:rPr lang="cs-CZ" sz="4800" dirty="0"/>
              <a:t> </a:t>
            </a:r>
          </a:p>
          <a:p>
            <a:pPr marL="0" indent="0">
              <a:buNone/>
            </a:pPr>
            <a:r>
              <a:rPr lang="cs-CZ" sz="4800" dirty="0" err="1" smtClean="0"/>
              <a:t>Mn</a:t>
            </a:r>
            <a:r>
              <a:rPr lang="cs-CZ" sz="4800" dirty="0" smtClean="0"/>
              <a:t>(CH</a:t>
            </a:r>
            <a:r>
              <a:rPr lang="cs-CZ" sz="4800" baseline="-25000" dirty="0" smtClean="0"/>
              <a:t>3</a:t>
            </a:r>
            <a:r>
              <a:rPr lang="cs-CZ" sz="4800" dirty="0" smtClean="0"/>
              <a:t>COO)</a:t>
            </a:r>
            <a:r>
              <a:rPr lang="cs-CZ" sz="4800" baseline="-25000" dirty="0" smtClean="0"/>
              <a:t>2</a:t>
            </a:r>
            <a:r>
              <a:rPr lang="cs-CZ" sz="4800" dirty="0" smtClean="0"/>
              <a:t>  </a:t>
            </a:r>
            <a:r>
              <a:rPr lang="cs-CZ" sz="4800" dirty="0"/>
              <a:t>+  KMnO</a:t>
            </a:r>
            <a:r>
              <a:rPr lang="cs-CZ" sz="4800" baseline="-25000" dirty="0"/>
              <a:t>4</a:t>
            </a:r>
            <a:r>
              <a:rPr lang="cs-CZ" sz="4800" dirty="0"/>
              <a:t>  +  </a:t>
            </a:r>
            <a:r>
              <a:rPr lang="cs-CZ" sz="4800" dirty="0" smtClean="0"/>
              <a:t>CH</a:t>
            </a:r>
            <a:r>
              <a:rPr lang="cs-CZ" sz="4800" baseline="-25000" dirty="0" smtClean="0"/>
              <a:t>3</a:t>
            </a:r>
            <a:r>
              <a:rPr lang="cs-CZ" sz="4800" dirty="0" smtClean="0"/>
              <a:t>COOH -----------  </a:t>
            </a:r>
            <a:r>
              <a:rPr lang="cs-CZ" sz="4800" dirty="0"/>
              <a:t> </a:t>
            </a:r>
          </a:p>
          <a:p>
            <a:pPr marL="0" indent="0">
              <a:buNone/>
            </a:pPr>
            <a:r>
              <a:rPr lang="cs-CZ" sz="4800" dirty="0"/>
              <a:t> </a:t>
            </a:r>
          </a:p>
          <a:p>
            <a:pPr marL="0" indent="0">
              <a:buNone/>
            </a:pPr>
            <a:r>
              <a:rPr lang="cs-CZ" sz="4800" b="1" dirty="0"/>
              <a:t>Postup: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/>
              <a:t> </a:t>
            </a:r>
            <a:r>
              <a:rPr lang="cs-CZ" sz="4800" dirty="0" smtClean="0"/>
              <a:t>40 </a:t>
            </a:r>
            <a:r>
              <a:rPr lang="cs-CZ" sz="4800" dirty="0" err="1"/>
              <a:t>mM</a:t>
            </a:r>
            <a:r>
              <a:rPr lang="cs-CZ" sz="4800" dirty="0"/>
              <a:t> jemně </a:t>
            </a:r>
            <a:r>
              <a:rPr lang="cs-CZ" sz="4800" dirty="0" err="1"/>
              <a:t>rozertřeného</a:t>
            </a:r>
            <a:r>
              <a:rPr lang="cs-CZ" sz="4800" dirty="0"/>
              <a:t> octanu manganatého za varu </a:t>
            </a:r>
            <a:r>
              <a:rPr lang="cs-CZ" sz="4800" dirty="0" err="1"/>
              <a:t>rozpust´te</a:t>
            </a:r>
            <a:r>
              <a:rPr lang="cs-CZ" sz="4800" dirty="0"/>
              <a:t> ve 100ml ledové kyseliny octové (pracujte v digestoři!)</a:t>
            </a:r>
          </a:p>
          <a:p>
            <a:pPr marL="0" lvl="0" indent="0">
              <a:buNone/>
            </a:pPr>
            <a:r>
              <a:rPr lang="cs-CZ" sz="4800" dirty="0"/>
              <a:t>k vroucímu roztoku po částech přidávejte 10mM jemně rozetřeného manganistanu draselného</a:t>
            </a:r>
          </a:p>
          <a:p>
            <a:pPr marL="0" lvl="0" indent="0">
              <a:buNone/>
            </a:pPr>
            <a:r>
              <a:rPr lang="cs-CZ" sz="4800" dirty="0"/>
              <a:t>směs nechte zvolna chladnout</a:t>
            </a:r>
          </a:p>
          <a:p>
            <a:pPr marL="0" lvl="0" indent="0">
              <a:buNone/>
            </a:pPr>
            <a:r>
              <a:rPr lang="cs-CZ" sz="4800" dirty="0" err="1"/>
              <a:t>proved´te</a:t>
            </a:r>
            <a:r>
              <a:rPr lang="cs-CZ" sz="4800" dirty="0"/>
              <a:t> krok krystalizace produktu přidáním 2 ml vody, promíšením a třením stěn nádoby tyčinkou</a:t>
            </a:r>
          </a:p>
          <a:p>
            <a:pPr marL="0" lvl="0" indent="0">
              <a:buNone/>
            </a:pPr>
            <a:r>
              <a:rPr lang="cs-CZ" sz="4800" dirty="0"/>
              <a:t>po jednodenním stání preparát odsajte na skleněné fritě, promyjte dvakrát 10 ml ledové kyseliny octové, potom etherem</a:t>
            </a:r>
          </a:p>
          <a:p>
            <a:pPr marL="0" lvl="0" indent="0">
              <a:buNone/>
            </a:pPr>
            <a:r>
              <a:rPr lang="cs-CZ" sz="4800" dirty="0"/>
              <a:t>produkt vysušte ve vakuovém exsikátoru nad hydroxidem</a:t>
            </a:r>
          </a:p>
          <a:p>
            <a:pPr marL="0" indent="0">
              <a:buNone/>
            </a:pPr>
            <a:r>
              <a:rPr lang="cs-CZ" sz="4800" dirty="0"/>
              <a:t> 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sz="4800" dirty="0"/>
              <a:t> </a:t>
            </a:r>
            <a:r>
              <a:rPr lang="cs-CZ" sz="4800" b="1" dirty="0"/>
              <a:t>Vypočtěte množství </a:t>
            </a:r>
            <a:r>
              <a:rPr lang="cs-CZ" sz="4800" dirty="0"/>
              <a:t>vstupních reagentů vzhledem k teoretickému výtěžku </a:t>
            </a:r>
            <a:r>
              <a:rPr lang="cs-CZ" sz="4800" dirty="0" smtClean="0"/>
              <a:t>2g octanu </a:t>
            </a:r>
            <a:r>
              <a:rPr lang="cs-CZ" sz="4800" dirty="0" err="1" smtClean="0"/>
              <a:t>manganitého</a:t>
            </a:r>
            <a:endParaRPr lang="cs-CZ" sz="4800" b="1" dirty="0"/>
          </a:p>
          <a:p>
            <a:r>
              <a:rPr lang="cs-CZ" sz="4800" b="1" dirty="0"/>
              <a:t>Nastudujte vlastnosti a reakce </a:t>
            </a:r>
            <a:r>
              <a:rPr lang="cs-CZ" sz="4800" dirty="0" smtClean="0"/>
              <a:t>octanu </a:t>
            </a:r>
            <a:r>
              <a:rPr lang="cs-CZ" sz="4800" dirty="0" err="1" smtClean="0"/>
              <a:t>manganitého</a:t>
            </a:r>
            <a:endParaRPr lang="cs-CZ" sz="4800" dirty="0"/>
          </a:p>
          <a:p>
            <a:endParaRPr lang="cs-CZ" sz="48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1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6895"/>
          </a:xfrm>
        </p:spPr>
        <p:txBody>
          <a:bodyPr/>
          <a:lstStyle/>
          <a:p>
            <a:pPr algn="ctr"/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351005"/>
            <a:ext cx="8915400" cy="4560217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Flemr</a:t>
            </a:r>
            <a:r>
              <a:rPr lang="cs-CZ" dirty="0"/>
              <a:t>, V., &amp; Holečková, E. (2001). </a:t>
            </a:r>
            <a:r>
              <a:rPr lang="cs-CZ" i="1" dirty="0"/>
              <a:t>Úlohy z názvosloví a chemických výpočtů v anorganické chemii</a:t>
            </a:r>
            <a:r>
              <a:rPr lang="cs-CZ" dirty="0"/>
              <a:t>. Vysoká škola chemicko-technologická, Fakulta chemické technologie. </a:t>
            </a:r>
          </a:p>
          <a:p>
            <a:r>
              <a:rPr lang="cs-CZ" dirty="0"/>
              <a:t>Sirotek, V., &amp; Karlíček, J. (2005). </a:t>
            </a:r>
            <a:r>
              <a:rPr lang="cs-CZ" i="1" dirty="0"/>
              <a:t>Chemické výpočty a názvosloví anorganických látek</a:t>
            </a:r>
            <a:r>
              <a:rPr lang="cs-CZ" dirty="0"/>
              <a:t>. Západočeská univerzita v Plzni.</a:t>
            </a:r>
          </a:p>
          <a:p>
            <a:r>
              <a:rPr lang="cs-CZ" dirty="0"/>
              <a:t>Podlahová Jana, </a:t>
            </a:r>
            <a:r>
              <a:rPr lang="cs-CZ" dirty="0" err="1"/>
              <a:t>Jenšovský</a:t>
            </a:r>
            <a:r>
              <a:rPr lang="cs-CZ" dirty="0"/>
              <a:t> Lubor: Cvičení z preparativní anorganické chemie, Státní pedagogické nakladatelství Praha, UK v Praze, Fakulta přírodovědecká, 1982</a:t>
            </a:r>
          </a:p>
          <a:p>
            <a:r>
              <a:rPr lang="cs-CZ" dirty="0" err="1"/>
              <a:t>Kameníček</a:t>
            </a:r>
            <a:r>
              <a:rPr lang="cs-CZ" dirty="0"/>
              <a:t> J., Klečková M., Pastorek R. a Kašpárek F.: Praktická cvičení z anorganické chemie, Olomouc (2007)</a:t>
            </a:r>
          </a:p>
          <a:p>
            <a:r>
              <a:rPr lang="cs-CZ" dirty="0"/>
              <a:t>Grégr Jan, Slavík Martin: Laboratorní cvičení z anorganické chemie, Katedra chemie TU v Liberci (2018)</a:t>
            </a:r>
          </a:p>
          <a:p>
            <a:r>
              <a:rPr lang="cs-CZ" dirty="0" err="1"/>
              <a:t>Banýr</a:t>
            </a:r>
            <a:r>
              <a:rPr lang="cs-CZ" dirty="0"/>
              <a:t>, J.: Základy anorganické chemie I. Díl, Karolinum, Praha 1999.</a:t>
            </a:r>
          </a:p>
          <a:p>
            <a:r>
              <a:rPr lang="cs-CZ" dirty="0" err="1"/>
              <a:t>Banýr</a:t>
            </a:r>
            <a:r>
              <a:rPr lang="cs-CZ" dirty="0"/>
              <a:t>, J.: Chemie kovových prvků, </a:t>
            </a:r>
            <a:r>
              <a:rPr lang="cs-CZ" dirty="0" err="1"/>
              <a:t>PedF</a:t>
            </a:r>
            <a:r>
              <a:rPr lang="cs-CZ" dirty="0"/>
              <a:t> UK, Praha 2002.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1779792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178</TotalTime>
  <Words>143</Words>
  <Application>Microsoft Office PowerPoint</Application>
  <PresentationFormat>Širokoúhlá obrazovka</PresentationFormat>
  <Paragraphs>76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Stébla</vt:lpstr>
      <vt:lpstr>Laboratoř anorganické chemie_ ZS</vt:lpstr>
      <vt:lpstr>Laboratorní úlohy BLOK III</vt:lpstr>
      <vt:lpstr>Samostudium laboratorních úloh</vt:lpstr>
      <vt:lpstr>Samostudium laboratorních úloh</vt:lpstr>
      <vt:lpstr>Samostudium laboratorních úloh</vt:lpstr>
      <vt:lpstr>Doporučená literatura</vt:lpstr>
    </vt:vector>
  </TitlesOfParts>
  <Company>UK Pedf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Laboratoř anorganické chemie ZS 2018/2019</dc:title>
  <dc:creator>uzivatel</dc:creator>
  <cp:lastModifiedBy>uzivatel</cp:lastModifiedBy>
  <cp:revision>24</cp:revision>
  <cp:lastPrinted>2018-11-19T10:02:19Z</cp:lastPrinted>
  <dcterms:created xsi:type="dcterms:W3CDTF">2018-11-16T09:58:20Z</dcterms:created>
  <dcterms:modified xsi:type="dcterms:W3CDTF">2019-12-16T13:57:17Z</dcterms:modified>
</cp:coreProperties>
</file>