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4" r:id="rId9"/>
    <p:sldId id="266" r:id="rId10"/>
    <p:sldId id="260" r:id="rId11"/>
    <p:sldId id="263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9"/>
  </p:normalViewPr>
  <p:slideViewPr>
    <p:cSldViewPr snapToGrid="0" snapToObjects="1">
      <p:cViewPr varScale="1">
        <p:scale>
          <a:sx n="66" d="100"/>
          <a:sy n="66" d="100"/>
        </p:scale>
        <p:origin x="8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DE005-21E6-B640-8C40-018B9938C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68F8BF-D9C5-1C45-B961-5E9EAF4C8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B39411-05B6-764D-8028-9747DF443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F137CC-3489-354D-9C25-2F2A27072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2CB6A9-E647-C845-B719-DBE9385D2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58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E72DF-BD08-0440-840B-1FA1E355E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8F66F4D-C7C6-CE4A-9C91-55B1D48A5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D379F7-B73B-DF40-A0C1-AE3EEF994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4FFE2C-0500-3D4E-9AF1-2C74586A0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2240EB-630B-074E-BDA1-5D2211D57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56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77B270-F2D0-8249-B870-FAF2E1A87C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33DE497-68D4-8E42-B83D-3874C6CF9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DEC1B-C078-D048-BB93-868DA60BB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555FB-86A3-1E47-9E2D-4F7A5D43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50E2C8-835E-5240-9358-4F1CC0000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04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8637B-3F8F-964B-87DB-FCB287D6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E4F5DA-CE34-EB40-A2A4-E7D2D6A76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1864EE-22BE-F14F-81BE-5ADC3E5C4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4FFA50-3075-C345-898F-C20B4259A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04FFC5-5928-8445-B5D1-4678084C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72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B093C-A9C1-7442-9157-658427A1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80EE0A-A854-D048-B7F7-496E5EAE0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312A7D-7DB0-6046-9FDB-03336CB1E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334BF9-CE37-9B47-AEB8-4489ABA5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6E4692-F9E6-C241-AEEB-6192A6685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92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003B9-4B9E-5A42-B8BE-1C6C7237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56FD4-63E2-6F43-8550-CA1D24ACF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0D2CB4-3A3B-9042-A30C-79066E3DF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ADBA2A-C9F3-4B49-B737-5398B0346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316552-6A75-464D-8568-D54E8EBF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8A2D0E-6224-0642-84E7-42C4C80C0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5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FB54F-1C3E-5948-A382-557170FF2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0A5544-6BBC-FB4D-90FA-E681740BD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87E39E-DACD-4A42-8B78-3636A045D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59F3F4-D61B-DF44-AFB8-84FACA5C02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D929F5D-049F-7E4E-B501-D1BC9AF11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AF7416B-8066-154E-BB74-54C773544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F84F95-716D-9240-B070-8D5DF4FC1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3C11AF3-7721-D546-A284-894B9DA8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62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AA859-C129-884E-A643-33740B7D8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CC3B54-2E11-5244-999E-39D14C75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C2C953-9F48-254E-9470-E6580D55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0556B3-14B0-2D41-A4B6-73DF26649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77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B5725EE-024A-214C-BDCD-B575292AB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15493E3-28FD-814C-935C-51BB96E59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D7E83A5-24DF-D84F-9203-010D57EB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91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0F82B-3B55-0E43-B67E-68CF7E8DA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0D02B-EBB8-0E4E-9E0C-12BECC315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4AA6C4-E254-284A-8ED3-95614AA76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A0B1B1-FCA4-E341-8971-B543AF95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6D7C3E-D51E-FA46-A65F-B319A0427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51B251-822C-EA49-9488-E1D1594C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98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F2090-3867-7C45-B90A-86DB6C64A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E7F4E5D-A9D2-8D4C-995A-5D5E6A3B14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31F8CA-5BAC-B046-B300-8E29990EA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74E7B5-921E-E349-A4D4-83163C8D5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197A23-3082-5D4A-80E2-F1ECE82A1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300FAF-547C-674F-95D2-2728A52D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62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AA3F09-3B13-2D4B-96EB-E5E8A8E13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3478C8-DBA8-FB40-89A1-5425EBFEF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BA897F-5737-3C4E-85D7-A675B7AD68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011BE-822F-C946-A3F5-1AC744BB37E4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1A1389-4609-0746-AA67-B534342968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73988D-859F-6440-B760-FB08AF29B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5760-448C-9647-B1A3-B10A4E797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20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E211DB-50C3-7242-95DE-480F0E5C3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82940" y="1179817"/>
            <a:ext cx="9370031" cy="2387600"/>
          </a:xfrm>
        </p:spPr>
        <p:txBody>
          <a:bodyPr>
            <a:normAutofit/>
          </a:bodyPr>
          <a:lstStyle/>
          <a:p>
            <a:r>
              <a:rPr lang="cs-CZ" sz="7200" b="1" dirty="0">
                <a:solidFill>
                  <a:schemeClr val="accent1"/>
                </a:solidFill>
              </a:rPr>
              <a:t>Emmanuel LÉVINAS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2DA42F-E08E-D74E-9A6E-2C8C9C074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66516" y="3602038"/>
            <a:ext cx="6301483" cy="1655762"/>
          </a:xfrm>
        </p:spPr>
        <p:txBody>
          <a:bodyPr>
            <a:normAutofit/>
          </a:bodyPr>
          <a:lstStyle/>
          <a:p>
            <a:r>
              <a:rPr lang="cs-CZ" sz="3600" dirty="0"/>
              <a:t>1906 - 1995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A80A02-E43E-694E-959B-C0170BDBF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79505" y="454721"/>
            <a:ext cx="7150813" cy="528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1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B103D-0DFD-B142-A404-AF7ADB5FD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265" y="-285007"/>
            <a:ext cx="10515600" cy="950026"/>
          </a:xfrm>
        </p:spPr>
        <p:txBody>
          <a:bodyPr>
            <a:normAutofit/>
          </a:bodyPr>
          <a:lstStyle/>
          <a:p>
            <a:r>
              <a:rPr lang="cs-CZ" sz="2800" dirty="0"/>
              <a:t>Posvátno – Svaté (nepodmíněné)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6AD15C-4770-3A42-967B-08E6D1D60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68136"/>
            <a:ext cx="12192000" cy="6489864"/>
          </a:xfrm>
        </p:spPr>
        <p:txBody>
          <a:bodyPr>
            <a:noAutofit/>
          </a:bodyPr>
          <a:lstStyle/>
          <a:p>
            <a:r>
              <a:rPr lang="cs-CZ" sz="3200" dirty="0"/>
              <a:t>Klade proti sobě </a:t>
            </a:r>
            <a:r>
              <a:rPr lang="cs-CZ" sz="3200" dirty="0">
                <a:solidFill>
                  <a:schemeClr val="accent1"/>
                </a:solidFill>
              </a:rPr>
              <a:t>posvátné</a:t>
            </a:r>
            <a:r>
              <a:rPr lang="cs-CZ" sz="3200" dirty="0"/>
              <a:t> (</a:t>
            </a:r>
            <a:r>
              <a:rPr lang="cs-CZ" sz="3200" dirty="0" err="1"/>
              <a:t>le</a:t>
            </a:r>
            <a:r>
              <a:rPr lang="cs-CZ" sz="3200" dirty="0"/>
              <a:t> </a:t>
            </a:r>
            <a:r>
              <a:rPr lang="cs-CZ" sz="3200" dirty="0" err="1"/>
              <a:t>sacré</a:t>
            </a:r>
            <a:r>
              <a:rPr lang="cs-CZ" sz="3200" dirty="0"/>
              <a:t>) a </a:t>
            </a:r>
            <a:r>
              <a:rPr lang="cs-CZ" sz="3200" dirty="0">
                <a:solidFill>
                  <a:schemeClr val="accent1"/>
                </a:solidFill>
              </a:rPr>
              <a:t>svaté</a:t>
            </a:r>
            <a:r>
              <a:rPr lang="cs-CZ" sz="3200" dirty="0"/>
              <a:t> (</a:t>
            </a:r>
            <a:r>
              <a:rPr lang="cs-CZ" sz="3200" dirty="0" err="1"/>
              <a:t>le</a:t>
            </a:r>
            <a:r>
              <a:rPr lang="cs-CZ" sz="3200" dirty="0"/>
              <a:t> </a:t>
            </a:r>
            <a:r>
              <a:rPr lang="cs-CZ" sz="3200" dirty="0" err="1"/>
              <a:t>saint</a:t>
            </a:r>
            <a:r>
              <a:rPr lang="cs-CZ" sz="3200" dirty="0"/>
              <a:t>)</a:t>
            </a:r>
          </a:p>
          <a:p>
            <a:r>
              <a:rPr lang="cs-CZ" sz="3200" dirty="0">
                <a:solidFill>
                  <a:schemeClr val="accent1"/>
                </a:solidFill>
              </a:rPr>
              <a:t>Posvátno</a:t>
            </a:r>
            <a:r>
              <a:rPr lang="cs-CZ" sz="3200" dirty="0"/>
              <a:t> (</a:t>
            </a:r>
            <a:r>
              <a:rPr lang="cs-CZ" sz="3200" dirty="0" err="1"/>
              <a:t>hieros-sacer-kohen</a:t>
            </a:r>
            <a:r>
              <a:rPr lang="cs-CZ" sz="3200" dirty="0"/>
              <a:t>) – neosobní, „nicota zahalená v tajemství“, „ono“</a:t>
            </a:r>
          </a:p>
          <a:p>
            <a:r>
              <a:rPr lang="cs-CZ" sz="3200" dirty="0">
                <a:solidFill>
                  <a:schemeClr val="accent1"/>
                </a:solidFill>
              </a:rPr>
              <a:t>Svaté</a:t>
            </a:r>
            <a:r>
              <a:rPr lang="cs-CZ" sz="3200" dirty="0"/>
              <a:t> (</a:t>
            </a:r>
            <a:r>
              <a:rPr lang="cs-CZ" sz="3200" dirty="0" err="1"/>
              <a:t>hagios</a:t>
            </a:r>
            <a:r>
              <a:rPr lang="cs-CZ" sz="3200" dirty="0"/>
              <a:t> – </a:t>
            </a:r>
            <a:r>
              <a:rPr lang="cs-CZ" sz="3200" dirty="0" err="1"/>
              <a:t>sanctus-kadesh</a:t>
            </a:r>
            <a:r>
              <a:rPr lang="cs-CZ" sz="3200" dirty="0"/>
              <a:t>) - to nepodmíněné</a:t>
            </a:r>
          </a:p>
          <a:p>
            <a:r>
              <a:rPr lang="cs-CZ" sz="3200" dirty="0"/>
              <a:t>Čisté náboženství transcendentálního Boha – proti „čarování“, pohanským duchovním praktikám</a:t>
            </a:r>
          </a:p>
          <a:p>
            <a:r>
              <a:rPr lang="cs-CZ" sz="3200" dirty="0"/>
              <a:t>K „posvátnu“ se vztahuje „</a:t>
            </a:r>
            <a:r>
              <a:rPr lang="cs-CZ" sz="3200" dirty="0">
                <a:solidFill>
                  <a:schemeClr val="accent1"/>
                </a:solidFill>
              </a:rPr>
              <a:t>čarování, kouzelnictví</a:t>
            </a:r>
            <a:r>
              <a:rPr lang="cs-CZ" sz="3200" dirty="0"/>
              <a:t>“ (magie, tabu, </a:t>
            </a:r>
            <a:r>
              <a:rPr lang="cs-CZ" sz="3200" dirty="0" err="1"/>
              <a:t>ezoterika,zásluhy</a:t>
            </a:r>
            <a:r>
              <a:rPr lang="cs-CZ" sz="3200" dirty="0"/>
              <a:t>, oběti..) – náboženství potřeb, vzít realitu do svých rukou, manipulace s posvátnem</a:t>
            </a:r>
          </a:p>
          <a:p>
            <a:r>
              <a:rPr lang="cs-CZ" sz="3200" b="1" dirty="0">
                <a:solidFill>
                  <a:srgbClr val="C00000"/>
                </a:solidFill>
              </a:rPr>
              <a:t>náboženství  -</a:t>
            </a:r>
            <a:r>
              <a:rPr lang="cs-CZ" sz="3200" dirty="0"/>
              <a:t>„</a:t>
            </a:r>
            <a:r>
              <a:rPr lang="cs-CZ" sz="3200" i="1" dirty="0"/>
              <a:t>svazek, který vzniká mezi Stejným a Jiným, aniž by vytvářel totalitu</a:t>
            </a:r>
            <a:r>
              <a:rPr lang="cs-CZ" sz="3200" dirty="0"/>
              <a:t>“</a:t>
            </a:r>
          </a:p>
          <a:p>
            <a:r>
              <a:rPr lang="cs-CZ" sz="3200" dirty="0"/>
              <a:t>Náboženství je dvoučlenný vztah – není to vztah pasivní, ignorující, stagnující – je naplněn </a:t>
            </a:r>
          </a:p>
        </p:txBody>
      </p:sp>
    </p:spTree>
    <p:extLst>
      <p:ext uri="{BB962C8B-B14F-4D97-AF65-F5344CB8AC3E}">
        <p14:creationId xmlns:p14="http://schemas.microsoft.com/office/powerpoint/2010/main" val="200967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D3DFA-6199-324F-B094-EBB24EE75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0514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Bůh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396E79-0591-CF4E-9357-2108017F7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3028"/>
            <a:ext cx="12192000" cy="5994971"/>
          </a:xfrm>
        </p:spPr>
        <p:txBody>
          <a:bodyPr>
            <a:normAutofit/>
          </a:bodyPr>
          <a:lstStyle/>
          <a:p>
            <a:r>
              <a:rPr lang="cs-CZ" sz="4000" dirty="0" err="1"/>
              <a:t>Lévinas</a:t>
            </a:r>
            <a:r>
              <a:rPr lang="cs-CZ" sz="4000" dirty="0"/>
              <a:t> nejprve mluví spíš o nekonečnu, pak stále více o Bohu.</a:t>
            </a:r>
          </a:p>
          <a:p>
            <a:r>
              <a:rPr lang="cs-CZ" sz="4000" dirty="0"/>
              <a:t>Boží absolutní transcendence: jeho Majestát a Svatost musí být očištěna od „posvátna“, dokonce od „božství“; </a:t>
            </a:r>
          </a:p>
          <a:p>
            <a:r>
              <a:rPr lang="cs-CZ" sz="4000" dirty="0"/>
              <a:t>význam slova Bůh je zcela jedinečný, nedá se převést na nic obecného, abstraktního, předmětného, ani na „bytí“ </a:t>
            </a:r>
          </a:p>
          <a:p>
            <a:r>
              <a:rPr lang="cs-CZ" sz="4000" dirty="0"/>
              <a:t> Bůh je „vyloučený z bytí i nicoty“, „Boha a bytí nelze myslet společně“, </a:t>
            </a:r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35627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36E3C-072B-F3A7-F2ED-CAB333E0E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553193" y="-238734"/>
            <a:ext cx="10515600" cy="45719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BB3D7-3D9F-CDAD-7382-9A9BB5ED7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1" y="578326"/>
            <a:ext cx="11507189" cy="5598637"/>
          </a:xfrm>
        </p:spPr>
        <p:txBody>
          <a:bodyPr>
            <a:normAutofit/>
          </a:bodyPr>
          <a:lstStyle/>
          <a:p>
            <a:r>
              <a:rPr lang="cs-CZ" sz="3600" dirty="0"/>
              <a:t>Bůh není protějškem subjektu, nýbrž někým, kdo se manifestuje na základě vztahu mezi já a bližním. </a:t>
            </a:r>
          </a:p>
          <a:p>
            <a:r>
              <a:rPr lang="cs-CZ" sz="3600" dirty="0"/>
              <a:t>Nějaké poznávání Boha, oddělené od vztahu k druhým lidem, je nemožné – </a:t>
            </a:r>
          </a:p>
          <a:p>
            <a:r>
              <a:rPr lang="cs-CZ" sz="3600" i="1" dirty="0"/>
              <a:t>Bůh se manifestuje výhradně skrze tvář druhého </a:t>
            </a:r>
            <a:r>
              <a:rPr lang="cs-CZ" sz="3600" dirty="0"/>
              <a:t>(„skryté zrození náboženství v bližním“). </a:t>
            </a:r>
          </a:p>
          <a:p>
            <a:r>
              <a:rPr lang="cs-CZ" sz="3600" dirty="0"/>
              <a:t>Druhý není prostředníkem ani vtělením Boha, nýbrž svou tváří je manifestací výše, v níž se zjevuje Bůh.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6467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7FC8CD-71F0-4A40-9AB9-4037E613F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505"/>
            <a:ext cx="12192000" cy="6715496"/>
          </a:xfrm>
        </p:spPr>
        <p:txBody>
          <a:bodyPr>
            <a:normAutofit/>
          </a:bodyPr>
          <a:lstStyle/>
          <a:p>
            <a:r>
              <a:rPr lang="cs-CZ" sz="3200" dirty="0"/>
              <a:t>1906 v  Litvě, v židovské zbožné rodině (Talmud a ruská klasika), otec knihkupec</a:t>
            </a:r>
          </a:p>
          <a:p>
            <a:r>
              <a:rPr lang="cs-CZ" sz="3200" dirty="0"/>
              <a:t>1923-27 studium filozofie ve </a:t>
            </a:r>
            <a:r>
              <a:rPr lang="cs-CZ" sz="3200" dirty="0" err="1"/>
              <a:t>Štrasburgu</a:t>
            </a:r>
            <a:endParaRPr lang="cs-CZ" sz="3200" dirty="0"/>
          </a:p>
          <a:p>
            <a:r>
              <a:rPr lang="cs-CZ" sz="3200" dirty="0"/>
              <a:t>1928/29 ve </a:t>
            </a:r>
            <a:r>
              <a:rPr lang="cs-CZ" sz="3200" dirty="0" err="1"/>
              <a:t>Freiburgu</a:t>
            </a:r>
            <a:r>
              <a:rPr lang="cs-CZ" sz="3200" dirty="0"/>
              <a:t> (</a:t>
            </a:r>
            <a:r>
              <a:rPr lang="cs-CZ" sz="3200" dirty="0" err="1"/>
              <a:t>Husserl</a:t>
            </a:r>
            <a:r>
              <a:rPr lang="cs-CZ" sz="3200" dirty="0"/>
              <a:t> a </a:t>
            </a:r>
            <a:r>
              <a:rPr lang="cs-CZ" sz="3200" dirty="0" err="1"/>
              <a:t>Heidegger</a:t>
            </a:r>
            <a:r>
              <a:rPr lang="cs-CZ" sz="3200" dirty="0"/>
              <a:t>)</a:t>
            </a:r>
          </a:p>
          <a:p>
            <a:r>
              <a:rPr lang="cs-CZ" sz="3200" dirty="0"/>
              <a:t>Od 1930 v Paříži: uvedl fenomenologii do Francie</a:t>
            </a:r>
          </a:p>
          <a:p>
            <a:r>
              <a:rPr lang="cs-CZ" sz="3200" dirty="0"/>
              <a:t>2 svět. Válka – 5 let jako důstojník v německém zajetí</a:t>
            </a:r>
          </a:p>
          <a:p>
            <a:r>
              <a:rPr lang="cs-CZ" sz="3200" dirty="0"/>
              <a:t>1946-60 učil na židovském lyceu v Paříži, obnova židovského školství</a:t>
            </a:r>
          </a:p>
          <a:p>
            <a:r>
              <a:rPr lang="cs-CZ" sz="3200" dirty="0"/>
              <a:t>1961 habilitace („Totalita a nekonečno“)</a:t>
            </a:r>
          </a:p>
          <a:p>
            <a:r>
              <a:rPr lang="cs-CZ" sz="3200" dirty="0"/>
              <a:t>Na univerzitách v </a:t>
            </a:r>
            <a:r>
              <a:rPr lang="cs-CZ" sz="3200" dirty="0" err="1"/>
              <a:t>Poitiers</a:t>
            </a:r>
            <a:r>
              <a:rPr lang="cs-CZ" sz="3200" dirty="0"/>
              <a:t>, </a:t>
            </a:r>
            <a:r>
              <a:rPr lang="cs-CZ" sz="3200" dirty="0" err="1"/>
              <a:t>Nanterre</a:t>
            </a:r>
            <a:r>
              <a:rPr lang="cs-CZ" sz="3200" dirty="0"/>
              <a:t>, </a:t>
            </a:r>
          </a:p>
          <a:p>
            <a:r>
              <a:rPr lang="cs-CZ" sz="3200" dirty="0"/>
              <a:t>Od 1973 profesorem na Sorbonně</a:t>
            </a:r>
          </a:p>
          <a:p>
            <a:r>
              <a:rPr lang="cs-CZ" sz="3200" dirty="0"/>
              <a:t>zemřel 1995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D42350E-0ADB-D0F6-0EEA-57590D576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7538"/>
            <a:ext cx="10515600" cy="21878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03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2056F-E80D-2D49-A681-A76FC40B6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458" y="-405436"/>
            <a:ext cx="10515600" cy="117599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/>
                </a:solidFill>
              </a:rPr>
              <a:t>vlivy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910CD-0F4A-B542-B1CD-8621547D3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28772"/>
            <a:ext cx="12192000" cy="6529227"/>
          </a:xfrm>
        </p:spPr>
        <p:txBody>
          <a:bodyPr>
            <a:noAutofit/>
          </a:bodyPr>
          <a:lstStyle/>
          <a:p>
            <a:r>
              <a:rPr lang="cs-CZ" sz="3200" dirty="0"/>
              <a:t>Navazuje na </a:t>
            </a:r>
            <a:r>
              <a:rPr lang="cs-CZ" sz="3200" dirty="0" err="1"/>
              <a:t>Husserla</a:t>
            </a:r>
            <a:r>
              <a:rPr lang="cs-CZ" sz="3200" dirty="0"/>
              <a:t>, </a:t>
            </a:r>
            <a:r>
              <a:rPr lang="cs-CZ" sz="3200" dirty="0" err="1"/>
              <a:t>Heideggera</a:t>
            </a:r>
            <a:r>
              <a:rPr lang="cs-CZ" sz="3200" dirty="0"/>
              <a:t>, </a:t>
            </a:r>
            <a:r>
              <a:rPr lang="cs-CZ" sz="3200" dirty="0" err="1"/>
              <a:t>Bubera</a:t>
            </a:r>
            <a:r>
              <a:rPr lang="cs-CZ" sz="3200" dirty="0"/>
              <a:t>, </a:t>
            </a:r>
            <a:r>
              <a:rPr lang="cs-CZ" sz="3200" dirty="0" err="1"/>
              <a:t>Rosenzweiga</a:t>
            </a:r>
            <a:endParaRPr lang="cs-CZ" sz="3200" dirty="0"/>
          </a:p>
          <a:p>
            <a:r>
              <a:rPr lang="cs-CZ" sz="3200" dirty="0"/>
              <a:t>Vliv Talmudu (judaismus rozumu a spravedlnosti, etiky -  nad zbožností srdce)</a:t>
            </a:r>
          </a:p>
          <a:p>
            <a:r>
              <a:rPr lang="cs-CZ" sz="3200" dirty="0"/>
              <a:t>Vliv na křesťanské myslitele a na fenomenology náboženství (Jean Luc Marion, Ricoeur, Kearney, Vattimo, Jan Pavel II.), postmodernu (</a:t>
            </a:r>
            <a:r>
              <a:rPr lang="cs-CZ" sz="3200" dirty="0" err="1"/>
              <a:t>Derrida</a:t>
            </a:r>
            <a:r>
              <a:rPr lang="cs-CZ" sz="3200" dirty="0"/>
              <a:t>, </a:t>
            </a:r>
            <a:r>
              <a:rPr lang="cs-CZ" sz="3200" dirty="0" err="1"/>
              <a:t>Foucald</a:t>
            </a:r>
            <a:r>
              <a:rPr lang="cs-CZ" sz="3200" dirty="0"/>
              <a:t>), na Václava Havla, na současnou teologii osvobození</a:t>
            </a:r>
          </a:p>
          <a:p>
            <a:r>
              <a:rPr lang="cs-CZ" sz="3200" dirty="0">
                <a:solidFill>
                  <a:schemeClr val="accent1"/>
                </a:solidFill>
              </a:rPr>
              <a:t>Knihy v češtině:</a:t>
            </a:r>
          </a:p>
          <a:p>
            <a:r>
              <a:rPr lang="cs-CZ" sz="3200" i="1" dirty="0"/>
              <a:t>Být pro druhého. Dva rozhovory</a:t>
            </a:r>
            <a:r>
              <a:rPr lang="cs-CZ" sz="3200" dirty="0"/>
              <a:t>, Praha 1997</a:t>
            </a:r>
          </a:p>
          <a:p>
            <a:r>
              <a:rPr lang="cs-CZ" sz="3200" i="1" dirty="0"/>
              <a:t>Čas a jiné</a:t>
            </a:r>
            <a:r>
              <a:rPr lang="cs-CZ" sz="3200" dirty="0"/>
              <a:t>, Praha 1997</a:t>
            </a:r>
          </a:p>
          <a:p>
            <a:r>
              <a:rPr lang="cs-CZ" sz="3200" i="1" dirty="0"/>
              <a:t>Etika a nekonečno</a:t>
            </a:r>
            <a:r>
              <a:rPr lang="cs-CZ" sz="3200" dirty="0"/>
              <a:t>, Praha 1994, 2009</a:t>
            </a:r>
          </a:p>
          <a:p>
            <a:r>
              <a:rPr lang="cs-CZ" sz="3200" i="1" dirty="0"/>
              <a:t>Existence a ten, kdo existuje</a:t>
            </a:r>
            <a:r>
              <a:rPr lang="cs-CZ" sz="3200" dirty="0"/>
              <a:t>, Praha 1997, 2009</a:t>
            </a:r>
          </a:p>
          <a:p>
            <a:r>
              <a:rPr lang="cs-CZ" sz="3200" i="1" dirty="0">
                <a:solidFill>
                  <a:schemeClr val="accent1"/>
                </a:solidFill>
              </a:rPr>
              <a:t>Totalita a nekonečno</a:t>
            </a:r>
            <a:r>
              <a:rPr lang="cs-CZ" sz="3200" dirty="0"/>
              <a:t>, Praha 1997</a:t>
            </a:r>
          </a:p>
          <a:p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7252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2A74E-F84D-E748-9561-F0D74ECEB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706" y="-354065"/>
            <a:ext cx="10515600" cy="1197214"/>
          </a:xfrm>
        </p:spPr>
        <p:txBody>
          <a:bodyPr>
            <a:normAutofit/>
          </a:bodyPr>
          <a:lstStyle/>
          <a:p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rgbClr val="FF0000"/>
                </a:solidFill>
              </a:rPr>
              <a:t>Totalita a nekonečno </a:t>
            </a:r>
            <a:r>
              <a:rPr lang="cs-CZ" sz="2800" dirty="0"/>
              <a:t>(1961)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4B6C8A-CDAB-1148-86B5-A9A3034DF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2530"/>
            <a:ext cx="12339263" cy="5765470"/>
          </a:xfrm>
        </p:spPr>
        <p:txBody>
          <a:bodyPr>
            <a:normAutofit/>
          </a:bodyPr>
          <a:lstStyle/>
          <a:p>
            <a:r>
              <a:rPr lang="cs-CZ" sz="3600" dirty="0"/>
              <a:t>Protiklad </a:t>
            </a:r>
            <a:r>
              <a:rPr lang="cs-CZ" sz="3600" dirty="0">
                <a:solidFill>
                  <a:schemeClr val="accent1"/>
                </a:solidFill>
              </a:rPr>
              <a:t>řeckého</a:t>
            </a:r>
            <a:r>
              <a:rPr lang="cs-CZ" sz="3600" dirty="0"/>
              <a:t> myšlení (Odysseus se vrací na svůj rodný ostrov) </a:t>
            </a:r>
          </a:p>
          <a:p>
            <a:r>
              <a:rPr lang="cs-CZ" sz="3600" dirty="0"/>
              <a:t>a </a:t>
            </a:r>
            <a:r>
              <a:rPr lang="cs-CZ" sz="3600" dirty="0">
                <a:solidFill>
                  <a:schemeClr val="accent1"/>
                </a:solidFill>
              </a:rPr>
              <a:t>hebrejského </a:t>
            </a:r>
            <a:r>
              <a:rPr lang="cs-CZ" sz="3600" dirty="0"/>
              <a:t>(Abraháma Mojžíš se nevracejí). „</a:t>
            </a:r>
            <a:r>
              <a:rPr lang="cs-CZ" sz="3600" dirty="0" err="1"/>
              <a:t>Exodické</a:t>
            </a:r>
            <a:r>
              <a:rPr lang="cs-CZ" sz="3600" dirty="0"/>
              <a:t> myšlení“.</a:t>
            </a:r>
          </a:p>
          <a:p>
            <a:pPr marL="0" indent="0">
              <a:buNone/>
            </a:pPr>
            <a:r>
              <a:rPr lang="cs-CZ" sz="3600" dirty="0"/>
              <a:t>Kritizuje tendenci vidět svět, člověka, společnost z hlediska </a:t>
            </a:r>
            <a:r>
              <a:rPr lang="cs-CZ" sz="3600" dirty="0">
                <a:solidFill>
                  <a:schemeClr val="accent1"/>
                </a:solidFill>
              </a:rPr>
              <a:t>„totality“ </a:t>
            </a:r>
            <a:r>
              <a:rPr lang="cs-CZ" sz="3600" dirty="0"/>
              <a:t>(celku), přičemž </a:t>
            </a:r>
            <a:r>
              <a:rPr lang="cs-CZ" sz="3600" dirty="0">
                <a:solidFill>
                  <a:schemeClr val="accent1"/>
                </a:solidFill>
              </a:rPr>
              <a:t>nekonečno</a:t>
            </a:r>
            <a:r>
              <a:rPr lang="cs-CZ" sz="3600" u="sng" dirty="0"/>
              <a:t>(</a:t>
            </a:r>
            <a:r>
              <a:rPr lang="cs-CZ" sz="3600" i="1" dirty="0"/>
              <a:t>etika, eschatologie, transcendence</a:t>
            </a:r>
            <a:r>
              <a:rPr lang="cs-CZ" sz="3600" i="1" u="sng" dirty="0"/>
              <a:t>)</a:t>
            </a:r>
            <a:r>
              <a:rPr lang="cs-CZ" sz="3600" dirty="0"/>
              <a:t> zůstávají opomenuty.</a:t>
            </a:r>
          </a:p>
          <a:p>
            <a:pPr marL="0" indent="0">
              <a:buNone/>
            </a:pPr>
            <a:r>
              <a:rPr lang="cs-CZ" sz="3600" dirty="0"/>
              <a:t>Rozchod s „filozofií Neutra“ – s tendencí vidět zvnějšku celek (totalitu) jako něco neosobního (Hegelův Duch i </a:t>
            </a:r>
            <a:r>
              <a:rPr lang="cs-CZ" sz="3600" dirty="0" err="1"/>
              <a:t>Heideggerovo</a:t>
            </a:r>
            <a:r>
              <a:rPr lang="cs-CZ" sz="3600" dirty="0"/>
              <a:t> „Sein“ je „bytí bez tváře“</a:t>
            </a:r>
          </a:p>
          <a:p>
            <a:pPr marL="0" indent="0">
              <a:lnSpc>
                <a:spcPct val="100000"/>
              </a:lnSpc>
              <a:buNone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32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5AECC-D992-9BBD-EA99-0A1E25A0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45" y="118754"/>
            <a:ext cx="10515600" cy="795646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DVA VZTAHY K DRUHÉMU</a:t>
            </a:r>
            <a:br>
              <a:rPr lang="cs-CZ" dirty="0">
                <a:solidFill>
                  <a:srgbClr val="C0000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8D72F-A49B-AEB1-7839-AE29800B1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78" y="1021278"/>
            <a:ext cx="12085121" cy="5717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C00000"/>
                </a:solidFill>
              </a:rPr>
              <a:t>Interiorizace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- přisvojení, asimilace, </a:t>
            </a:r>
            <a:r>
              <a:rPr lang="cs-CZ" sz="3200" dirty="0" err="1"/>
              <a:t>imanentizace</a:t>
            </a:r>
            <a:r>
              <a:rPr lang="cs-CZ" sz="3200" dirty="0"/>
              <a:t> - </a:t>
            </a:r>
            <a:r>
              <a:rPr lang="cs-CZ" sz="3200" dirty="0">
                <a:solidFill>
                  <a:srgbClr val="C00000"/>
                </a:solidFill>
              </a:rPr>
              <a:t>„převádět Jiné na Stejné“</a:t>
            </a:r>
            <a:r>
              <a:rPr lang="cs-CZ" sz="3200" dirty="0"/>
              <a:t> – nerespektuje jinakost,  ústí do násilí a „ontologie války“ (monologický charakter, imperialismus Stejného – vše do jednoho celku, totality)</a:t>
            </a:r>
          </a:p>
          <a:p>
            <a:pPr marL="0" indent="0">
              <a:buNone/>
            </a:pPr>
            <a:r>
              <a:rPr lang="cs-CZ" sz="3200" dirty="0"/>
              <a:t>Proti tomu: </a:t>
            </a:r>
            <a:r>
              <a:rPr lang="cs-CZ" sz="3200" b="1" dirty="0" err="1">
                <a:solidFill>
                  <a:srgbClr val="C00000"/>
                </a:solidFill>
              </a:rPr>
              <a:t>exteriorita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dirty="0"/>
              <a:t>(</a:t>
            </a:r>
            <a:r>
              <a:rPr lang="cs-CZ" sz="3200" dirty="0">
                <a:solidFill>
                  <a:srgbClr val="0070C0"/>
                </a:solidFill>
              </a:rPr>
              <a:t>uznání jinakosti Druhého</a:t>
            </a:r>
            <a:r>
              <a:rPr lang="cs-CZ" sz="3200" dirty="0"/>
              <a:t>, jeho vlastního teritoria - </a:t>
            </a:r>
            <a:r>
              <a:rPr lang="cs-CZ" sz="3200" dirty="0" err="1"/>
              <a:t>nepřeveditelnost</a:t>
            </a:r>
            <a:r>
              <a:rPr lang="cs-CZ" sz="3200" dirty="0"/>
              <a:t>, jinakost, transcendence)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3200" dirty="0">
                <a:solidFill>
                  <a:srgbClr val="0070C0"/>
                </a:solidFill>
              </a:rPr>
              <a:t>V setkání s Druhým se děje transcendence, já je konfrontováno s absolutní jinakostí a tím s ideou Nekonečna </a:t>
            </a:r>
            <a:r>
              <a:rPr lang="cs-CZ" sz="3200" dirty="0"/>
              <a:t>(prolamuje se kruh totality)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2460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442494-08AA-524B-B856-B51D0485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646"/>
            <a:ext cx="10515600" cy="493158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                                      </a:t>
            </a:r>
            <a:r>
              <a:rPr lang="cs-CZ" sz="3200" b="1" dirty="0">
                <a:solidFill>
                  <a:srgbClr val="FF0000"/>
                </a:solidFill>
              </a:rPr>
              <a:t>TVÁŘ DRUHÉHO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4D04C9-ED0B-F44E-822E-7792ED000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54804"/>
            <a:ext cx="12287891" cy="6570323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030A0"/>
                </a:solidFill>
              </a:rPr>
              <a:t>záblesk </a:t>
            </a:r>
            <a:r>
              <a:rPr lang="cs-CZ" sz="3200" dirty="0" err="1">
                <a:solidFill>
                  <a:srgbClr val="7030A0"/>
                </a:solidFill>
              </a:rPr>
              <a:t>exteriority</a:t>
            </a:r>
            <a:r>
              <a:rPr lang="cs-CZ" sz="3200" dirty="0">
                <a:solidFill>
                  <a:srgbClr val="7030A0"/>
                </a:solidFill>
              </a:rPr>
              <a:t> či transcendence v tváři druhého</a:t>
            </a:r>
            <a:r>
              <a:rPr lang="cs-CZ" sz="3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cs-CZ" sz="3200" dirty="0">
                <a:solidFill>
                  <a:schemeClr val="accent1">
                    <a:lumMod val="50000"/>
                  </a:schemeClr>
                </a:solidFill>
              </a:rPr>
              <a:t>Setkání tváří v tvář : </a:t>
            </a:r>
            <a:r>
              <a:rPr lang="cs-CZ" sz="3200" dirty="0">
                <a:solidFill>
                  <a:srgbClr val="C00000"/>
                </a:solidFill>
              </a:rPr>
              <a:t>tvář nahá a zranitelná </a:t>
            </a:r>
          </a:p>
          <a:p>
            <a:r>
              <a:rPr lang="cs-CZ" sz="3200" dirty="0">
                <a:solidFill>
                  <a:schemeClr val="accent1">
                    <a:lumMod val="50000"/>
                  </a:schemeClr>
                </a:solidFill>
              </a:rPr>
              <a:t>Tvář ztělesňuje přikázání Nezabiješ </a:t>
            </a:r>
          </a:p>
          <a:p>
            <a:r>
              <a:rPr lang="cs-CZ" sz="3200" dirty="0"/>
              <a:t>setkání s  tváří druhého je zkušenost, která člověka povolává k dobru</a:t>
            </a:r>
            <a:r>
              <a:rPr lang="cs-CZ" sz="3200" dirty="0">
                <a:effectLst/>
              </a:rPr>
              <a:t> </a:t>
            </a:r>
            <a:endParaRPr lang="cs-CZ" sz="32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3200" dirty="0">
                <a:solidFill>
                  <a:srgbClr val="C00000"/>
                </a:solidFill>
              </a:rPr>
              <a:t>Při pohledu do tváře Druhého přichází myšlenka na Boha </a:t>
            </a:r>
          </a:p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Bůh mluví skrze tvář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</a:p>
          <a:p>
            <a:r>
              <a:rPr lang="cs-CZ" sz="3200" dirty="0"/>
              <a:t>V nahotě tváře druhého bezpodmínečný apel Nekonečna a jeho </a:t>
            </a:r>
            <a:r>
              <a:rPr lang="cs-CZ" sz="3200" dirty="0" err="1"/>
              <a:t>exteriorality</a:t>
            </a:r>
            <a:endParaRPr lang="cs-CZ" sz="3200" dirty="0"/>
          </a:p>
          <a:p>
            <a:r>
              <a:rPr lang="cs-CZ" sz="3200" dirty="0"/>
              <a:t> avšak ne všeobjímající soucit (</a:t>
            </a:r>
            <a:r>
              <a:rPr lang="cs-CZ" sz="3200" dirty="0" err="1"/>
              <a:t>buddh</a:t>
            </a:r>
            <a:r>
              <a:rPr lang="cs-CZ" sz="3200" dirty="0"/>
              <a:t>.) nebo mystika lásky (křesťanství), nýbrž požadavek spravedlnosti - vyžaduje potírání zla, ne </a:t>
            </a:r>
            <a:r>
              <a:rPr lang="cs-CZ" sz="3200" dirty="0" err="1"/>
              <a:t>všeodpuštění</a:t>
            </a:r>
            <a:endParaRPr lang="cs-CZ" sz="3200" dirty="0"/>
          </a:p>
          <a:p>
            <a:r>
              <a:rPr lang="cs-CZ" sz="3200" dirty="0"/>
              <a:t>Svět, kde odpuštění je všemohoucí, se stává nelidským (Proti kvietismu mravní aktivismus)</a:t>
            </a:r>
          </a:p>
          <a:p>
            <a:pPr marL="0" indent="0">
              <a:buNone/>
            </a:pPr>
            <a:r>
              <a:rPr lang="cs-CZ" sz="3200" dirty="0"/>
              <a:t> </a:t>
            </a:r>
          </a:p>
          <a:p>
            <a:endParaRPr lang="cs-CZ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30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BFD38-C010-A04E-9A03-50094F69E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443" y="-1325563"/>
            <a:ext cx="10515600" cy="1325563"/>
          </a:xfrm>
        </p:spPr>
        <p:txBody>
          <a:bodyPr>
            <a:normAutofit/>
          </a:bodyPr>
          <a:lstStyle/>
          <a:p>
            <a:endParaRPr lang="cs-CZ" sz="32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CD0DD9-22CE-4B40-95E3-35906B514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0"/>
            <a:ext cx="12041579" cy="6994566"/>
          </a:xfrm>
        </p:spPr>
        <p:txBody>
          <a:bodyPr>
            <a:noAutofit/>
          </a:bodyPr>
          <a:lstStyle/>
          <a:p>
            <a:r>
              <a:rPr lang="cs-CZ" sz="3200" dirty="0"/>
              <a:t>Vztah s Druhým je vzájemný a asymetrický (Druhý má přednost před já), </a:t>
            </a:r>
          </a:p>
          <a:p>
            <a:r>
              <a:rPr lang="cs-CZ" sz="3200" i="1" dirty="0"/>
              <a:t>asymetrie tohoto vztahu:</a:t>
            </a:r>
            <a:r>
              <a:rPr lang="cs-CZ" sz="3200" dirty="0"/>
              <a:t> Kdyby byl vztah vzájemně odpovědný, čekal by každý, až se začne starat ten druhý. 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Láska k druhému je nadřazena lásce k sobě </a:t>
            </a:r>
            <a:r>
              <a:rPr lang="cs-CZ" sz="3200" dirty="0"/>
              <a:t>samému a to i v případě, že láska není vzájemná.</a:t>
            </a:r>
          </a:p>
          <a:p>
            <a:pPr marL="0" indent="0">
              <a:buNone/>
            </a:pPr>
            <a:r>
              <a:rPr lang="cs-CZ" sz="3200" dirty="0"/>
              <a:t>Tato koncepce se neshoduje s tím, jak věci ve skutečnosti mají („zrno šílenství“), ale v tom je právě její smysl. Etika není nikdy založena na přirozenosti, ale právě na určitých přikázáních dobra, ať už je nazveme v tomto případě „nekonečnem“ či „neviditelným Bohem“.  </a:t>
            </a:r>
          </a:p>
          <a:p>
            <a:r>
              <a:rPr lang="cs-CZ" sz="3200" dirty="0"/>
              <a:t>Etická asymetrie ve vztahu k Druhému je podmínka existence dobra na světě. Ví, jak nesnadné to pro člověka je…</a:t>
            </a:r>
          </a:p>
          <a:p>
            <a:r>
              <a:rPr lang="cs-CZ" sz="3200" dirty="0"/>
              <a:t>Ve vztahu tváří v tvář nemohu mít nikdy čisté svědomí , nikdy jsem neudělal dost..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131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291183-FFC0-904B-A029-DDD6ECDA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38204"/>
            <a:ext cx="10515600" cy="54626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9903B5-24A8-684E-8D5A-5E2E094A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-74221"/>
            <a:ext cx="12192000" cy="711999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 Lidský subjekt nespočívá na sebevědomém </a:t>
            </a:r>
            <a:r>
              <a:rPr lang="cs-CZ" sz="3600" dirty="0" err="1"/>
              <a:t>descartovském</a:t>
            </a:r>
            <a:r>
              <a:rPr lang="cs-CZ" sz="3600" dirty="0"/>
              <a:t> tvrzení „já jsem“ (cogito..), ale v tom, že odpovídá na volání druhého – „</a:t>
            </a:r>
            <a:r>
              <a:rPr lang="cs-CZ" sz="3600" b="1" dirty="0"/>
              <a:t>zde jsem</a:t>
            </a:r>
            <a:r>
              <a:rPr lang="cs-CZ" sz="3600" dirty="0"/>
              <a:t>“.</a:t>
            </a:r>
          </a:p>
          <a:p>
            <a:pPr marL="0" indent="0">
              <a:buNone/>
            </a:pPr>
            <a:r>
              <a:rPr lang="cs-CZ" sz="3600" dirty="0"/>
              <a:t> Člověk má naprostou zodpovědnost, které se nemůže zříci. </a:t>
            </a:r>
          </a:p>
          <a:p>
            <a:pPr marL="0" indent="0">
              <a:buNone/>
            </a:pPr>
            <a:r>
              <a:rPr lang="cs-CZ" sz="3600" dirty="0"/>
              <a:t> To, že se musí neustále konfrontovat se zraněním světa, i když sám není  zraňován, je podstatou vyvolení. </a:t>
            </a:r>
          </a:p>
          <a:p>
            <a:pPr marL="0" indent="0">
              <a:buNone/>
            </a:pPr>
            <a:r>
              <a:rPr lang="cs-CZ" sz="3600" dirty="0"/>
              <a:t>  Tento etický dialog je to, co činí lidský subjekt jedinečným.</a:t>
            </a:r>
          </a:p>
          <a:p>
            <a:pPr marL="0" indent="0">
              <a:buNone/>
            </a:pPr>
            <a:r>
              <a:rPr lang="cs-CZ" sz="3600" dirty="0"/>
              <a:t>       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72414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865B3E-E0AC-0D7F-20BA-403D910F7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48195" y="-558139"/>
            <a:ext cx="10515600" cy="412626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01A5F6-753E-044F-9324-4DB97B66F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83" y="296883"/>
            <a:ext cx="11103429" cy="5880080"/>
          </a:xfrm>
        </p:spPr>
        <p:txBody>
          <a:bodyPr>
            <a:normAutofit/>
          </a:bodyPr>
          <a:lstStyle/>
          <a:p>
            <a:r>
              <a:rPr lang="cs-CZ" b="1" dirty="0"/>
              <a:t>Vyvolení Židů.</a:t>
            </a:r>
            <a:r>
              <a:rPr lang="cs-CZ" dirty="0"/>
              <a:t> </a:t>
            </a:r>
          </a:p>
          <a:p>
            <a:r>
              <a:rPr lang="cs-CZ" dirty="0"/>
              <a:t>Bible jako sebekritika Židů, vyvolenost spočívá v tom, že si vyvolili tuto knihu hněvu za své poselství (ostatní národy Bohu lépe sloužily a více jej poznaly než Židé)</a:t>
            </a:r>
          </a:p>
          <a:p>
            <a:r>
              <a:rPr lang="cs-CZ" dirty="0"/>
              <a:t>výjimečný význam mají četná pronásledování a vyhnanství Židů: zabraňují usadit se, být někde doma a opustit tak svět, který je ve stavu nouze. </a:t>
            </a:r>
          </a:p>
          <a:p>
            <a:r>
              <a:rPr lang="cs-CZ" dirty="0"/>
              <a:t>Je-li někdo vyhnán a pronásledován, svědčí to o tom, že je </a:t>
            </a:r>
            <a:r>
              <a:rPr lang="cs-CZ" dirty="0">
                <a:solidFill>
                  <a:srgbClr val="C00000"/>
                </a:solidFill>
              </a:rPr>
              <a:t>vyvolen</a:t>
            </a:r>
            <a:r>
              <a:rPr lang="cs-CZ" dirty="0"/>
              <a:t> k odpovědnosti, starosti o druhé. Jeho utrpení zesiluje jeho citlivost k slabým, trpícím a bezmocným. </a:t>
            </a:r>
            <a:r>
              <a:rPr lang="cs-CZ" dirty="0">
                <a:solidFill>
                  <a:srgbClr val="00B0F0"/>
                </a:solidFill>
              </a:rPr>
              <a:t>Tato zkušenost se ovšem netýká pouze Židů, ale všech.</a:t>
            </a:r>
          </a:p>
          <a:p>
            <a:r>
              <a:rPr lang="cs-CZ" dirty="0"/>
              <a:t>židovské svědomí, odchované kontaktem s tvrdými nároky Zákona, má odpor vůči násilí (křesťanské učení o nenásilí nedovedlo svět zarazit ve spění k násilí).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330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1096</Words>
  <Application>Microsoft Office PowerPoint</Application>
  <PresentationFormat>Širokoúhlá obrazovka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Emmanuel LÉVINAS</vt:lpstr>
      <vt:lpstr>Prezentace aplikace PowerPoint</vt:lpstr>
      <vt:lpstr>vlivy</vt:lpstr>
      <vt:lpstr> Totalita a nekonečno (1961)</vt:lpstr>
      <vt:lpstr> DVA VZTAHY K DRUHÉMU </vt:lpstr>
      <vt:lpstr>                                      TVÁŘ DRUHÉHO</vt:lpstr>
      <vt:lpstr>Prezentace aplikace PowerPoint</vt:lpstr>
      <vt:lpstr>Prezentace aplikace PowerPoint</vt:lpstr>
      <vt:lpstr>Prezentace aplikace PowerPoint</vt:lpstr>
      <vt:lpstr>Posvátno – Svaté (nepodmíněné)</vt:lpstr>
      <vt:lpstr>Bůh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Emmanuel LÉVINAS</dc:title>
  <dc:creator>T H</dc:creator>
  <cp:lastModifiedBy>Choulíková, Klára</cp:lastModifiedBy>
  <cp:revision>17</cp:revision>
  <dcterms:created xsi:type="dcterms:W3CDTF">2021-04-29T05:58:53Z</dcterms:created>
  <dcterms:modified xsi:type="dcterms:W3CDTF">2022-05-04T10:56:04Z</dcterms:modified>
</cp:coreProperties>
</file>