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6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3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20.10.2020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20.10.2020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AF60672-C8C4-4DCF-B877-02C0D340BCEB}" type="datetime1">
              <a:rPr lang="cs-CZ" smtClean="0"/>
              <a:t>20.10.2020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20.10.2020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20.10.2020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20.10.2020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20.10.2020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20.10.2020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20.10.2020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20.10.2020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20.10.2020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20.10.2020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20.10.2020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20.10.2020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20.10.2020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40092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cs" sz="4400" dirty="0" smtClean="0">
                <a:solidFill>
                  <a:schemeClr val="tx1"/>
                </a:solidFill>
              </a:rPr>
              <a:t/>
            </a:r>
            <a:br>
              <a:rPr lang="cs" sz="4400" dirty="0" smtClean="0">
                <a:solidFill>
                  <a:schemeClr val="tx1"/>
                </a:solidFill>
              </a:rPr>
            </a:br>
            <a:r>
              <a:rPr lang="fr-FR" sz="4400" dirty="0" smtClean="0">
                <a:solidFill>
                  <a:schemeClr val="tx1"/>
                </a:solidFill>
              </a:rPr>
              <a:t/>
            </a:r>
            <a:br>
              <a:rPr lang="fr-FR" sz="4400" dirty="0" smtClean="0">
                <a:solidFill>
                  <a:schemeClr val="tx1"/>
                </a:solidFill>
              </a:rPr>
            </a:br>
            <a:r>
              <a:rPr lang="cs" sz="4400" dirty="0" smtClean="0">
                <a:solidFill>
                  <a:schemeClr val="tx1"/>
                </a:solidFill>
              </a:rPr>
              <a:t>MallarMÉ</a:t>
            </a:r>
            <a:br>
              <a:rPr lang="cs" sz="4400" dirty="0" smtClean="0">
                <a:solidFill>
                  <a:schemeClr val="tx1"/>
                </a:solidFill>
              </a:rPr>
            </a:br>
            <a:endParaRPr lang="c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181517"/>
              </p:ext>
            </p:extLst>
          </p:nvPr>
        </p:nvGraphicFramePr>
        <p:xfrm>
          <a:off x="654518" y="146861"/>
          <a:ext cx="8239226" cy="3598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201">
                  <a:extLst>
                    <a:ext uri="{9D8B030D-6E8A-4147-A177-3AD203B41FA5}">
                      <a16:colId xmlns:a16="http://schemas.microsoft.com/office/drawing/2014/main" val="1827653459"/>
                    </a:ext>
                  </a:extLst>
                </a:gridCol>
                <a:gridCol w="4572487">
                  <a:extLst>
                    <a:ext uri="{9D8B030D-6E8A-4147-A177-3AD203B41FA5}">
                      <a16:colId xmlns:a16="http://schemas.microsoft.com/office/drawing/2014/main" val="1594221566"/>
                    </a:ext>
                  </a:extLst>
                </a:gridCol>
                <a:gridCol w="1749538">
                  <a:extLst>
                    <a:ext uri="{9D8B030D-6E8A-4147-A177-3AD203B41FA5}">
                      <a16:colId xmlns:a16="http://schemas.microsoft.com/office/drawing/2014/main" val="3172328964"/>
                    </a:ext>
                  </a:extLst>
                </a:gridCol>
              </a:tblGrid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à des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heures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4850845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sans que tel souffle l'émeuve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9088799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presque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couleur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encens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0133959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toute</a:t>
                      </a: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 </a:t>
                      </a: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vétusté</a:t>
                      </a:r>
                      <a:endParaRPr lang="fr-FR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 furtive d'elle et visible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</a:t>
                      </a: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pierre</a:t>
                      </a: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veuve</a:t>
                      </a:r>
                      <a:endParaRPr lang="fr-FR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58659624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</a:t>
                      </a:r>
                      <a:r>
                        <a:rPr lang="cs-CZ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lotte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3576367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n'apporter une preuve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48216737"/>
                  </a:ext>
                </a:extLst>
              </a:tr>
              <a:tr h="51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sinon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d'épandre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pour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baume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antique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temps</a:t>
                      </a:r>
                      <a:r>
                        <a:rPr lang="fr-FR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…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49770011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12076"/>
              </p:ext>
            </p:extLst>
          </p:nvPr>
        </p:nvGraphicFramePr>
        <p:xfrm>
          <a:off x="654518" y="4356447"/>
          <a:ext cx="8239226" cy="2347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459">
                  <a:extLst>
                    <a:ext uri="{9D8B030D-6E8A-4147-A177-3AD203B41FA5}">
                      <a16:colId xmlns:a16="http://schemas.microsoft.com/office/drawing/2014/main" val="3257094476"/>
                    </a:ext>
                  </a:extLst>
                </a:gridCol>
                <a:gridCol w="4512563">
                  <a:extLst>
                    <a:ext uri="{9D8B030D-6E8A-4147-A177-3AD203B41FA5}">
                      <a16:colId xmlns:a16="http://schemas.microsoft.com/office/drawing/2014/main" val="3494580246"/>
                    </a:ext>
                  </a:extLst>
                </a:gridCol>
                <a:gridCol w="1799204">
                  <a:extLst>
                    <a:ext uri="{9D8B030D-6E8A-4147-A177-3AD203B41FA5}">
                      <a16:colId xmlns:a16="http://schemas.microsoft.com/office/drawing/2014/main" val="209216078"/>
                    </a:ext>
                  </a:extLst>
                </a:gridCol>
              </a:tblGrid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jamais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banal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77479207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multipliant l'aube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6016299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Bruges</a:t>
                      </a:r>
                      <a:endParaRPr lang="fr-FR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avec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promenade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éparse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maint</a:t>
                      </a: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cygne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cette</a:t>
                      </a: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cité</a:t>
                      </a:r>
                      <a:endParaRPr lang="fr-FR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63206531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r>
                        <a:rPr lang="cs-CZ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olennellement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78108440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lesquels entre ses fils un autre vol désigne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7291351"/>
                  </a:ext>
                </a:extLst>
              </a:tr>
              <a:tr h="391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à prompte </a:t>
                      </a:r>
                      <a:r>
                        <a:rPr lang="cs-CZ" sz="16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irradier</a:t>
                      </a:r>
                      <a:r>
                        <a:rPr lang="fr-FR" sz="16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…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9135495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9230627" y="3167395"/>
            <a:ext cx="278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Lecture tabulaire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60320" y="3866215"/>
            <a:ext cx="3239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Ô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chers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rencontrés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1744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Obdélní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bdélní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AEBD35-D060-49D3-88FB-B91125310973}"/>
              </a:ext>
            </a:extLst>
          </p:cNvPr>
          <p:cNvSpPr txBox="1"/>
          <p:nvPr/>
        </p:nvSpPr>
        <p:spPr>
          <a:xfrm>
            <a:off x="4740751" y="656536"/>
            <a:ext cx="249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SYMBOLISME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02E4A5-94D0-4D0B-935F-9DC0927E0E97}"/>
              </a:ext>
            </a:extLst>
          </p:cNvPr>
          <p:cNvSpPr txBox="1"/>
          <p:nvPr/>
        </p:nvSpPr>
        <p:spPr>
          <a:xfrm>
            <a:off x="259081" y="237744"/>
            <a:ext cx="11673840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fr-FR" sz="20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     Stéphane Mallarmé </a:t>
            </a:r>
          </a:p>
          <a:p>
            <a:pPr algn="just">
              <a:spcAft>
                <a:spcPts val="0"/>
              </a:spcAft>
            </a:pPr>
            <a:r>
              <a:rPr lang="fr-FR" sz="20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     (Étienne, 1842-1898)</a:t>
            </a:r>
          </a:p>
          <a:p>
            <a:pPr algn="just">
              <a:spcAft>
                <a:spcPts val="0"/>
              </a:spcAft>
            </a:pPr>
            <a:endParaRPr lang="fr-FR" sz="20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jeune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sensible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affecté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1847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5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sœur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Maria (1857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 15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banale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s'installe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Londres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femme,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gouvernante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allemande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sept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plus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âgée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retour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devient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professeur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d'anglais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(routine)</a:t>
            </a:r>
          </a:p>
          <a:p>
            <a:pPr algn="just">
              <a:spcAft>
                <a:spcPts val="0"/>
              </a:spcAft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définit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« 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 pour qui « 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existe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seule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réponse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à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l’enquête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Jules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Huret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sur l’évolution littéraire (1891)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devenue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célèbre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« 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monde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fait 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aboutir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beau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ivre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</a:p>
          <a:p>
            <a:pPr algn="just">
              <a:spcAft>
                <a:spcPts val="0"/>
              </a:spcAft>
            </a:pPr>
            <a:endParaRPr lang="fr-FR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orrespondance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félibres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poètes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langue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provençale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Paul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Verlaine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Vie mondaine : Leconte-de-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Lisle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José-Maria de Heredia, Arthur Rimbaud, Émile Zola</a:t>
            </a: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À partir de 1877 : les réunions de mardi (rue de Rome) :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Émile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Verhaeren, Maurice Maeterlinck, Oscar Wilde, Paul Valéry, André Gide,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aul Claudel, Édouard Manet,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laude Debussy</a:t>
            </a: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1883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Verlaine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l</a:t>
            </a:r>
            <a:r>
              <a:rPr lang="fr-FR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ui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consacre un médaillon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es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Poètes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maudits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1884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Huysmans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mentionne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rebours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824" y="468056"/>
            <a:ext cx="2654436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82649D-7FB9-4081-A45F-76BFD6C3776C}"/>
              </a:ext>
            </a:extLst>
          </p:cNvPr>
          <p:cNvSpPr txBox="1"/>
          <p:nvPr/>
        </p:nvSpPr>
        <p:spPr>
          <a:xfrm>
            <a:off x="3510116" y="933659"/>
            <a:ext cx="8356409" cy="5216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 algn="ctr">
              <a:spcBef>
                <a:spcPts val="1400"/>
              </a:spcBef>
              <a:spcAft>
                <a:spcPts val="600"/>
              </a:spcAft>
            </a:pPr>
            <a:endParaRPr lang="fr-FR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Trois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grandes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pièces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poétiques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Hérodiade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1887) – pièce inachevée : méditation sur la pureté</a:t>
            </a:r>
          </a:p>
          <a:p>
            <a:pPr algn="just"/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L'après-midi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d'un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faune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1887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 – m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 Claude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Debussy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1894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élans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rêves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sensuels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contraire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Hérodiade</a:t>
            </a:r>
            <a:endParaRPr lang="fr-FR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coup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dés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n'abolira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hasard</a:t>
            </a:r>
            <a:r>
              <a:rPr lang="cs-CZ" b="1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1897) :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effort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pensée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vaincre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chaos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l'univers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mystères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langage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œuvre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ambitieuse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hermétique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véritable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rénovateur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nombreux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successeurs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(de nos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jours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Yves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Bonnefoy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>
              <a:spcAft>
                <a:spcPts val="0"/>
              </a:spcAft>
            </a:pPr>
            <a:r>
              <a:rPr lang="cs-CZ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34" y="1670359"/>
            <a:ext cx="2873068" cy="374341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10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5171" y="335850"/>
            <a:ext cx="11001676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Croyance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pouvoir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sacré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Verbe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(Par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rythme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la syntaxe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vocabulaire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Mallarmé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crée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langue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particulière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hermétique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magique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poésie pour initiés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parle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autrement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monde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risque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ne pas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plaire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;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mieux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passer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obscur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yeux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beaucoup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[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r>
              <a:rPr lang="cs-CZ" i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]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L'attrait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tient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qu'elle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vécue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privilège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spiritu</a:t>
            </a:r>
            <a:r>
              <a:rPr lang="fr-F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semble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élever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au plus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haut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degré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qualité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moyennant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l'exclusion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foule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profane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pure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joie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l'esprit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promet.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Art de la suggestion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 (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Nommer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objet,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c’est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supprimer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trois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quarts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jouissance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faite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deviner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peu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suggérer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voilà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rêve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C’est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parfait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usage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mystère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constitue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symbole :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évoquer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petit à petit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objet pour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montrer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état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d’âme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ou,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inversement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choisir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objet et en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dégager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état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d’âme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, par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série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déchiffrements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Volonté de protéger le mystère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: (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chose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sacrée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et qui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veut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demeurer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sacrée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s'enveloppe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mystère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religions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retranchent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l'abri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d'arcanes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dévoilés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seul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prédestiné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l'art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a les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siens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ennemis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parlent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lui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mystificateur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abscon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intraduisible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même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»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Jules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Renard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 X 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admirateurs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voient en lui un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esthète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métaphysique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»,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Orphée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précieux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FF6B66-FCF7-4C43-8065-AF97A22E4BBA}"/>
              </a:ext>
            </a:extLst>
          </p:cNvPr>
          <p:cNvSpPr txBox="1"/>
          <p:nvPr/>
        </p:nvSpPr>
        <p:spPr>
          <a:xfrm>
            <a:off x="294976" y="704610"/>
            <a:ext cx="1160206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Priorité donnée à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forme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elon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propres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mots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Mallarmé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condamne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«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l'absence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signification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signifier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davantage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».</a:t>
            </a: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force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s'avancer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l'indicible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l'incommunicable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risque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silence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ou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l'incompréhension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Mallarmé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patron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d'un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littérature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hermétique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précieuse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hautaine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Souvent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considéré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prophète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martyr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éaction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ritique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avant-gardes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Apollinaire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Cendrars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s'agit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grand public.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Technique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tructure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de la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phrase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modifiée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(Mallarmé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écarte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verbe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sujet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coupe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l'infinitif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l'auxiliaire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il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multiplie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appositions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ellipses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périphrases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hoix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mots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archaïques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ou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rares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Volonté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travailler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musicalité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Un penchant pour tout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subtile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compliqué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raffiné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197" y="2854036"/>
            <a:ext cx="1160945" cy="16401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655" y="2855894"/>
            <a:ext cx="2182258" cy="16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FF6B66-FCF7-4C43-8065-AF97A22E4BBA}"/>
              </a:ext>
            </a:extLst>
          </p:cNvPr>
          <p:cNvSpPr txBox="1"/>
          <p:nvPr/>
        </p:nvSpPr>
        <p:spPr>
          <a:xfrm>
            <a:off x="0" y="551225"/>
            <a:ext cx="7834964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Remémoration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d'amis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belges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1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heures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tel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souffle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l'émeuve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vétusté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presque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encens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furtive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visible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4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dévêt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se//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5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Flotte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ou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semble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n'apporter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6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Sinon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d'épandre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baume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7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immémori-aux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quelques-uns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contents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8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soudaineté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amitié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9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Ô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rencontrés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(c 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Bruges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multipli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-ant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l'aube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défunt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(c 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promenade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éparse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cygne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(d)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Quand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solennellement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m'apprit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(e)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Lesquels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vol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désigne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(d)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A prompte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irradi-er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ainsi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qu'aile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l'esprit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(e)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Stéphane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Mallarmé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(1887)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167" y="10"/>
            <a:ext cx="46838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FF6B66-FCF7-4C43-8065-AF97A22E4BBA}"/>
              </a:ext>
            </a:extLst>
          </p:cNvPr>
          <p:cNvSpPr txBox="1"/>
          <p:nvPr/>
        </p:nvSpPr>
        <p:spPr>
          <a:xfrm>
            <a:off x="294967" y="550606"/>
            <a:ext cx="116020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fait partie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’un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recueil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intitulé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(1887).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hommage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belges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cercle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Excelsior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Bruges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et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l'écrivain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Georges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Rodenbach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qui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publié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1892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roman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Bruges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-la-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/>
              <a:t>	</a:t>
            </a:r>
            <a:endParaRPr lang="fr-F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03" y="2145817"/>
            <a:ext cx="2677472" cy="30614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878503" y="5386302"/>
            <a:ext cx="267747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Georges Rodenbach</a:t>
            </a:r>
          </a:p>
          <a:p>
            <a:pPr algn="ctr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(1855-1898)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495" y="1568254"/>
            <a:ext cx="3179492" cy="50924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800" y="1890494"/>
            <a:ext cx="3452386" cy="24139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535" y="4533790"/>
            <a:ext cx="3142106" cy="21333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68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C82649D-7FB9-4081-A45F-76BFD6C3776C}"/>
              </a:ext>
            </a:extLst>
          </p:cNvPr>
          <p:cNvSpPr txBox="1"/>
          <p:nvPr/>
        </p:nvSpPr>
        <p:spPr>
          <a:xfrm>
            <a:off x="856648" y="1482299"/>
            <a:ext cx="10846247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 algn="just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sonnet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« 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canonique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3" algn="just"/>
            <a:endParaRPr lang="fr-F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comporte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deux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quatrains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à rimes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embrassées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abba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et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sizain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l’apostrophe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Ô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chers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rencontrés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distingue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son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initiale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changement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ton).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Les rimes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féminines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alternent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les rimes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masculines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conformément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tradition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poètes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Pléiade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érigée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règle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FR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choix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peut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surprendre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XIX</a:t>
            </a:r>
            <a:r>
              <a:rPr lang="cs-CZ" baseline="30000" dirty="0" err="1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siècle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après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qu'Hugo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disloqué</a:t>
            </a:r>
            <a:r>
              <a:rPr lang="cs-CZ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ce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grand 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niais</a:t>
            </a:r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d'alexandrin</a:t>
            </a:r>
            <a:r>
              <a:rPr lang="fr-FR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»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éaction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critique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à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siècle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innovations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hugoliennes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notamment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 archaïsme volontaire.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plupart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alexandrins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réguliers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mesure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où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comportent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césure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l'hémistiche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 x  quelques jeux de l’irrégularité.</a:t>
            </a:r>
            <a:r>
              <a:rPr lang="cs-CZ" sz="1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0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FF6B66-FCF7-4C43-8065-AF97A22E4BBA}"/>
              </a:ext>
            </a:extLst>
          </p:cNvPr>
          <p:cNvSpPr txBox="1"/>
          <p:nvPr/>
        </p:nvSpPr>
        <p:spPr>
          <a:xfrm>
            <a:off x="0" y="551225"/>
            <a:ext cx="7834964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Remémoration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d'amis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</a:rPr>
              <a:t>belges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1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des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heures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sans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tel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souffle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l'émeuve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Toute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vétusté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presque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couleur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encens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Comme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furtive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d'elle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et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visible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4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dévêt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se//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pierre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veuve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5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Flotte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ou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semble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n'apporter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6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Sinon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d'épandre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pour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baume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antique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7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immémori-aux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quelques-uns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si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contents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(b)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8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soudaineté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notre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amitié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neuve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(a)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9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Ô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très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chers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rencontrés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en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jamais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banal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(c 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Bruges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multipli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-ant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l'aube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défunt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canal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(c 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Avec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promenade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éparse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maint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cygne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(d)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Quand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solennellement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cette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cité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m'apprit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(e)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Lesquels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entre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ses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autre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vol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désigne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(d)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	A prompte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irradi-er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//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ainsi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qu'aile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l'esprit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. (e)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i="1" dirty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cs-CZ" i="1" dirty="0" err="1">
                <a:latin typeface="Verdana" panose="020B0604030504040204" pitchFamily="34" charset="0"/>
                <a:ea typeface="Verdana" panose="020B0604030504040204" pitchFamily="34" charset="0"/>
              </a:rPr>
              <a:t>Poésies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Stéphane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</a:rPr>
              <a:t>Mallarmé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 (1887)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167" y="10"/>
            <a:ext cx="46838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{480B3126-4A12-4E74-BCC4-28E185AD9A60}tf56410444_win32</Template>
  <TotalTime>654</TotalTime>
  <Words>549</Words>
  <Application>Microsoft Office PowerPoint</Application>
  <PresentationFormat>Širokoúhlá obrazovka</PresentationFormat>
  <Paragraphs>151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Courier New</vt:lpstr>
      <vt:lpstr>Garamond</vt:lpstr>
      <vt:lpstr>Palatino Linotype</vt:lpstr>
      <vt:lpstr>Times New Roman</vt:lpstr>
      <vt:lpstr>Verdana</vt:lpstr>
      <vt:lpstr>SavonVTI</vt:lpstr>
      <vt:lpstr>  MallarMÉ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SYMBOLISME - DÉCADENCE</dc:title>
  <dc:creator>Eva Voldřichová Beránková</dc:creator>
  <cp:lastModifiedBy>Eva Voldřichová Beránková</cp:lastModifiedBy>
  <cp:revision>104</cp:revision>
  <dcterms:created xsi:type="dcterms:W3CDTF">2020-10-07T10:33:08Z</dcterms:created>
  <dcterms:modified xsi:type="dcterms:W3CDTF">2020-10-20T13:14:07Z</dcterms:modified>
</cp:coreProperties>
</file>