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7" r:id="rId12"/>
    <p:sldId id="266" r:id="rId13"/>
    <p:sldId id="268" r:id="rId14"/>
    <p:sldId id="272" r:id="rId15"/>
    <p:sldId id="273" r:id="rId16"/>
    <p:sldId id="269" r:id="rId17"/>
    <p:sldId id="27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25" d="100"/>
          <a:sy n="125" d="100"/>
        </p:scale>
        <p:origin x="5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10/11/25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10/11/25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10/11/25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10/11/25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10/11/25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10/11/25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1342B-C90E-16B2-9B2F-A5A040CDD5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7" y="955334"/>
            <a:ext cx="8361229" cy="209822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D7D74E8-0A37-930C-8E88-B1661D00E0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4" y="3261322"/>
            <a:ext cx="7124496" cy="2098226"/>
          </a:xfrm>
        </p:spPr>
        <p:txBody>
          <a:bodyPr>
            <a:normAutofit fontScale="92500" lnSpcReduction="10000"/>
          </a:bodyPr>
          <a:lstStyle/>
          <a:p>
            <a:r>
              <a:rPr lang="ru-CZ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глагола и </a:t>
            </a:r>
          </a:p>
          <a:p>
            <a:r>
              <a:rPr lang="ru-CZ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глагольного действия</a:t>
            </a:r>
          </a:p>
          <a:p>
            <a:r>
              <a:rPr lang="ru-CZ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3</a:t>
            </a:r>
          </a:p>
        </p:txBody>
      </p:sp>
    </p:spTree>
    <p:extLst>
      <p:ext uri="{BB962C8B-B14F-4D97-AF65-F5344CB8AC3E}">
        <p14:creationId xmlns:p14="http://schemas.microsoft.com/office/powerpoint/2010/main" val="4019307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EEE205-AA91-4A78-E064-AF3312EDA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93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движения в ЧЯ и РЯ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484F88-E907-C722-246C-D24A8A986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32560"/>
            <a:ext cx="9601200" cy="5090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Пары глаголов движения 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идти – ходить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являются видовыми! Всего таких пар в РЯ 17.</a:t>
            </a:r>
            <a:endParaRPr lang="ru-RU" sz="2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 глаголы обладают </a:t>
            </a: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двумя формами НСВ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делятся на </a:t>
            </a: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однонаправленные, однократные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бежать, ехать, идти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разнонаправленные, многократные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бегать, ездить, ходить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точки зрения грамматической семантики речь идет о противопоставлении по характеру действия: его детерминированности / недетерминированности. 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Бесприставочные глаголы движения являются одновидовыми!</a:t>
            </a:r>
          </a:p>
        </p:txBody>
      </p:sp>
    </p:spTree>
    <p:extLst>
      <p:ext uri="{BB962C8B-B14F-4D97-AF65-F5344CB8AC3E}">
        <p14:creationId xmlns:p14="http://schemas.microsoft.com/office/powerpoint/2010/main" val="2373357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EEE205-AA91-4A78-E064-AF3312EDA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93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движения в ЧЯ и РЯ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484F88-E907-C722-246C-D24A8A986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32560"/>
            <a:ext cx="9601200" cy="5090160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обозначения движения средств общественного транспорта в РЯ часто используется глаголы </a:t>
            </a:r>
            <a:r>
              <a:rPr lang="ru-RU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идти / ходить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Туда ходит трамвай? = 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Jede tam tramvaj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?; Пароход идет по реке. = 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Parník pluje po řece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Однократный путь туда и обратно с пребыванием в пункте назначения обозначается в РЯ многократным глаголом и соответствует в ЧЯ глаголу «быть»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Вчера мы ходили в кино = 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Včera jsme byli v kině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.; Летом брат летал в Москву. = 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 létě byl bratr v Moskvě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Недавно мы ездили в Одессу. = 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Nedávno jsme byli v Oděse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РЯ часто используются глаголы движения с приставкой </a:t>
            </a:r>
            <a:r>
              <a:rPr lang="ru-RU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по-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которые могут иметь приставочные или бесприставочные соответствия в ЧЯ (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Отец пошел вперед. = 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Otec šel napřed.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Я хочу поехать на трамвае. = 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Chci jet tramvají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Дистрибуция глаголов </a:t>
            </a:r>
            <a:r>
              <a:rPr lang="ru-RU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плыть – плавать</a:t>
            </a: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РЯ не отражает, в отличие от ЧЯ, характер субъекта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морю плывет корабль. =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 moři pluje loď.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Люди плыли по направлению к берегу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= </a:t>
            </a:r>
            <a:r>
              <a:rPr lang="cs-CZ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Lidé plavali ke břehu.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cs-CZ" sz="2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757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7F544C-E724-8304-9960-13BC874CC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483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глагольного 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C97A16-06C8-922F-17B3-A923E1A24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4160"/>
            <a:ext cx="9601200" cy="5029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CZ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глагольного действия</a:t>
            </a:r>
            <a:r>
              <a:rPr lang="ru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(СГД) – категория, объединяющая разряды глаголов (чаще всего одновидовых!), которые формально выражают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временные, количественные и результативные характеристики действия.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является грамматической категорией, так как его выражение не обязательно.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Times New Roman,Italic" pitchFamily="2" charset="0"/>
              </a:rPr>
              <a:t>заиграть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(начало действия)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Times New Roman,Italic" pitchFamily="2" charset="0"/>
              </a:rPr>
              <a:t>проиграть весь день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оконченность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длившегося какое-то время действия)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Times New Roman,Italic" pitchFamily="2" charset="0"/>
              </a:rPr>
              <a:t>отыграть свое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(прекращение длительного действия)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Times New Roman,Italic" pitchFamily="2" charset="0"/>
              </a:rPr>
              <a:t>игрывал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(неоднократная повторяемость действия)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Times New Roman,Italic" pitchFamily="2" charset="0"/>
              </a:rPr>
              <a:t>поиграть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(ослабленное, умеренное, неполное действие)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Times New Roman,Italic" pitchFamily="2" charset="0"/>
              </a:rPr>
              <a:t>наиграть определенное количество чего-либо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(большое накопление чего-либо в результате действия)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Times New Roman,Italic" pitchFamily="2" charset="0"/>
              </a:rPr>
              <a:t>наиграться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(полное удовлетворение, пресыщенность действием)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Times New Roman,Italic" pitchFamily="2" charset="0"/>
              </a:rPr>
              <a:t>доиграться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(чрезмерность действия, которое приводит к отрицательным последствиям)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Times New Roman,Italic" pitchFamily="2" charset="0"/>
              </a:rPr>
              <a:t>разыграться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(начало интенсивного проявления действия)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Times New Roman,Italic" pitchFamily="2" charset="0"/>
              </a:rPr>
              <a:t>поигрывать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(длительно-прерывистое, ослабленное в своем протекании действие) и т. д. </a:t>
            </a:r>
            <a:endParaRPr lang="ru-RU" dirty="0">
              <a:effectLst/>
            </a:endParaRPr>
          </a:p>
          <a:p>
            <a:pPr marL="0" indent="0">
              <a:buNone/>
            </a:pPr>
            <a:endParaRPr lang="ru-RU" dirty="0">
              <a:effectLst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011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17D9C8-8ED6-B1B7-CA4A-D182E0EDB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601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глагольного действия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ADE6E8-67A6-EDB0-6A2F-026794AD2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4160"/>
            <a:ext cx="9601200" cy="49580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Формальные способы выражения СГД: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префиксация (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повыдергивать = 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vytahat, odstranit;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надымить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nakouřit, načoudit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суффиксация (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бывал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býval;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видал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vídal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постфиксация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намучаться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vytrpět si své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natrápit se;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отстреляться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dostřílet, ubránit se střelbou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смешанная аффиксация (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приговаривать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přitom říkat;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поколачивать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mlátívat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cs-CZ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глагольного действия делятся на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AutoNum type="arabicParenR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– уточняют характер протекания действия во времени</a:t>
            </a:r>
            <a:endParaRPr lang="ru-RU" sz="2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– уточняют количественную характеристику действия</a:t>
            </a:r>
            <a:endParaRPr lang="ru-RU" sz="2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оличественно-временные – уточняют действия с позиции количественных и временных характеристик. (В рамках других классификаций вместо этой категории указываются «результативные»).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их около 40-50! 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Общепринятая классификация способов глагольного действия в науке отсутствует!</a:t>
            </a: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914256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95E1BF-4C80-1417-5297-331E4DE23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601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глагольного действия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F4A23A-2044-F068-8F66-4217A85D7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4160"/>
            <a:ext cx="9601200" cy="4333240"/>
          </a:xfrm>
        </p:spPr>
        <p:txBody>
          <a:bodyPr/>
          <a:lstStyle/>
          <a:p>
            <a:pPr marL="0" indent="0">
              <a:buNone/>
            </a:pPr>
            <a:r>
              <a:rPr lang="ru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распространенные СГД – примеры: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D7BBC8-EC74-DD10-F699-43ECC2860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360" y="2288540"/>
            <a:ext cx="7772400" cy="341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995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42B2A4-9440-7841-3A61-CFB4B0074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09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глагольного действия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E2D877-00CD-B162-2EFC-0D116FF76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6720"/>
            <a:ext cx="9601200" cy="4673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группы глаголов, обозначающих те или иные способы глагольного действия, </a:t>
            </a:r>
            <a:r>
              <a:rPr lang="ru-RU" b="0" i="0" u="sng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входят в видовые пары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НСВ со значением многократного (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хаживать, говаривать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прерывисто-смягчительного (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подглядывать, постукивать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длительно-дистрибутивного (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раздумывать, распевать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и др. </a:t>
            </a:r>
          </a:p>
          <a:p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СВ со значением ограничительного (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побегать, поносить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и однократного способов действия (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кольнуть, ругнуть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и др.</a:t>
            </a:r>
          </a:p>
          <a:p>
            <a:pPr marL="0" indent="0">
              <a:buNone/>
            </a:pPr>
            <a:r>
              <a:rPr lang="ru-RU" b="0" i="0" u="sng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Могут образовывать видовые пары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глаголы совершенного вида следующих способов действия: </a:t>
            </a:r>
          </a:p>
          <a:p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начинательного (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задуть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задувать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длительно-ограничительного (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прохаживать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окончательного (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отгореть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отгорать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повторительного (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перешить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перешивать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уменьшительно-смягчительного (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подбодрить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подбадривать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интенсивно-результативного (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вызреть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вызревать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выпечь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выпекать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и некоторые другие.</a:t>
            </a:r>
            <a:endParaRPr lang="ru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984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73D75-05B4-87FA-0865-05AE73611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78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СГД: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2AEDFB-3A58-AC14-E931-673612A7F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25600"/>
            <a:ext cx="9601200" cy="424180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Симметрия между языками в выражении СГД:</a:t>
            </a:r>
            <a:endParaRPr lang="cs-CZ" sz="22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начинательно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-усилительный СГД	(</a:t>
            </a:r>
            <a:r>
              <a:rPr lang="cs-CZ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roz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křičet se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ru-RU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кричаться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endParaRPr lang="cs-CZ" sz="2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завершительный СГД (</a:t>
            </a:r>
            <a:r>
              <a:rPr lang="cs-CZ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hořet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ru-RU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гореть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endParaRPr lang="cs-CZ" sz="2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кумулятивный СГД (</a:t>
            </a:r>
            <a:r>
              <a:rPr lang="cs-CZ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věšet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ru-RU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вешать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endParaRPr lang="cs-CZ" sz="2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партитивный СГД (</a:t>
            </a:r>
            <a:r>
              <a:rPr lang="cs-CZ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lít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ru-RU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лить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endParaRPr lang="cs-CZ" sz="2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квантификационные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СГД (</a:t>
            </a:r>
            <a:r>
              <a:rPr lang="cs-CZ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krmit, </a:t>
            </a:r>
            <a:r>
              <a:rPr lang="cs-CZ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nedo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krmit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ru-RU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кормить, </a:t>
            </a:r>
            <a:r>
              <a:rPr lang="ru-RU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кормить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cs-CZ" sz="2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676296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73D75-05B4-87FA-0865-05AE73611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78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СГД: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2AEDFB-3A58-AC14-E931-673612A7F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25600"/>
            <a:ext cx="9601200" cy="48463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Асимметрия между языками в выражении СГД:</a:t>
            </a:r>
            <a:endParaRPr lang="cs-CZ" sz="2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ингрессивный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СГД (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vydat se na cestu, šel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пойти, пошел,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 есть в ЧЯ либо аналитическая форма, либо бесприставочная в отличие от РЯ),</a:t>
            </a:r>
            <a:endParaRPr lang="cs-CZ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ограничительный СГД (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zaběhat si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побегать,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то есть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тогда как в РЯ, как правило, используется приставка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по-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ЧЯ возможны разные варианты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endParaRPr lang="cs-CZ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финитивный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СГД (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dovečeřet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отужинать + поужинать,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 есть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тогда как в РЯ, как правило, используется приставка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от-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ЧЯ возможны разные варианты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endParaRPr lang="cs-CZ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190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73D75-05B4-87FA-0865-05AE73611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78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СГД: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2AEDFB-3A58-AC14-E931-673612A7F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25600"/>
            <a:ext cx="9601200" cy="484632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Асимметрия между языками в выражении СГД:</a:t>
            </a:r>
            <a:endParaRPr lang="cs-CZ" sz="2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результативный СГД  (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zchátrat = 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обветшать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zestárnout = 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постареть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zhubnout = 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исхудать,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 есть в ЧЯ самой продуктивной является приставка </a:t>
            </a:r>
            <a:r>
              <a:rPr lang="cs-CZ" sz="24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24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cs-CZ" sz="24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тогда как в РЯ возможны разные варианты</a:t>
            </a:r>
            <a:r>
              <a:rPr lang="cs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квантификационные</a:t>
            </a:r>
            <a:r>
              <a:rPr lang="cs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СГД (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odpočinout si = </a:t>
            </a:r>
            <a:r>
              <a:rPr lang="cs-CZ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вылежаться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zvyknout si = </a:t>
            </a:r>
            <a:r>
              <a:rPr lang="cs-CZ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притерпеться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 есть в ЧЯ имеются продуктивные словообразовательные типы с возвратным местоимением в дат. падеже</a:t>
            </a:r>
            <a:r>
              <a:rPr lang="cs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кратные</a:t>
            </a:r>
            <a:r>
              <a:rPr lang="cs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СГД (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udělat hloupost = </a:t>
            </a:r>
            <a:r>
              <a:rPr lang="cs-CZ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сглупить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4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hřmít = </a:t>
            </a:r>
            <a:r>
              <a:rPr lang="cs-CZ" sz="2400" i="1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</a:t>
            </a:r>
            <a:r>
              <a:rPr lang="cs-CZ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греметь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zabručet = </a:t>
            </a:r>
            <a:r>
              <a:rPr lang="cs-CZ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бурк</a:t>
            </a:r>
            <a:r>
              <a:rPr lang="cs-CZ" sz="2400" i="1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</a:t>
            </a:r>
            <a:r>
              <a:rPr lang="cs-CZ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ть</a:t>
            </a:r>
            <a:r>
              <a:rPr lang="cs-CZ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области </a:t>
            </a:r>
            <a:r>
              <a:rPr lang="ru-RU" sz="24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фазисных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способов глагольного действия </a:t>
            </a:r>
            <a:r>
              <a:rPr lang="ru-RU" sz="24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наиболее значительным отличием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является значение приставки 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за- /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Для РЯ характерен начинательный оттенок (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закричать = 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začít křičet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а для ЧЯ – оттенок манифестации действия (</a:t>
            </a:r>
            <a:r>
              <a:rPr lang="cs-CZ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zakřičet 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прокричать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cs-CZ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72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EC1031-1390-1659-E7F3-09D989F7E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6012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вида – определение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034F8B-137F-8276-3159-E6A0EB2B6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88160"/>
            <a:ext cx="9601200" cy="4897120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вида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характеризует протекание действия с точки зрения того, </a:t>
            </a: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оно развивается во времени вне зависимости от момента речи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может быть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беспрерывным, длительным, сплошным 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(шуметь)</a:t>
            </a: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едлительным, мгновенным 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(ударить, стукнуть)</a:t>
            </a: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единичным 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(сверкнуть, вздрогнуть)</a:t>
            </a: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повторяющимся 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(сверкать)</a:t>
            </a: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169042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840F0-EF10-9933-376F-81F0B1274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0076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вида – определение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C29304-734D-9E06-2D59-ED641F2C5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0240"/>
            <a:ext cx="9601200" cy="39471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 противопоставления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наличие или отсутствие у глагола значения ограничения действия в его развитии, то есть противопоставление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завершенность/незавершенность и результативность/</a:t>
            </a:r>
            <a:r>
              <a:rPr lang="ru-RU" sz="2000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нерезультативность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ЧЯ к вышеуказанным признакам противопоставляется и признак </a:t>
            </a: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кратность/</a:t>
            </a:r>
            <a:r>
              <a:rPr lang="ru-RU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некратность</a:t>
            </a: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přepsat/přepisovat, přepisovat/přepisovávat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 в РЯ – примеры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ходить/хаживать, говорить/говаривать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 это единичные случаи!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вида присуща абсолютно всем глаголам!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u-RU" sz="20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Совершенный вид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(СВ) – явление обозначается по отношению к ограниченному времени в развитии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u-RU" sz="20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Несовершенный вид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(НСВ) – явление рассматривается без отношения к определению во времени</a:t>
            </a: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899263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7D66B4-69C5-2C8C-F51C-A5A8619ED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86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Видовая пара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37EA3E-D588-E638-3168-F873220F9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3360"/>
            <a:ext cx="9601200" cy="46888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2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Видовая пара</a:t>
            </a:r>
            <a:r>
              <a:rPr lang="ru-RU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два глагола, тождественные по своему лексическому значению и различающиеся только по виду.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effectLst/>
              <a:latin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образования видовых пар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Перфективация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образование глаголов СВ от глаголов НСВ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Имперфективация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образование глаголов НСВ от глаголов СВ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Приставочный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(писать – написать, расти – вырасти)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Однако приставки нередко вносят новое лексическое значение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(строить – надстроить, пристроить).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таком случае такую пару нельзя назвать видовой, а для образования именно видовой пары необходим суффиксальный способ.</a:t>
            </a: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Суффиксальный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(дочитать – дочитывать)</a:t>
            </a: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ударения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(засып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 – зас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пать, разрез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 – разр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зать, насып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 – нас</a:t>
            </a:r>
            <a:r>
              <a:rPr lang="ru-RU" sz="22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пать)</a:t>
            </a:r>
            <a:r>
              <a:rPr lang="cs-CZ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РЯ!</a:t>
            </a: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двух супплетивных глагольных основ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(говорить – сказать, брать – взять, класть – положить, ловить – поймать)</a:t>
            </a:r>
          </a:p>
          <a:p>
            <a:pPr marL="0" indent="0">
              <a:buNone/>
            </a:pPr>
            <a:endParaRPr lang="ru-RU" sz="2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947286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AA0E7F-6E2B-7AEB-EED8-027012587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85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Видовая пара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2FDF49-EDED-BFCE-78D3-7A34013E2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44320"/>
            <a:ext cx="9601200" cy="4815840"/>
          </a:xfrm>
        </p:spPr>
        <p:txBody>
          <a:bodyPr>
            <a:normAutofit fontScale="925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все глаголы имеют видовые пары, в РЯ такая пара есть только у 60 % глаголов.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Непарные глаголы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Одновидовые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(либо только СВ, либо только НСВ);</a:t>
            </a:r>
            <a:r>
              <a:rPr lang="cs-CZ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jednovidová</a:t>
            </a:r>
            <a:r>
              <a:rPr lang="cs-CZ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(pouze </a:t>
            </a:r>
            <a: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NV</a:t>
            </a:r>
            <a:r>
              <a:rPr lang="cs-CZ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imperfektiva tantum – 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vědět, stát, viset, vypadat</a:t>
            </a:r>
            <a:r>
              <a:rPr lang="cs-CZ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pouze DV – perfektiva tantum – 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nadchnout, prospat celý den</a:t>
            </a:r>
            <a:r>
              <a:rPr lang="cs-CZ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rtl="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НСВ -</a:t>
            </a:r>
            <a:r>
              <a:rPr lang="ru-RU" sz="22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овать</a:t>
            </a: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(властвовать, существовать, присутствовать….)</a:t>
            </a:r>
          </a:p>
          <a:p>
            <a:pPr marL="742950" lvl="1" indent="-285750" rtl="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НСВ -</a:t>
            </a:r>
            <a:r>
              <a:rPr lang="ru-RU" sz="22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ничать</a:t>
            </a: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(бездельничать, важничать…)</a:t>
            </a:r>
          </a:p>
          <a:p>
            <a:pPr marL="742950" lvl="1" indent="-285750" rtl="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НСВ по- + -ива- 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(побаливать, подумывать…) </a:t>
            </a:r>
            <a:r>
              <a:rPr lang="ru-RU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 СВ 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поболеть, подумать </a:t>
            </a: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являются видовой парой к этой группе</a:t>
            </a:r>
          </a:p>
          <a:p>
            <a:pPr marL="742950" lvl="1" indent="-285750" rtl="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 за-, воз-, по- 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(засмеяться, побежать) – </a:t>
            </a: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действия</a:t>
            </a:r>
          </a:p>
          <a:p>
            <a:pPr marL="742950" lvl="1" indent="-285750" rtl="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 от-, пере- 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(отслужить, перестараться) – </a:t>
            </a: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исчерпанность действия</a:t>
            </a:r>
          </a:p>
          <a:p>
            <a:pPr marL="742950" lvl="1" indent="-285750" rtl="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 по- 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(поговорить, полежать) – </a:t>
            </a:r>
            <a:r>
              <a:rPr lang="ru-RU" sz="2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ограниченность действия</a:t>
            </a:r>
          </a:p>
          <a:p>
            <a:pPr marL="301752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Двувидовые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одна форма для СВ и НСВ </a:t>
            </a:r>
            <a:r>
              <a:rPr lang="ru-RU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(организовать, исследовать);</a:t>
            </a:r>
            <a:r>
              <a:rPr lang="cs-CZ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obouvidová 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(absolvovat, organizovat)</a:t>
            </a:r>
            <a:endParaRPr lang="ru-RU" sz="220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214090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53E4CE-1D6F-C588-6449-69E1AEC71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077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СВ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5113F1-752D-589E-F8D6-6DF8FF1EC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93520"/>
            <a:ext cx="9601200" cy="46786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Ограниченное внутренним пределом целостное действие, обозначающее:</a:t>
            </a:r>
          </a:p>
          <a:p>
            <a:pPr lvl="1"/>
            <a:r>
              <a:rPr lang="ru-RU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CZ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ачало действия 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(засмеяться, закурить)</a:t>
            </a:r>
          </a:p>
          <a:p>
            <a:pPr lvl="1"/>
            <a:r>
              <a:rPr lang="ru-RU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CZ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авершенность 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(решить, нарисовать)</a:t>
            </a:r>
          </a:p>
          <a:p>
            <a:pPr lvl="1"/>
            <a:r>
              <a:rPr lang="ru-CZ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(наплаваться)</a:t>
            </a:r>
          </a:p>
          <a:p>
            <a:pPr lvl="1"/>
            <a:r>
              <a:rPr lang="ru-RU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граниченность во времени или в степени интенсивности 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(побегать, почитать)</a:t>
            </a:r>
          </a:p>
          <a:p>
            <a:pPr lvl="1"/>
            <a:r>
              <a:rPr lang="ru-RU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днократное действие 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(махнуть, плюнуть)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лаголы СВ </a:t>
            </a:r>
            <a:r>
              <a:rPr lang="ru-CZ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сочетаются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фазисными глаголами</a:t>
            </a:r>
          </a:p>
          <a:p>
            <a:pPr>
              <a:buFontTx/>
              <a:buChar char="-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словами/словосочетаниями </a:t>
            </a:r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конца, ежедневно, каждый вечер, бесполезно, не люблю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т. п.</a:t>
            </a:r>
            <a:endParaRPr lang="ru-CZ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две формы времени – прошедшее и будущее, будущее время выражается синтетически</a:t>
            </a:r>
          </a:p>
        </p:txBody>
      </p:sp>
    </p:spTree>
    <p:extLst>
      <p:ext uri="{BB962C8B-B14F-4D97-AF65-F5344CB8AC3E}">
        <p14:creationId xmlns:p14="http://schemas.microsoft.com/office/powerpoint/2010/main" val="3840483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892727-0594-54C0-F655-B002C4B2D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94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НСВ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86CDBE-9B9F-4D04-27E1-80CE193B6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03680"/>
            <a:ext cx="9601200" cy="4668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в его течении, без указания на ограничение, предел, результат:</a:t>
            </a:r>
          </a:p>
          <a:p>
            <a:pPr lvl="1"/>
            <a:r>
              <a:rPr lang="ru-RU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ереход в другое состояние 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(мокнуть, толстеть)</a:t>
            </a:r>
          </a:p>
          <a:p>
            <a:pPr lvl="1"/>
            <a:r>
              <a:rPr lang="ru-CZ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многократное действие 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CZ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в прош. </a:t>
            </a:r>
            <a:r>
              <a:rPr lang="ru-RU" sz="2200" i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говаривали, сиживали)</a:t>
            </a:r>
          </a:p>
          <a:p>
            <a:pPr lvl="1"/>
            <a:r>
              <a:rPr lang="ru-RU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CZ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ействие из нескольких однородных актов 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(толкать, вздыхать)</a:t>
            </a:r>
          </a:p>
          <a:p>
            <a:pPr lvl="1"/>
            <a:r>
              <a:rPr lang="ru-CZ" sz="22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(лежать, скучать)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лаголы НСВ сочетаются с фазисными глаголами!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категории состояния с частицей не (не надо, не нужно, не следует) требуют инфинитива несовершенного вида.</a:t>
            </a:r>
            <a:endParaRPr lang="ru-CZ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формы времени – прошедшее, настоящее и будущее, будущее время выражается аналитически.</a:t>
            </a: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0606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44AF0-75E7-BC0E-B57C-0C8F0E2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90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глагола: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13DDE3-1336-1A23-1AE1-1FEB94BFF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4800"/>
            <a:ext cx="9601200" cy="429260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ЧЯ шире распространено использование форм СВ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т. к. СВ в ЧЯ, в отличие от РЯ указывает на продолжительность каждого акта повторяющегося действия, актуализирует его как процесс (характерно для худ.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науч. лит-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ры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Později pociťuje každý člověk snížení tonusu. Jinými slovy mnohem rychleji se </a:t>
            </a:r>
            <a:r>
              <a:rPr lang="cs-CZ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unaví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Čas od času noviny </a:t>
            </a:r>
            <a:r>
              <a:rPr lang="cs-CZ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přinesou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zprávu, že....</a:t>
            </a:r>
          </a:p>
          <a:p>
            <a:pPr marL="285750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Každé jaro </a:t>
            </a:r>
            <a:r>
              <a:rPr lang="cs-CZ" sz="22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vylije</a:t>
            </a:r>
            <a:r>
              <a:rPr lang="cs-CZ" sz="2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řeka svoje proudy na....</a:t>
            </a:r>
            <a:endParaRPr lang="ru-RU" sz="22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таких случаях ЧЯ часто допускает использование обоих видов, в то время как РЯ ограничивает употребление </a:t>
            </a:r>
            <a:r>
              <a:rPr lang="ru-RU" sz="2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только на НСВ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46675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DB4651-FB4F-63E8-1B01-55289D428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975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глагола: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20F2EF-64A4-9C40-2B50-E28BC484C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3360"/>
            <a:ext cx="9601200" cy="468884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Употребление СВ в ЧЯ в случае </a:t>
            </a:r>
            <a:r>
              <a:rPr lang="ru-RU" sz="2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повторяющегося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действия, </a:t>
            </a:r>
            <a:r>
              <a:rPr lang="ru-RU" sz="2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обычно не встречающееся в РЯ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cs-CZ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повторяются </a:t>
            </a:r>
            <a:r>
              <a:rPr lang="ru-RU" sz="20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завершенные, целостные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действия (</a:t>
            </a:r>
            <a:r>
              <a:rPr lang="cs-CZ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Země oběhne slunce za rok</a:t>
            </a:r>
            <a: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Земля делает оборот вокруг солнца в течение года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повторяются </a:t>
            </a:r>
            <a:r>
              <a:rPr lang="ru-RU" sz="20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целостные действия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достигшие определенного результата (</a:t>
            </a:r>
            <a:r>
              <a:rPr lang="cs-CZ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Ráno tady vždycky uklidím</a:t>
            </a:r>
            <a: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Утром я здесь всегда убираю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повторяются </a:t>
            </a:r>
            <a:r>
              <a:rPr lang="ru-RU" sz="20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неожиданные, мгновенные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действия (</a:t>
            </a:r>
            <a:r>
              <a:rPr lang="cs-CZ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Lidé mluví, jdou, najednou padnou… a konec.</a:t>
            </a:r>
            <a:r>
              <a:rPr lang="cs-CZ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Люди идут, говорят и вдруг падают… и конец.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повторяются </a:t>
            </a:r>
            <a:r>
              <a:rPr lang="ru-RU" sz="20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непредвиденные или нежелательные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действия (</a:t>
            </a:r>
            <a:r>
              <a:rPr lang="cs-CZ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Peníze často zmizí a bratr pokaždé zůstane pod mostem.</a:t>
            </a:r>
            <a:r>
              <a:rPr lang="cs-CZ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Деньги часто исчезают, и брат каждый раз остается под мостом.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употребление СВ в </a:t>
            </a:r>
            <a:r>
              <a:rPr lang="ru-RU" sz="2000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атемпоральном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значении, в ЧЯ возможен как НСВ, так и СВ, в РЯ – </a:t>
            </a:r>
            <a:r>
              <a:rPr lang="ru-RU" sz="20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НСВ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Dvě paralelní přímky se protnou v nekonečnu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= </a:t>
            </a:r>
            <a:r>
              <a:rPr lang="ru-RU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Две параллельные прямые пересекаются в бесконечности.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4282400011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3928</TotalTime>
  <Words>1856</Words>
  <Application>Microsoft Macintosh PowerPoint</Application>
  <PresentationFormat>Широкоэкранный</PresentationFormat>
  <Paragraphs>142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Courier New</vt:lpstr>
      <vt:lpstr>Franklin Gothic Book</vt:lpstr>
      <vt:lpstr>Symbol</vt:lpstr>
      <vt:lpstr>Times New Roman</vt:lpstr>
      <vt:lpstr>Times New Roman,Italic</vt:lpstr>
      <vt:lpstr>Wingdings</vt:lpstr>
      <vt:lpstr>Уголки</vt:lpstr>
      <vt:lpstr>Глагол</vt:lpstr>
      <vt:lpstr>Категория вида – определение</vt:lpstr>
      <vt:lpstr>Категория вида – определение</vt:lpstr>
      <vt:lpstr>Видовая пара</vt:lpstr>
      <vt:lpstr>Видовая пара</vt:lpstr>
      <vt:lpstr>Характеристика СВ</vt:lpstr>
      <vt:lpstr>Характеристика НСВ</vt:lpstr>
      <vt:lpstr>Вид глагола: ЧЯ vs РЯ</vt:lpstr>
      <vt:lpstr>Вид глагола: ЧЯ vs РЯ</vt:lpstr>
      <vt:lpstr>Глаголы движения в ЧЯ и РЯ</vt:lpstr>
      <vt:lpstr>Глаголы движения в ЧЯ и РЯ</vt:lpstr>
      <vt:lpstr>Способы глагольного действия</vt:lpstr>
      <vt:lpstr>Способы глагольного действия</vt:lpstr>
      <vt:lpstr>Способы глагольного действия</vt:lpstr>
      <vt:lpstr>Способы глагольного действия</vt:lpstr>
      <vt:lpstr>СГД: ЧЯ vs РЯ</vt:lpstr>
      <vt:lpstr>СГД: ЧЯ vs РЯ</vt:lpstr>
      <vt:lpstr>СГД: ЧЯ vs РЯ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Глагол</dc:title>
  <dc:creator>MM</dc:creator>
  <cp:lastModifiedBy>MM</cp:lastModifiedBy>
  <cp:revision>13</cp:revision>
  <dcterms:created xsi:type="dcterms:W3CDTF">2025-10-11T13:55:34Z</dcterms:created>
  <dcterms:modified xsi:type="dcterms:W3CDTF">2025-10-14T07:24:10Z</dcterms:modified>
</cp:coreProperties>
</file>