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96" r:id="rId1"/>
  </p:sldMasterIdLst>
  <p:sldIdLst>
    <p:sldId id="256" r:id="rId2"/>
    <p:sldId id="271" r:id="rId3"/>
    <p:sldId id="272" r:id="rId4"/>
    <p:sldId id="273" r:id="rId5"/>
    <p:sldId id="274" r:id="rId6"/>
    <p:sldId id="275" r:id="rId7"/>
    <p:sldId id="276" r:id="rId8"/>
    <p:sldId id="277" r:id="rId9"/>
    <p:sldId id="278" r:id="rId10"/>
    <p:sldId id="279" r:id="rId11"/>
    <p:sldId id="280" r:id="rId12"/>
    <p:sldId id="281" r:id="rId13"/>
    <p:sldId id="282" r:id="rId14"/>
    <p:sldId id="283" r:id="rId15"/>
    <p:sldId id="284" r:id="rId16"/>
    <p:sldId id="285" r:id="rId17"/>
    <p:sldId id="286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25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35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0EA64-D806-43AC-9DF2-F8C432F32B4C}" type="datetimeFigureOut">
              <a:rPr lang="en-US" dirty="0"/>
              <a:t>9/14/2019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F9C37B-1D36-470B-8223-D6C91242EC14}" type="datetimeFigureOut">
              <a:rPr lang="en-US" dirty="0"/>
              <a:t>9/14/2019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6F52A-A82B-47A2-A83A-8C4C91F2D59F}" type="datetimeFigureOut">
              <a:rPr lang="en-US" dirty="0"/>
              <a:t>9/14/2019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0A7B3-6521-4DCA-87E5-044747A908C1}" type="datetimeFigureOut">
              <a:rPr lang="en-US" dirty="0"/>
              <a:t>9/14/2019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0EA64-D806-43AC-9DF2-F8C432F32B4C}" type="datetimeFigureOut">
              <a:rPr lang="en-US" dirty="0"/>
              <a:t>9/14/2019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34690-1557-4C89-A502-4959FE7FAD70}" type="datetimeFigureOut">
              <a:rPr lang="en-US" dirty="0"/>
              <a:t>9/14/2019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D4976-E339-4826-83B7-FBD03F55ECF8}" type="datetimeFigureOut">
              <a:rPr lang="en-US" dirty="0"/>
              <a:t>9/14/2019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37C31-9E7A-4F99-8774-A0E530DE1A42}" type="datetimeFigureOut">
              <a:rPr lang="en-US" dirty="0"/>
              <a:t>9/14/2019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8504F-A551-4DE0-9316-4DCD1D8CC752}" type="datetimeFigureOut">
              <a:rPr lang="en-US" dirty="0"/>
              <a:t>9/14/2019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E4249-C0D0-4B06-8692-E8BB871AF643}" type="datetimeFigureOut">
              <a:rPr lang="en-US" dirty="0"/>
              <a:t>9/14/2019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042B0DB6-F5C7-45FB-8CF3-31B45F9C2DAC}" type="datetimeFigureOut">
              <a:rPr lang="en-US" dirty="0"/>
              <a:t>9/14/2019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1160EA64-D806-43AC-9DF2-F8C432F32B4C}" type="datetimeFigureOut">
              <a:rPr lang="en-US" dirty="0"/>
              <a:t>9/14/2019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hf sldNum="0" hdr="0" ft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/>
              <a:t>Звуковые средства русского языка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b="1" dirty="0"/>
              <a:t>Фонетика русского языка</a:t>
            </a:r>
          </a:p>
        </p:txBody>
      </p:sp>
    </p:spTree>
    <p:extLst>
      <p:ext uri="{BB962C8B-B14F-4D97-AF65-F5344CB8AC3E}">
        <p14:creationId xmlns:p14="http://schemas.microsoft.com/office/powerpoint/2010/main" val="22820345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Классификация гласных звуков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231136" y="2638044"/>
            <a:ext cx="7729728" cy="3604136"/>
          </a:xfrm>
        </p:spPr>
        <p:txBody>
          <a:bodyPr>
            <a:normAutofit/>
          </a:bodyPr>
          <a:lstStyle/>
          <a:p>
            <a:pPr marL="609600" indent="-609600">
              <a:lnSpc>
                <a:spcPct val="90000"/>
              </a:lnSpc>
              <a:buNone/>
            </a:pPr>
            <a:r>
              <a:rPr lang="cs-CZ" altLang="ru-RU" sz="2400" dirty="0" err="1"/>
              <a:t>Гласные</a:t>
            </a:r>
            <a:r>
              <a:rPr lang="cs-CZ" altLang="ru-RU" sz="2400" dirty="0"/>
              <a:t> </a:t>
            </a:r>
            <a:r>
              <a:rPr lang="cs-CZ" altLang="ru-RU" sz="2400" dirty="0" err="1"/>
              <a:t>звуки</a:t>
            </a:r>
            <a:r>
              <a:rPr lang="cs-CZ" altLang="ru-RU" sz="2400" dirty="0"/>
              <a:t> </a:t>
            </a:r>
            <a:r>
              <a:rPr lang="cs-CZ" altLang="ru-RU" sz="2400" dirty="0" err="1"/>
              <a:t>классифицируются</a:t>
            </a:r>
            <a:r>
              <a:rPr lang="cs-CZ" altLang="ru-RU" sz="2400" dirty="0"/>
              <a:t> </a:t>
            </a:r>
            <a:r>
              <a:rPr lang="cs-CZ" altLang="ru-RU" sz="2400" dirty="0" err="1"/>
              <a:t>по</a:t>
            </a:r>
            <a:r>
              <a:rPr lang="cs-CZ" altLang="ru-RU" sz="2400" dirty="0"/>
              <a:t>:</a:t>
            </a:r>
          </a:p>
          <a:p>
            <a:pPr marL="609600" indent="-609600">
              <a:lnSpc>
                <a:spcPct val="90000"/>
              </a:lnSpc>
              <a:buNone/>
            </a:pPr>
            <a:r>
              <a:rPr lang="ru-RU" altLang="ru-RU" sz="2400" dirty="0"/>
              <a:t>	- </a:t>
            </a:r>
            <a:r>
              <a:rPr lang="cs-CZ" altLang="ru-RU" sz="2400" dirty="0" err="1"/>
              <a:t>участию</a:t>
            </a:r>
            <a:r>
              <a:rPr lang="cs-CZ" altLang="ru-RU" sz="2400" dirty="0"/>
              <a:t> </a:t>
            </a:r>
            <a:r>
              <a:rPr lang="cs-CZ" altLang="ru-RU" sz="2400" dirty="0" err="1"/>
              <a:t>губ</a:t>
            </a:r>
            <a:r>
              <a:rPr lang="cs-CZ" altLang="ru-RU" sz="2400" dirty="0"/>
              <a:t> в </a:t>
            </a:r>
            <a:r>
              <a:rPr lang="cs-CZ" altLang="ru-RU" sz="2400" dirty="0" err="1"/>
              <a:t>их</a:t>
            </a:r>
            <a:r>
              <a:rPr lang="cs-CZ" altLang="ru-RU" sz="2400" dirty="0"/>
              <a:t> </a:t>
            </a:r>
            <a:r>
              <a:rPr lang="cs-CZ" altLang="ru-RU" sz="2400" dirty="0" err="1"/>
              <a:t>образовании</a:t>
            </a:r>
            <a:r>
              <a:rPr lang="ru-RU" altLang="ru-RU" sz="2400" dirty="0"/>
              <a:t>: </a:t>
            </a:r>
            <a:r>
              <a:rPr lang="cs-CZ" altLang="ru-RU" sz="2400" dirty="0" err="1">
                <a:solidFill>
                  <a:schemeClr val="tx2"/>
                </a:solidFill>
              </a:rPr>
              <a:t>лабиализованные</a:t>
            </a:r>
            <a:r>
              <a:rPr lang="cs-CZ" altLang="ru-RU" sz="2400" dirty="0"/>
              <a:t> (</a:t>
            </a:r>
            <a:r>
              <a:rPr lang="cs-CZ" altLang="ru-RU" sz="2400" dirty="0" err="1"/>
              <a:t>от</a:t>
            </a:r>
            <a:r>
              <a:rPr lang="cs-CZ" altLang="ru-RU" sz="2400" dirty="0"/>
              <a:t> </a:t>
            </a:r>
            <a:r>
              <a:rPr lang="ru-RU" altLang="ru-RU" sz="2400" dirty="0"/>
              <a:t>л</a:t>
            </a:r>
            <a:r>
              <a:rPr lang="cs-CZ" altLang="ru-RU" sz="2400" dirty="0" err="1"/>
              <a:t>ат</a:t>
            </a:r>
            <a:r>
              <a:rPr lang="cs-CZ" altLang="ru-RU" sz="2400" dirty="0"/>
              <a:t>. </a:t>
            </a:r>
            <a:r>
              <a:rPr lang="cs-CZ" altLang="ru-RU" sz="2400" dirty="0" err="1"/>
              <a:t>labialis</a:t>
            </a:r>
            <a:r>
              <a:rPr lang="cs-CZ" altLang="ru-RU" sz="2400" dirty="0"/>
              <a:t> - </a:t>
            </a:r>
            <a:r>
              <a:rPr lang="cs-CZ" altLang="ru-RU" sz="2400" dirty="0" err="1"/>
              <a:t>губной</a:t>
            </a:r>
            <a:r>
              <a:rPr lang="cs-CZ" altLang="ru-RU" sz="2400" dirty="0"/>
              <a:t>)</a:t>
            </a:r>
            <a:r>
              <a:rPr lang="ru-RU" altLang="ru-RU" sz="2400" dirty="0"/>
              <a:t> </a:t>
            </a:r>
            <a:r>
              <a:rPr lang="cs-CZ" altLang="ru-RU" sz="2400" dirty="0"/>
              <a:t>и </a:t>
            </a:r>
            <a:r>
              <a:rPr lang="cs-CZ" altLang="ru-RU" sz="2400" dirty="0" err="1">
                <a:solidFill>
                  <a:schemeClr val="tx2"/>
                </a:solidFill>
              </a:rPr>
              <a:t>нелабиализованные</a:t>
            </a:r>
            <a:r>
              <a:rPr lang="ru-RU" altLang="ru-RU" sz="2400" dirty="0">
                <a:solidFill>
                  <a:schemeClr val="tx2"/>
                </a:solidFill>
              </a:rPr>
              <a:t> </a:t>
            </a:r>
            <a:r>
              <a:rPr lang="ru-RU" altLang="ru-RU" sz="2400" dirty="0"/>
              <a:t>гласные</a:t>
            </a:r>
            <a:r>
              <a:rPr lang="cs-CZ" altLang="ru-RU" sz="2400" dirty="0"/>
              <a:t>; </a:t>
            </a:r>
          </a:p>
          <a:p>
            <a:pPr marL="609600" indent="-609600">
              <a:lnSpc>
                <a:spcPct val="90000"/>
              </a:lnSpc>
              <a:buNone/>
            </a:pPr>
            <a:r>
              <a:rPr lang="ru-RU" altLang="ru-RU" sz="2400" dirty="0"/>
              <a:t>	- </a:t>
            </a:r>
            <a:r>
              <a:rPr lang="cs-CZ" altLang="ru-RU" sz="2400" dirty="0" err="1"/>
              <a:t>движению</a:t>
            </a:r>
            <a:r>
              <a:rPr lang="cs-CZ" altLang="ru-RU" sz="2400" dirty="0"/>
              <a:t> </a:t>
            </a:r>
            <a:r>
              <a:rPr lang="cs-CZ" altLang="ru-RU" sz="2400" dirty="0" err="1"/>
              <a:t>языка</a:t>
            </a:r>
            <a:r>
              <a:rPr lang="cs-CZ" altLang="ru-RU" sz="2400" dirty="0"/>
              <a:t> </a:t>
            </a:r>
            <a:r>
              <a:rPr lang="cs-CZ" altLang="ru-RU" sz="2400" dirty="0" err="1"/>
              <a:t>по</a:t>
            </a:r>
            <a:r>
              <a:rPr lang="cs-CZ" altLang="ru-RU" sz="2400" dirty="0"/>
              <a:t> </a:t>
            </a:r>
            <a:r>
              <a:rPr lang="cs-CZ" altLang="ru-RU" sz="2400" dirty="0" err="1"/>
              <a:t>горизонтали</a:t>
            </a:r>
            <a:r>
              <a:rPr lang="ru-RU" altLang="ru-RU" sz="2400" dirty="0"/>
              <a:t>:</a:t>
            </a:r>
            <a:r>
              <a:rPr lang="cs-CZ" altLang="ru-RU" sz="2400" dirty="0"/>
              <a:t> </a:t>
            </a:r>
            <a:r>
              <a:rPr lang="ru-RU" altLang="ru-RU" sz="2400" dirty="0"/>
              <a:t>гласные </a:t>
            </a:r>
            <a:r>
              <a:rPr lang="cs-CZ" altLang="ru-RU" sz="2400" dirty="0" err="1">
                <a:solidFill>
                  <a:schemeClr val="tx2"/>
                </a:solidFill>
              </a:rPr>
              <a:t>переднего</a:t>
            </a:r>
            <a:r>
              <a:rPr lang="cs-CZ" altLang="ru-RU" sz="2400" dirty="0">
                <a:solidFill>
                  <a:schemeClr val="tx2"/>
                </a:solidFill>
              </a:rPr>
              <a:t> </a:t>
            </a:r>
            <a:r>
              <a:rPr lang="cs-CZ" altLang="ru-RU" sz="2400" dirty="0" err="1">
                <a:solidFill>
                  <a:schemeClr val="tx2"/>
                </a:solidFill>
              </a:rPr>
              <a:t>ряда</a:t>
            </a:r>
            <a:r>
              <a:rPr lang="cs-CZ" altLang="ru-RU" sz="2400" dirty="0">
                <a:solidFill>
                  <a:schemeClr val="tx2"/>
                </a:solidFill>
              </a:rPr>
              <a:t>, </a:t>
            </a:r>
            <a:r>
              <a:rPr lang="cs-CZ" altLang="ru-RU" sz="2400" dirty="0" err="1">
                <a:solidFill>
                  <a:schemeClr val="tx2"/>
                </a:solidFill>
              </a:rPr>
              <a:t>среднего</a:t>
            </a:r>
            <a:r>
              <a:rPr lang="cs-CZ" altLang="ru-RU" sz="2400" dirty="0">
                <a:solidFill>
                  <a:schemeClr val="tx2"/>
                </a:solidFill>
              </a:rPr>
              <a:t> </a:t>
            </a:r>
            <a:r>
              <a:rPr lang="cs-CZ" altLang="ru-RU" sz="2400" dirty="0" err="1">
                <a:solidFill>
                  <a:schemeClr val="tx2"/>
                </a:solidFill>
              </a:rPr>
              <a:t>ряда</a:t>
            </a:r>
            <a:r>
              <a:rPr lang="cs-CZ" altLang="ru-RU" sz="2400" dirty="0">
                <a:solidFill>
                  <a:schemeClr val="tx2"/>
                </a:solidFill>
              </a:rPr>
              <a:t>, </a:t>
            </a:r>
            <a:r>
              <a:rPr lang="cs-CZ" altLang="ru-RU" sz="2400" dirty="0" err="1">
                <a:solidFill>
                  <a:schemeClr val="tx2"/>
                </a:solidFill>
              </a:rPr>
              <a:t>заднего</a:t>
            </a:r>
            <a:r>
              <a:rPr lang="cs-CZ" altLang="ru-RU" sz="2400" dirty="0">
                <a:solidFill>
                  <a:schemeClr val="tx2"/>
                </a:solidFill>
              </a:rPr>
              <a:t> </a:t>
            </a:r>
            <a:r>
              <a:rPr lang="cs-CZ" altLang="ru-RU" sz="2400" dirty="0" err="1">
                <a:solidFill>
                  <a:schemeClr val="tx2"/>
                </a:solidFill>
              </a:rPr>
              <a:t>ряда</a:t>
            </a:r>
            <a:r>
              <a:rPr lang="cs-CZ" altLang="ru-RU" sz="2400" dirty="0"/>
              <a:t>; </a:t>
            </a:r>
          </a:p>
          <a:p>
            <a:pPr marL="609600" indent="-609600">
              <a:lnSpc>
                <a:spcPct val="90000"/>
              </a:lnSpc>
              <a:buNone/>
            </a:pPr>
            <a:r>
              <a:rPr lang="ru-RU" altLang="ru-RU" sz="2400" dirty="0"/>
              <a:t>	- </a:t>
            </a:r>
            <a:r>
              <a:rPr lang="cs-CZ" altLang="ru-RU" sz="2400" dirty="0" err="1"/>
              <a:t>движению</a:t>
            </a:r>
            <a:r>
              <a:rPr lang="cs-CZ" altLang="ru-RU" sz="2400" dirty="0"/>
              <a:t> </a:t>
            </a:r>
            <a:r>
              <a:rPr lang="cs-CZ" altLang="ru-RU" sz="2400" dirty="0" err="1"/>
              <a:t>языка</a:t>
            </a:r>
            <a:r>
              <a:rPr lang="cs-CZ" altLang="ru-RU" sz="2400" dirty="0"/>
              <a:t> </a:t>
            </a:r>
            <a:r>
              <a:rPr lang="cs-CZ" altLang="ru-RU" sz="2400" dirty="0" err="1"/>
              <a:t>по</a:t>
            </a:r>
            <a:r>
              <a:rPr lang="cs-CZ" altLang="ru-RU" sz="2400" dirty="0"/>
              <a:t> </a:t>
            </a:r>
            <a:r>
              <a:rPr lang="cs-CZ" altLang="ru-RU" sz="2400" dirty="0" err="1"/>
              <a:t>вертикали</a:t>
            </a:r>
            <a:r>
              <a:rPr lang="ru-RU" altLang="ru-RU" sz="2400" dirty="0"/>
              <a:t>:</a:t>
            </a:r>
            <a:r>
              <a:rPr lang="cs-CZ" altLang="ru-RU" sz="2400" dirty="0"/>
              <a:t> </a:t>
            </a:r>
            <a:r>
              <a:rPr lang="ru-RU" altLang="ru-RU" sz="2400" dirty="0"/>
              <a:t>гласные</a:t>
            </a:r>
            <a:r>
              <a:rPr lang="cs-CZ" altLang="ru-RU" sz="2400" dirty="0"/>
              <a:t> </a:t>
            </a:r>
            <a:r>
              <a:rPr lang="cs-CZ" altLang="ru-RU" sz="2400" dirty="0" err="1">
                <a:solidFill>
                  <a:schemeClr val="tx2"/>
                </a:solidFill>
              </a:rPr>
              <a:t>верхнего</a:t>
            </a:r>
            <a:r>
              <a:rPr lang="cs-CZ" altLang="ru-RU" sz="2400" dirty="0">
                <a:solidFill>
                  <a:schemeClr val="tx2"/>
                </a:solidFill>
              </a:rPr>
              <a:t> </a:t>
            </a:r>
            <a:r>
              <a:rPr lang="cs-CZ" altLang="ru-RU" sz="2400" dirty="0" err="1">
                <a:solidFill>
                  <a:schemeClr val="tx2"/>
                </a:solidFill>
              </a:rPr>
              <a:t>подъ</a:t>
            </a:r>
            <a:r>
              <a:rPr lang="ru-RU" altLang="ru-RU" sz="2400" dirty="0">
                <a:solidFill>
                  <a:schemeClr val="tx2"/>
                </a:solidFill>
              </a:rPr>
              <a:t>ё</a:t>
            </a:r>
            <a:r>
              <a:rPr lang="cs-CZ" altLang="ru-RU" sz="2400" dirty="0" err="1">
                <a:solidFill>
                  <a:schemeClr val="tx2"/>
                </a:solidFill>
              </a:rPr>
              <a:t>ма</a:t>
            </a:r>
            <a:r>
              <a:rPr lang="cs-CZ" altLang="ru-RU" sz="2400" dirty="0">
                <a:solidFill>
                  <a:schemeClr val="tx2"/>
                </a:solidFill>
              </a:rPr>
              <a:t>, </a:t>
            </a:r>
            <a:r>
              <a:rPr lang="cs-CZ" altLang="ru-RU" sz="2400" dirty="0" err="1">
                <a:solidFill>
                  <a:schemeClr val="tx2"/>
                </a:solidFill>
              </a:rPr>
              <a:t>среднего</a:t>
            </a:r>
            <a:r>
              <a:rPr lang="cs-CZ" altLang="ru-RU" sz="2400" dirty="0">
                <a:solidFill>
                  <a:schemeClr val="tx2"/>
                </a:solidFill>
              </a:rPr>
              <a:t> </a:t>
            </a:r>
            <a:r>
              <a:rPr lang="cs-CZ" altLang="ru-RU" sz="2400" dirty="0" err="1">
                <a:solidFill>
                  <a:schemeClr val="tx2"/>
                </a:solidFill>
              </a:rPr>
              <a:t>подъ</a:t>
            </a:r>
            <a:r>
              <a:rPr lang="ru-RU" altLang="ru-RU" sz="2400" dirty="0">
                <a:solidFill>
                  <a:schemeClr val="tx2"/>
                </a:solidFill>
              </a:rPr>
              <a:t>ё</a:t>
            </a:r>
            <a:r>
              <a:rPr lang="cs-CZ" altLang="ru-RU" sz="2400" dirty="0" err="1">
                <a:solidFill>
                  <a:schemeClr val="tx2"/>
                </a:solidFill>
              </a:rPr>
              <a:t>ма</a:t>
            </a:r>
            <a:r>
              <a:rPr lang="cs-CZ" altLang="ru-RU" sz="2400" dirty="0">
                <a:solidFill>
                  <a:schemeClr val="tx2"/>
                </a:solidFill>
              </a:rPr>
              <a:t>, </a:t>
            </a:r>
            <a:r>
              <a:rPr lang="cs-CZ" altLang="ru-RU" sz="2400" dirty="0" err="1">
                <a:solidFill>
                  <a:schemeClr val="tx2"/>
                </a:solidFill>
              </a:rPr>
              <a:t>нижнего</a:t>
            </a:r>
            <a:r>
              <a:rPr lang="cs-CZ" altLang="ru-RU" sz="2400" dirty="0">
                <a:solidFill>
                  <a:schemeClr val="tx2"/>
                </a:solidFill>
              </a:rPr>
              <a:t> </a:t>
            </a:r>
            <a:r>
              <a:rPr lang="cs-CZ" altLang="ru-RU" sz="2400" dirty="0" err="1">
                <a:solidFill>
                  <a:schemeClr val="tx2"/>
                </a:solidFill>
              </a:rPr>
              <a:t>подъ</a:t>
            </a:r>
            <a:r>
              <a:rPr lang="ru-RU" altLang="ru-RU" sz="2400" dirty="0">
                <a:solidFill>
                  <a:schemeClr val="tx2"/>
                </a:solidFill>
              </a:rPr>
              <a:t>ё</a:t>
            </a:r>
            <a:r>
              <a:rPr lang="cs-CZ" altLang="ru-RU" sz="2400" dirty="0" err="1">
                <a:solidFill>
                  <a:schemeClr val="tx2"/>
                </a:solidFill>
              </a:rPr>
              <a:t>ма</a:t>
            </a:r>
            <a:r>
              <a:rPr lang="cs-CZ" altLang="ru-RU" sz="2400" dirty="0"/>
              <a:t>.</a:t>
            </a: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33711255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[а]</a:t>
            </a:r>
            <a:endParaRPr lang="cs-CZ" dirty="0"/>
          </a:p>
        </p:txBody>
      </p:sp>
      <p:pic>
        <p:nvPicPr>
          <p:cNvPr id="4" name="Obrázek 3"/>
          <p:cNvPicPr/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30116"/>
          <a:stretch/>
        </p:blipFill>
        <p:spPr bwMode="auto">
          <a:xfrm>
            <a:off x="8642480" y="3543300"/>
            <a:ext cx="3142297" cy="269888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231136" y="2638044"/>
            <a:ext cx="7729728" cy="360413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altLang="ru-RU" sz="2400" dirty="0"/>
              <a:t>Р</a:t>
            </a:r>
            <a:r>
              <a:rPr lang="cs-CZ" altLang="ru-RU" sz="2400" dirty="0" err="1"/>
              <a:t>от</a:t>
            </a:r>
            <a:r>
              <a:rPr lang="cs-CZ" altLang="ru-RU" sz="2400" dirty="0"/>
              <a:t> </a:t>
            </a:r>
            <a:r>
              <a:rPr lang="cs-CZ" altLang="ru-RU" sz="2400" dirty="0" err="1"/>
              <a:t>широко</a:t>
            </a:r>
            <a:r>
              <a:rPr lang="cs-CZ" altLang="ru-RU" sz="2400" dirty="0"/>
              <a:t> </a:t>
            </a:r>
            <a:r>
              <a:rPr lang="cs-CZ" altLang="ru-RU" sz="2400" dirty="0" err="1"/>
              <a:t>раскрыт</a:t>
            </a:r>
            <a:r>
              <a:rPr lang="cs-CZ" altLang="ru-RU" sz="2400" dirty="0"/>
              <a:t>, </a:t>
            </a:r>
            <a:r>
              <a:rPr lang="cs-CZ" altLang="ru-RU" sz="2400" dirty="0" err="1"/>
              <a:t>язык</a:t>
            </a:r>
            <a:r>
              <a:rPr lang="cs-CZ" altLang="ru-RU" sz="2400" dirty="0"/>
              <a:t> </a:t>
            </a:r>
            <a:r>
              <a:rPr lang="cs-CZ" altLang="ru-RU" sz="2400" dirty="0" err="1"/>
              <a:t>лежит</a:t>
            </a:r>
            <a:r>
              <a:rPr lang="cs-CZ" altLang="ru-RU" sz="2400" dirty="0"/>
              <a:t> </a:t>
            </a:r>
            <a:r>
              <a:rPr lang="cs-CZ" altLang="ru-RU" sz="2400" dirty="0" err="1"/>
              <a:t>на</a:t>
            </a:r>
            <a:r>
              <a:rPr lang="cs-CZ" altLang="ru-RU" sz="2400" dirty="0"/>
              <a:t> </a:t>
            </a:r>
            <a:r>
              <a:rPr lang="cs-CZ" altLang="ru-RU" sz="2400" dirty="0" err="1"/>
              <a:t>дне</a:t>
            </a:r>
            <a:r>
              <a:rPr lang="cs-CZ" altLang="ru-RU" sz="2400" dirty="0"/>
              <a:t> </a:t>
            </a:r>
            <a:r>
              <a:rPr lang="cs-CZ" altLang="ru-RU" sz="2400" dirty="0" err="1"/>
              <a:t>полости</a:t>
            </a:r>
            <a:r>
              <a:rPr lang="cs-CZ" altLang="ru-RU" sz="2400" dirty="0"/>
              <a:t> </a:t>
            </a:r>
            <a:r>
              <a:rPr lang="cs-CZ" altLang="ru-RU" sz="2400" dirty="0" err="1"/>
              <a:t>рта</a:t>
            </a:r>
            <a:r>
              <a:rPr lang="cs-CZ" altLang="ru-RU" sz="2400" dirty="0"/>
              <a:t>, </a:t>
            </a:r>
            <a:r>
              <a:rPr lang="cs-CZ" altLang="ru-RU" sz="2400" dirty="0" err="1"/>
              <a:t>корень</a:t>
            </a:r>
            <a:r>
              <a:rPr lang="cs-CZ" altLang="ru-RU" sz="2400" dirty="0"/>
              <a:t> </a:t>
            </a:r>
            <a:r>
              <a:rPr lang="cs-CZ" altLang="ru-RU" sz="2400" dirty="0" err="1"/>
              <a:t>языка</a:t>
            </a:r>
            <a:r>
              <a:rPr lang="cs-CZ" altLang="ru-RU" sz="2400" dirty="0"/>
              <a:t> </a:t>
            </a:r>
            <a:r>
              <a:rPr lang="cs-CZ" altLang="ru-RU" sz="2400" dirty="0" err="1"/>
              <a:t>оттянут</a:t>
            </a:r>
            <a:r>
              <a:rPr lang="cs-CZ" altLang="ru-RU" sz="2400" dirty="0"/>
              <a:t> </a:t>
            </a:r>
            <a:r>
              <a:rPr lang="cs-CZ" altLang="ru-RU" sz="2400" dirty="0" err="1"/>
              <a:t>не</a:t>
            </a:r>
            <a:r>
              <a:rPr lang="ru-RU" altLang="ru-RU" sz="2400" dirty="0"/>
              <a:t>много</a:t>
            </a:r>
            <a:r>
              <a:rPr lang="cs-CZ" altLang="ru-RU" sz="2400" dirty="0"/>
              <a:t> </a:t>
            </a:r>
            <a:r>
              <a:rPr lang="cs-CZ" altLang="ru-RU" sz="2400" dirty="0" err="1"/>
              <a:t>назад</a:t>
            </a:r>
            <a:r>
              <a:rPr lang="cs-CZ" altLang="ru-RU" sz="2400" dirty="0"/>
              <a:t>, </a:t>
            </a:r>
            <a:r>
              <a:rPr lang="cs-CZ" altLang="ru-RU" sz="2400" dirty="0" err="1"/>
              <a:t>губы</a:t>
            </a:r>
            <a:r>
              <a:rPr lang="cs-CZ" altLang="ru-RU" sz="2400" dirty="0"/>
              <a:t> </a:t>
            </a:r>
            <a:r>
              <a:rPr lang="cs-CZ" altLang="ru-RU" sz="2400" dirty="0" err="1"/>
              <a:t>расслаблены</a:t>
            </a:r>
            <a:r>
              <a:rPr lang="cs-CZ" altLang="ru-RU" sz="2400" dirty="0"/>
              <a:t>, </a:t>
            </a:r>
            <a:r>
              <a:rPr lang="cs-CZ" altLang="ru-RU" sz="2400" dirty="0" err="1"/>
              <a:t>не</a:t>
            </a:r>
            <a:r>
              <a:rPr lang="cs-CZ" altLang="ru-RU" sz="2400" dirty="0"/>
              <a:t> </a:t>
            </a:r>
            <a:r>
              <a:rPr lang="cs-CZ" altLang="ru-RU" sz="2400" dirty="0" err="1"/>
              <a:t>округлены</a:t>
            </a:r>
            <a:r>
              <a:rPr lang="cs-CZ" altLang="ru-RU" sz="2400" dirty="0"/>
              <a:t>, </a:t>
            </a:r>
            <a:r>
              <a:rPr lang="cs-CZ" altLang="ru-RU" sz="2400" dirty="0" err="1"/>
              <a:t>не</a:t>
            </a:r>
            <a:r>
              <a:rPr lang="cs-CZ" altLang="ru-RU" sz="2400" dirty="0"/>
              <a:t> </a:t>
            </a:r>
            <a:r>
              <a:rPr lang="cs-CZ" altLang="ru-RU" sz="2400" dirty="0" err="1"/>
              <a:t>вытянуты</a:t>
            </a:r>
            <a:r>
              <a:rPr lang="cs-CZ" altLang="ru-RU" sz="2400" dirty="0"/>
              <a:t> </a:t>
            </a:r>
            <a:r>
              <a:rPr lang="cs-CZ" altLang="ru-RU" sz="2400" dirty="0" err="1"/>
              <a:t>впер</a:t>
            </a:r>
            <a:r>
              <a:rPr lang="ru-RU" altLang="ru-RU" sz="2400" dirty="0"/>
              <a:t>ё</a:t>
            </a:r>
            <a:r>
              <a:rPr lang="cs-CZ" altLang="ru-RU" sz="2400" dirty="0"/>
              <a:t>д. </a:t>
            </a:r>
            <a:endParaRPr lang="ru-RU" altLang="ru-RU" sz="2400" dirty="0"/>
          </a:p>
          <a:p>
            <a:pPr marL="0" indent="0">
              <a:buNone/>
            </a:pPr>
            <a:r>
              <a:rPr lang="cs-CZ" altLang="ru-RU" sz="2400" dirty="0" err="1"/>
              <a:t>Гласный</a:t>
            </a:r>
            <a:r>
              <a:rPr lang="cs-CZ" altLang="ru-RU" sz="2400" dirty="0"/>
              <a:t> [а] </a:t>
            </a:r>
            <a:r>
              <a:rPr lang="cs-CZ" altLang="ru-RU" sz="2400" dirty="0" err="1"/>
              <a:t>нелабиализованн</a:t>
            </a:r>
            <a:r>
              <a:rPr lang="ru-RU" altLang="ru-RU" sz="2400" dirty="0"/>
              <a:t>ый</a:t>
            </a:r>
            <a:r>
              <a:rPr lang="cs-CZ" altLang="ru-RU" sz="2400" dirty="0"/>
              <a:t>, </a:t>
            </a:r>
            <a:r>
              <a:rPr lang="cs-CZ" altLang="ru-RU" sz="2400" dirty="0" err="1"/>
              <a:t>нижнего</a:t>
            </a:r>
            <a:r>
              <a:rPr lang="cs-CZ" altLang="ru-RU" sz="2400" dirty="0"/>
              <a:t> </a:t>
            </a:r>
            <a:r>
              <a:rPr lang="cs-CZ" altLang="ru-RU" sz="2400" dirty="0" err="1"/>
              <a:t>подъ</a:t>
            </a:r>
            <a:r>
              <a:rPr lang="ru-RU" altLang="ru-RU" sz="2400" dirty="0"/>
              <a:t>ё</a:t>
            </a:r>
            <a:r>
              <a:rPr lang="cs-CZ" altLang="ru-RU" sz="2400" dirty="0" err="1"/>
              <a:t>ма</a:t>
            </a:r>
            <a:r>
              <a:rPr lang="ru-RU" altLang="ru-RU" sz="2400" dirty="0"/>
              <a:t>, </a:t>
            </a:r>
            <a:r>
              <a:rPr lang="cs-CZ" altLang="ru-RU" sz="2400" dirty="0" err="1"/>
              <a:t>средне</a:t>
            </a:r>
            <a:r>
              <a:rPr lang="ru-RU" altLang="ru-RU" sz="2400" dirty="0"/>
              <a:t>го </a:t>
            </a:r>
            <a:r>
              <a:rPr lang="cs-CZ" altLang="ru-RU" sz="2400" dirty="0" err="1"/>
              <a:t>ряд</a:t>
            </a:r>
            <a:r>
              <a:rPr lang="ru-RU" altLang="ru-RU" sz="2400" dirty="0"/>
              <a:t>а</a:t>
            </a: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395875394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[о]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231136" y="2638044"/>
            <a:ext cx="7729728" cy="360413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altLang="ru-RU" sz="2400" dirty="0"/>
              <a:t>Г</a:t>
            </a:r>
            <a:r>
              <a:rPr lang="cs-CZ" altLang="ru-RU" sz="2400" dirty="0" err="1"/>
              <a:t>убы</a:t>
            </a:r>
            <a:r>
              <a:rPr lang="cs-CZ" altLang="ru-RU" sz="2400" dirty="0"/>
              <a:t> </a:t>
            </a:r>
            <a:r>
              <a:rPr lang="cs-CZ" altLang="ru-RU" sz="2400" dirty="0" err="1"/>
              <a:t>вытянуты</a:t>
            </a:r>
            <a:r>
              <a:rPr lang="cs-CZ" altLang="ru-RU" sz="2400" dirty="0"/>
              <a:t> </a:t>
            </a:r>
            <a:r>
              <a:rPr lang="cs-CZ" altLang="ru-RU" sz="2400" dirty="0" err="1"/>
              <a:t>впер</a:t>
            </a:r>
            <a:r>
              <a:rPr lang="ru-RU" altLang="ru-RU" sz="2400" dirty="0"/>
              <a:t>ё</a:t>
            </a:r>
            <a:r>
              <a:rPr lang="cs-CZ" altLang="ru-RU" sz="2400" dirty="0"/>
              <a:t>д и </a:t>
            </a:r>
            <a:r>
              <a:rPr lang="cs-CZ" altLang="ru-RU" sz="2400" dirty="0" err="1"/>
              <a:t>округлены</a:t>
            </a:r>
            <a:r>
              <a:rPr lang="ru-RU" altLang="ru-RU" sz="2400" dirty="0"/>
              <a:t>,</a:t>
            </a:r>
            <a:r>
              <a:rPr lang="cs-CZ" altLang="ru-RU" sz="2400" dirty="0"/>
              <a:t> </a:t>
            </a:r>
            <a:r>
              <a:rPr lang="cs-CZ" altLang="ru-RU" sz="2400" dirty="0" err="1"/>
              <a:t>язык</a:t>
            </a:r>
            <a:r>
              <a:rPr lang="cs-CZ" altLang="ru-RU" sz="2400" dirty="0"/>
              <a:t> </a:t>
            </a:r>
            <a:r>
              <a:rPr lang="cs-CZ" altLang="ru-RU" sz="2400" dirty="0" err="1"/>
              <a:t>отодвинут</a:t>
            </a:r>
            <a:r>
              <a:rPr lang="cs-CZ" altLang="ru-RU" sz="2400" dirty="0"/>
              <a:t> </a:t>
            </a:r>
            <a:r>
              <a:rPr lang="cs-CZ" altLang="ru-RU" sz="2400" dirty="0" err="1"/>
              <a:t>назад</a:t>
            </a:r>
            <a:r>
              <a:rPr lang="cs-CZ" altLang="ru-RU" sz="2400" dirty="0"/>
              <a:t> и </a:t>
            </a:r>
            <a:r>
              <a:rPr lang="cs-CZ" altLang="ru-RU" sz="2400" dirty="0" err="1"/>
              <a:t>поднят</a:t>
            </a:r>
            <a:r>
              <a:rPr lang="cs-CZ" altLang="ru-RU" sz="2400" dirty="0"/>
              <a:t> в </a:t>
            </a:r>
            <a:r>
              <a:rPr lang="cs-CZ" altLang="ru-RU" sz="2400" dirty="0" err="1"/>
              <a:t>своей</a:t>
            </a:r>
            <a:r>
              <a:rPr lang="cs-CZ" altLang="ru-RU" sz="2400" dirty="0"/>
              <a:t> </a:t>
            </a:r>
            <a:r>
              <a:rPr lang="cs-CZ" altLang="ru-RU" sz="2400" dirty="0" err="1"/>
              <a:t>задней</a:t>
            </a:r>
            <a:r>
              <a:rPr lang="cs-CZ" altLang="ru-RU" sz="2400" dirty="0"/>
              <a:t> </a:t>
            </a:r>
            <a:r>
              <a:rPr lang="cs-CZ" altLang="ru-RU" sz="2400" dirty="0" err="1"/>
              <a:t>части</a:t>
            </a:r>
            <a:r>
              <a:rPr lang="cs-CZ" altLang="ru-RU" sz="2400" dirty="0"/>
              <a:t> к </a:t>
            </a:r>
            <a:r>
              <a:rPr lang="cs-CZ" altLang="ru-RU" sz="2400" dirty="0" err="1"/>
              <a:t>нёбу</a:t>
            </a:r>
            <a:r>
              <a:rPr lang="ru-RU" altLang="ru-RU" sz="2400" dirty="0"/>
              <a:t>.</a:t>
            </a:r>
            <a:r>
              <a:rPr lang="cs-CZ" altLang="ru-RU" sz="2400" dirty="0"/>
              <a:t> </a:t>
            </a:r>
            <a:r>
              <a:rPr lang="ru-RU" altLang="ru-RU" sz="2400" dirty="0"/>
              <a:t>	</a:t>
            </a:r>
          </a:p>
          <a:p>
            <a:pPr marL="0" indent="0">
              <a:buNone/>
            </a:pPr>
            <a:r>
              <a:rPr lang="ru-RU" altLang="ru-RU" sz="2400" dirty="0"/>
              <a:t>Гл</a:t>
            </a:r>
            <a:r>
              <a:rPr lang="cs-CZ" altLang="ru-RU" sz="2400" dirty="0" err="1"/>
              <a:t>асный</a:t>
            </a:r>
            <a:r>
              <a:rPr lang="cs-CZ" altLang="ru-RU" sz="2400" dirty="0"/>
              <a:t> [о] </a:t>
            </a:r>
            <a:r>
              <a:rPr lang="cs-CZ" altLang="ru-RU" sz="2400" dirty="0" err="1"/>
              <a:t>лабиализованный</a:t>
            </a:r>
            <a:r>
              <a:rPr lang="cs-CZ" altLang="ru-RU" sz="2400" dirty="0"/>
              <a:t>, </a:t>
            </a:r>
            <a:r>
              <a:rPr lang="cs-CZ" altLang="ru-RU" sz="2400" dirty="0" err="1"/>
              <a:t>среднего</a:t>
            </a:r>
            <a:r>
              <a:rPr lang="cs-CZ" altLang="ru-RU" sz="2400" dirty="0"/>
              <a:t> </a:t>
            </a:r>
            <a:r>
              <a:rPr lang="cs-CZ" altLang="ru-RU" sz="2400" dirty="0" err="1"/>
              <a:t>подъема</a:t>
            </a:r>
            <a:r>
              <a:rPr lang="cs-CZ" altLang="ru-RU" sz="2400" dirty="0"/>
              <a:t>, </a:t>
            </a:r>
            <a:r>
              <a:rPr lang="cs-CZ" altLang="ru-RU" sz="2400" dirty="0" err="1"/>
              <a:t>заднего</a:t>
            </a:r>
            <a:r>
              <a:rPr lang="cs-CZ" altLang="ru-RU" sz="2400" dirty="0"/>
              <a:t> </a:t>
            </a:r>
            <a:r>
              <a:rPr lang="cs-CZ" altLang="ru-RU" sz="2400" dirty="0" err="1"/>
              <a:t>ряда</a:t>
            </a:r>
            <a:r>
              <a:rPr lang="cs-CZ" altLang="ru-RU" sz="2400" dirty="0"/>
              <a:t>.</a:t>
            </a:r>
            <a:endParaRPr lang="cs-CZ" sz="2400" dirty="0"/>
          </a:p>
        </p:txBody>
      </p:sp>
      <p:pic>
        <p:nvPicPr>
          <p:cNvPr id="4" name="Obrázek 3"/>
          <p:cNvPicPr/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30910"/>
          <a:stretch/>
        </p:blipFill>
        <p:spPr bwMode="auto">
          <a:xfrm>
            <a:off x="8961120" y="3943350"/>
            <a:ext cx="3027299" cy="265366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24249572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[ы]</a:t>
            </a:r>
            <a:endParaRPr lang="cs-CZ" dirty="0"/>
          </a:p>
        </p:txBody>
      </p:sp>
      <p:pic>
        <p:nvPicPr>
          <p:cNvPr id="4" name="Obrázek 3"/>
          <p:cNvPicPr/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28580"/>
          <a:stretch/>
        </p:blipFill>
        <p:spPr bwMode="auto">
          <a:xfrm>
            <a:off x="9132570" y="3954780"/>
            <a:ext cx="2830449" cy="259270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231136" y="2638044"/>
            <a:ext cx="7729728" cy="360413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altLang="ru-RU" sz="2400" dirty="0"/>
              <a:t>П</a:t>
            </a:r>
            <a:r>
              <a:rPr lang="cs-CZ" altLang="ru-RU" sz="2400" dirty="0" err="1"/>
              <a:t>роизносится</a:t>
            </a:r>
            <a:r>
              <a:rPr lang="cs-CZ" altLang="ru-RU" sz="2400" dirty="0"/>
              <a:t> с </a:t>
            </a:r>
            <a:r>
              <a:rPr lang="cs-CZ" altLang="ru-RU" sz="2400" dirty="0" err="1"/>
              <a:t>высоким</a:t>
            </a:r>
            <a:r>
              <a:rPr lang="cs-CZ" altLang="ru-RU" sz="2400" dirty="0"/>
              <a:t> </a:t>
            </a:r>
            <a:r>
              <a:rPr lang="cs-CZ" altLang="ru-RU" sz="2400" dirty="0" err="1"/>
              <a:t>подъ</a:t>
            </a:r>
            <a:r>
              <a:rPr lang="ru-RU" altLang="ru-RU" sz="2400" dirty="0"/>
              <a:t>ё</a:t>
            </a:r>
            <a:r>
              <a:rPr lang="cs-CZ" altLang="ru-RU" sz="2400" dirty="0" err="1"/>
              <a:t>мом</a:t>
            </a:r>
            <a:r>
              <a:rPr lang="cs-CZ" altLang="ru-RU" sz="2400" dirty="0"/>
              <a:t> </a:t>
            </a:r>
            <a:r>
              <a:rPr lang="cs-CZ" altLang="ru-RU" sz="2400" dirty="0" err="1"/>
              <a:t>задней</a:t>
            </a:r>
            <a:r>
              <a:rPr lang="cs-CZ" altLang="ru-RU" sz="2400" dirty="0"/>
              <a:t> </a:t>
            </a:r>
            <a:r>
              <a:rPr lang="cs-CZ" altLang="ru-RU" sz="2400" dirty="0" err="1"/>
              <a:t>части</a:t>
            </a:r>
            <a:r>
              <a:rPr lang="cs-CZ" altLang="ru-RU" sz="2400" dirty="0"/>
              <a:t> </a:t>
            </a:r>
            <a:r>
              <a:rPr lang="cs-CZ" altLang="ru-RU" sz="2400" dirty="0" err="1"/>
              <a:t>языка</a:t>
            </a:r>
            <a:r>
              <a:rPr lang="cs-CZ" altLang="ru-RU" sz="2400" dirty="0"/>
              <a:t>, </a:t>
            </a:r>
            <a:r>
              <a:rPr lang="cs-CZ" altLang="ru-RU" sz="2400" dirty="0" err="1"/>
              <a:t>губы</a:t>
            </a:r>
            <a:r>
              <a:rPr lang="cs-CZ" altLang="ru-RU" sz="2400" dirty="0"/>
              <a:t> </a:t>
            </a:r>
            <a:r>
              <a:rPr lang="cs-CZ" altLang="ru-RU" sz="2400" dirty="0" err="1"/>
              <a:t>не</a:t>
            </a:r>
            <a:r>
              <a:rPr lang="cs-CZ" altLang="ru-RU" sz="2400" dirty="0"/>
              <a:t> </a:t>
            </a:r>
            <a:r>
              <a:rPr lang="cs-CZ" altLang="ru-RU" sz="2400" dirty="0" err="1"/>
              <a:t>принимают</a:t>
            </a:r>
            <a:r>
              <a:rPr lang="cs-CZ" altLang="ru-RU" sz="2400" dirty="0"/>
              <a:t> </a:t>
            </a:r>
            <a:r>
              <a:rPr lang="cs-CZ" altLang="ru-RU" sz="2400" dirty="0" err="1"/>
              <a:t>участия</a:t>
            </a:r>
            <a:r>
              <a:rPr lang="cs-CZ" altLang="ru-RU" sz="2400" dirty="0"/>
              <a:t> в </a:t>
            </a:r>
            <a:r>
              <a:rPr lang="cs-CZ" altLang="ru-RU" sz="2400" dirty="0" err="1"/>
              <a:t>артикуляции</a:t>
            </a:r>
            <a:r>
              <a:rPr lang="cs-CZ" altLang="ru-RU" sz="2400" dirty="0"/>
              <a:t>, </a:t>
            </a:r>
            <a:r>
              <a:rPr lang="cs-CZ" altLang="ru-RU" sz="2400" dirty="0" err="1"/>
              <a:t>они</a:t>
            </a:r>
            <a:r>
              <a:rPr lang="cs-CZ" altLang="ru-RU" sz="2400" dirty="0"/>
              <a:t> </a:t>
            </a:r>
            <a:r>
              <a:rPr lang="cs-CZ" altLang="ru-RU" sz="2400" dirty="0" err="1"/>
              <a:t>не</a:t>
            </a:r>
            <a:r>
              <a:rPr lang="cs-CZ" altLang="ru-RU" sz="2400" dirty="0"/>
              <a:t> </a:t>
            </a:r>
            <a:r>
              <a:rPr lang="cs-CZ" altLang="ru-RU" sz="2400" dirty="0" err="1"/>
              <a:t>вытянуты</a:t>
            </a:r>
            <a:r>
              <a:rPr lang="cs-CZ" altLang="ru-RU" sz="2400" dirty="0"/>
              <a:t> и </a:t>
            </a:r>
            <a:r>
              <a:rPr lang="cs-CZ" altLang="ru-RU" sz="2400" dirty="0" err="1"/>
              <a:t>не</a:t>
            </a:r>
            <a:r>
              <a:rPr lang="cs-CZ" altLang="ru-RU" sz="2400" dirty="0"/>
              <a:t> </a:t>
            </a:r>
            <a:r>
              <a:rPr lang="cs-CZ" altLang="ru-RU" sz="2400" dirty="0" err="1"/>
              <a:t>округлены</a:t>
            </a:r>
            <a:r>
              <a:rPr lang="cs-CZ" altLang="ru-RU" sz="2400" dirty="0"/>
              <a:t>; </a:t>
            </a:r>
            <a:r>
              <a:rPr lang="cs-CZ" altLang="ru-RU" sz="2400" dirty="0" err="1"/>
              <a:t>тело</a:t>
            </a:r>
            <a:r>
              <a:rPr lang="cs-CZ" altLang="ru-RU" sz="2400" dirty="0"/>
              <a:t> </a:t>
            </a:r>
            <a:r>
              <a:rPr lang="cs-CZ" altLang="ru-RU" sz="2400" dirty="0" err="1"/>
              <a:t>языка</a:t>
            </a:r>
            <a:r>
              <a:rPr lang="cs-CZ" altLang="ru-RU" sz="2400" dirty="0"/>
              <a:t> </a:t>
            </a:r>
            <a:r>
              <a:rPr lang="cs-CZ" altLang="ru-RU" sz="2400" dirty="0" err="1"/>
              <a:t>распластано</a:t>
            </a:r>
            <a:r>
              <a:rPr lang="cs-CZ" altLang="ru-RU" sz="2400" dirty="0"/>
              <a:t> в </a:t>
            </a:r>
            <a:r>
              <a:rPr lang="cs-CZ" altLang="ru-RU" sz="2400" dirty="0" err="1"/>
              <a:t>полости</a:t>
            </a:r>
            <a:r>
              <a:rPr lang="cs-CZ" altLang="ru-RU" sz="2400" dirty="0"/>
              <a:t> </a:t>
            </a:r>
            <a:r>
              <a:rPr lang="cs-CZ" altLang="ru-RU" sz="2400" dirty="0" err="1"/>
              <a:t>рта</a:t>
            </a:r>
            <a:r>
              <a:rPr lang="cs-CZ" altLang="ru-RU" sz="2400" dirty="0"/>
              <a:t> и </a:t>
            </a:r>
            <a:r>
              <a:rPr lang="cs-CZ" altLang="ru-RU" sz="2400" dirty="0" err="1"/>
              <a:t>несколько</a:t>
            </a:r>
            <a:r>
              <a:rPr lang="cs-CZ" altLang="ru-RU" sz="2400" dirty="0"/>
              <a:t> </a:t>
            </a:r>
            <a:r>
              <a:rPr lang="cs-CZ" altLang="ru-RU" sz="2400" dirty="0" err="1"/>
              <a:t>отодвинуто</a:t>
            </a:r>
            <a:r>
              <a:rPr lang="cs-CZ" altLang="ru-RU" sz="2400" dirty="0"/>
              <a:t> </a:t>
            </a:r>
            <a:r>
              <a:rPr lang="cs-CZ" altLang="ru-RU" sz="2400" dirty="0" err="1"/>
              <a:t>назад</a:t>
            </a:r>
            <a:r>
              <a:rPr lang="ru-RU" altLang="ru-RU" sz="2400" dirty="0"/>
              <a:t>.</a:t>
            </a:r>
            <a:r>
              <a:rPr lang="cs-CZ" altLang="ru-RU" sz="2400" dirty="0"/>
              <a:t> </a:t>
            </a:r>
            <a:r>
              <a:rPr lang="ru-RU" altLang="ru-RU" sz="2400" dirty="0"/>
              <a:t>	</a:t>
            </a:r>
          </a:p>
          <a:p>
            <a:pPr marL="0" indent="0">
              <a:buNone/>
            </a:pPr>
            <a:r>
              <a:rPr lang="ru-RU" altLang="ru-RU" sz="2400" dirty="0"/>
              <a:t>Г</a:t>
            </a:r>
            <a:r>
              <a:rPr lang="cs-CZ" altLang="ru-RU" sz="2400" dirty="0" err="1"/>
              <a:t>ласный</a:t>
            </a:r>
            <a:r>
              <a:rPr lang="cs-CZ" altLang="ru-RU" sz="2400" dirty="0"/>
              <a:t> [ы] </a:t>
            </a:r>
            <a:r>
              <a:rPr lang="cs-CZ" altLang="ru-RU" sz="2400" dirty="0" err="1"/>
              <a:t>нелабиализованный</a:t>
            </a:r>
            <a:r>
              <a:rPr lang="cs-CZ" altLang="ru-RU" sz="2400" dirty="0"/>
              <a:t>, </a:t>
            </a:r>
            <a:r>
              <a:rPr lang="cs-CZ" altLang="ru-RU" sz="2400" dirty="0" err="1"/>
              <a:t>верхнего</a:t>
            </a:r>
            <a:r>
              <a:rPr lang="cs-CZ" altLang="ru-RU" sz="2400" dirty="0"/>
              <a:t> </a:t>
            </a:r>
            <a:r>
              <a:rPr lang="cs-CZ" altLang="ru-RU" sz="2400" dirty="0" err="1"/>
              <a:t>подъ</a:t>
            </a:r>
            <a:r>
              <a:rPr lang="ru-RU" altLang="ru-RU" sz="2400" dirty="0"/>
              <a:t>ё</a:t>
            </a:r>
            <a:r>
              <a:rPr lang="cs-CZ" altLang="ru-RU" sz="2400" dirty="0" err="1"/>
              <a:t>ма</a:t>
            </a:r>
            <a:r>
              <a:rPr lang="cs-CZ" altLang="ru-RU" sz="2400" dirty="0"/>
              <a:t>, </a:t>
            </a:r>
            <a:r>
              <a:rPr lang="cs-CZ" altLang="ru-RU" sz="2400" dirty="0" err="1"/>
              <a:t>среднего</a:t>
            </a:r>
            <a:r>
              <a:rPr lang="cs-CZ" altLang="ru-RU" sz="2400" dirty="0"/>
              <a:t> </a:t>
            </a:r>
            <a:r>
              <a:rPr lang="cs-CZ" altLang="ru-RU" sz="2400" dirty="0" err="1"/>
              <a:t>ряда</a:t>
            </a:r>
            <a:r>
              <a:rPr lang="cs-CZ" altLang="ru-RU" sz="2400" dirty="0"/>
              <a:t>.</a:t>
            </a: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150787167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/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28580"/>
          <a:stretch/>
        </p:blipFill>
        <p:spPr bwMode="auto">
          <a:xfrm>
            <a:off x="9132570" y="3954780"/>
            <a:ext cx="2830449" cy="259270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[и]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231136" y="2638044"/>
            <a:ext cx="7729728" cy="360413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altLang="ru-RU" sz="2400" dirty="0"/>
              <a:t>Г</a:t>
            </a:r>
            <a:r>
              <a:rPr lang="cs-CZ" altLang="ru-RU" sz="2400" dirty="0" err="1"/>
              <a:t>убы</a:t>
            </a:r>
            <a:r>
              <a:rPr lang="cs-CZ" altLang="ru-RU" sz="2400" dirty="0"/>
              <a:t> </a:t>
            </a:r>
            <a:r>
              <a:rPr lang="cs-CZ" altLang="ru-RU" sz="2400" dirty="0" err="1"/>
              <a:t>раздвинуты</a:t>
            </a:r>
            <a:r>
              <a:rPr lang="cs-CZ" altLang="ru-RU" sz="2400" dirty="0"/>
              <a:t>, </a:t>
            </a:r>
            <a:r>
              <a:rPr lang="ru-RU" altLang="ru-RU" sz="2400" dirty="0"/>
              <a:t>не округлены. С</a:t>
            </a:r>
            <a:r>
              <a:rPr lang="cs-CZ" altLang="ru-RU" sz="2400" dirty="0" err="1"/>
              <a:t>редняя</a:t>
            </a:r>
            <a:r>
              <a:rPr lang="cs-CZ" altLang="ru-RU" sz="2400" dirty="0"/>
              <a:t> </a:t>
            </a:r>
            <a:r>
              <a:rPr lang="cs-CZ" altLang="ru-RU" sz="2400" dirty="0" err="1"/>
              <a:t>часть</a:t>
            </a:r>
            <a:r>
              <a:rPr lang="cs-CZ" altLang="ru-RU" sz="2400" dirty="0"/>
              <a:t> </a:t>
            </a:r>
            <a:r>
              <a:rPr lang="cs-CZ" altLang="ru-RU" sz="2400" dirty="0" err="1"/>
              <a:t>спинки</a:t>
            </a:r>
            <a:r>
              <a:rPr lang="cs-CZ" altLang="ru-RU" sz="2400" dirty="0"/>
              <a:t> </a:t>
            </a:r>
            <a:r>
              <a:rPr lang="cs-CZ" altLang="ru-RU" sz="2400" dirty="0" err="1"/>
              <a:t>языка</a:t>
            </a:r>
            <a:r>
              <a:rPr lang="cs-CZ" altLang="ru-RU" sz="2400" dirty="0"/>
              <a:t> </a:t>
            </a:r>
            <a:r>
              <a:rPr lang="cs-CZ" altLang="ru-RU" sz="2400" dirty="0" err="1"/>
              <a:t>продвинута</a:t>
            </a:r>
            <a:r>
              <a:rPr lang="cs-CZ" altLang="ru-RU" sz="2400" dirty="0"/>
              <a:t> </a:t>
            </a:r>
            <a:r>
              <a:rPr lang="cs-CZ" altLang="ru-RU" sz="2400" dirty="0" err="1"/>
              <a:t>по</a:t>
            </a:r>
            <a:r>
              <a:rPr lang="cs-CZ" altLang="ru-RU" sz="2400" dirty="0"/>
              <a:t> </a:t>
            </a:r>
            <a:r>
              <a:rPr lang="cs-CZ" altLang="ru-RU" sz="2400" dirty="0" err="1"/>
              <a:t>горизонтали</a:t>
            </a:r>
            <a:r>
              <a:rPr lang="cs-CZ" altLang="ru-RU" sz="2400" dirty="0"/>
              <a:t> </a:t>
            </a:r>
            <a:r>
              <a:rPr lang="cs-CZ" altLang="ru-RU" sz="2400" dirty="0" err="1"/>
              <a:t>впер</a:t>
            </a:r>
            <a:r>
              <a:rPr lang="ru-RU" altLang="ru-RU" sz="2400" dirty="0"/>
              <a:t>ё</a:t>
            </a:r>
            <a:r>
              <a:rPr lang="cs-CZ" altLang="ru-RU" sz="2400" dirty="0"/>
              <a:t>д</a:t>
            </a:r>
            <a:r>
              <a:rPr lang="ru-RU" altLang="ru-RU" sz="2400" dirty="0"/>
              <a:t>, </a:t>
            </a:r>
            <a:r>
              <a:rPr lang="cs-CZ" altLang="ru-RU" sz="2400" dirty="0" err="1"/>
              <a:t>по</a:t>
            </a:r>
            <a:r>
              <a:rPr lang="cs-CZ" altLang="ru-RU" sz="2400" dirty="0"/>
              <a:t> </a:t>
            </a:r>
            <a:r>
              <a:rPr lang="cs-CZ" altLang="ru-RU" sz="2400" dirty="0" err="1"/>
              <a:t>вертикали</a:t>
            </a:r>
            <a:r>
              <a:rPr lang="cs-CZ" altLang="ru-RU" sz="2400" dirty="0"/>
              <a:t> </a:t>
            </a:r>
            <a:r>
              <a:rPr lang="cs-CZ" altLang="ru-RU" sz="2400" dirty="0" err="1"/>
              <a:t>сильно</a:t>
            </a:r>
            <a:r>
              <a:rPr lang="cs-CZ" altLang="ru-RU" sz="2400" dirty="0"/>
              <a:t> </a:t>
            </a:r>
            <a:r>
              <a:rPr lang="cs-CZ" altLang="ru-RU" sz="2400" dirty="0" err="1"/>
              <a:t>поднята</a:t>
            </a:r>
            <a:r>
              <a:rPr lang="cs-CZ" altLang="ru-RU" sz="2400" dirty="0"/>
              <a:t> к </a:t>
            </a:r>
            <a:r>
              <a:rPr lang="cs-CZ" altLang="ru-RU" sz="2400" dirty="0" err="1"/>
              <a:t>твердому</a:t>
            </a:r>
            <a:r>
              <a:rPr lang="cs-CZ" altLang="ru-RU" sz="2400" dirty="0"/>
              <a:t> </a:t>
            </a:r>
            <a:r>
              <a:rPr lang="cs-CZ" altLang="ru-RU" sz="2400" dirty="0" err="1"/>
              <a:t>нёбу</a:t>
            </a:r>
            <a:r>
              <a:rPr lang="cs-CZ" altLang="ru-RU" sz="2400" dirty="0"/>
              <a:t>.</a:t>
            </a:r>
            <a:r>
              <a:rPr lang="ru-RU" altLang="ru-RU" sz="2400" dirty="0"/>
              <a:t> 	</a:t>
            </a:r>
          </a:p>
          <a:p>
            <a:pPr marL="0" indent="0">
              <a:buNone/>
            </a:pPr>
            <a:r>
              <a:rPr lang="ru-RU" altLang="ru-RU" sz="2400" dirty="0"/>
              <a:t>Гл</a:t>
            </a:r>
            <a:r>
              <a:rPr lang="cs-CZ" altLang="ru-RU" sz="2400" dirty="0" err="1"/>
              <a:t>асный</a:t>
            </a:r>
            <a:r>
              <a:rPr lang="cs-CZ" altLang="ru-RU" sz="2400" dirty="0"/>
              <a:t> [и] </a:t>
            </a:r>
            <a:r>
              <a:rPr lang="cs-CZ" altLang="ru-RU" sz="2400" dirty="0" err="1"/>
              <a:t>нелабиализованный</a:t>
            </a:r>
            <a:r>
              <a:rPr lang="cs-CZ" altLang="ru-RU" sz="2400" dirty="0"/>
              <a:t>, </a:t>
            </a:r>
            <a:r>
              <a:rPr lang="cs-CZ" altLang="ru-RU" sz="2400" dirty="0" err="1"/>
              <a:t>верхнего</a:t>
            </a:r>
            <a:r>
              <a:rPr lang="cs-CZ" altLang="ru-RU" sz="2400" dirty="0"/>
              <a:t> </a:t>
            </a:r>
            <a:r>
              <a:rPr lang="cs-CZ" altLang="ru-RU" sz="2400" dirty="0" err="1"/>
              <a:t>подъ</a:t>
            </a:r>
            <a:r>
              <a:rPr lang="ru-RU" altLang="ru-RU" sz="2400" dirty="0"/>
              <a:t>ё</a:t>
            </a:r>
            <a:r>
              <a:rPr lang="cs-CZ" altLang="ru-RU" sz="2400" dirty="0" err="1"/>
              <a:t>ма</a:t>
            </a:r>
            <a:r>
              <a:rPr lang="cs-CZ" altLang="ru-RU" sz="2400" dirty="0"/>
              <a:t>, </a:t>
            </a:r>
            <a:r>
              <a:rPr lang="cs-CZ" altLang="ru-RU" sz="2400" dirty="0" err="1"/>
              <a:t>переднего</a:t>
            </a:r>
            <a:r>
              <a:rPr lang="cs-CZ" altLang="ru-RU" sz="2400" dirty="0"/>
              <a:t> </a:t>
            </a:r>
            <a:r>
              <a:rPr lang="cs-CZ" altLang="ru-RU" sz="2400" dirty="0" err="1"/>
              <a:t>ряда</a:t>
            </a:r>
            <a:r>
              <a:rPr lang="cs-CZ" altLang="ru-RU" sz="2400" dirty="0"/>
              <a:t>.</a:t>
            </a: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150952048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[э]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231136" y="2638044"/>
            <a:ext cx="7729728" cy="360413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altLang="ru-RU" sz="2400" dirty="0"/>
              <a:t>Г</a:t>
            </a:r>
            <a:r>
              <a:rPr lang="cs-CZ" altLang="ru-RU" sz="2400" dirty="0" err="1"/>
              <a:t>убы</a:t>
            </a:r>
            <a:r>
              <a:rPr lang="cs-CZ" altLang="ru-RU" sz="2400" dirty="0"/>
              <a:t> </a:t>
            </a:r>
            <a:r>
              <a:rPr lang="cs-CZ" altLang="ru-RU" sz="2400" dirty="0" err="1"/>
              <a:t>нейтральны</a:t>
            </a:r>
            <a:r>
              <a:rPr lang="ru-RU" altLang="ru-RU" sz="2400" dirty="0"/>
              <a:t>,</a:t>
            </a:r>
            <a:r>
              <a:rPr lang="cs-CZ" altLang="ru-RU" sz="2400" dirty="0"/>
              <a:t> </a:t>
            </a:r>
            <a:r>
              <a:rPr lang="cs-CZ" altLang="ru-RU" sz="2400" dirty="0" err="1"/>
              <a:t>язык</a:t>
            </a:r>
            <a:r>
              <a:rPr lang="cs-CZ" altLang="ru-RU" sz="2400" dirty="0"/>
              <a:t> </a:t>
            </a:r>
            <a:r>
              <a:rPr lang="cs-CZ" altLang="ru-RU" sz="2400" dirty="0" err="1"/>
              <a:t>по</a:t>
            </a:r>
            <a:r>
              <a:rPr lang="cs-CZ" altLang="ru-RU" sz="2400" dirty="0"/>
              <a:t> </a:t>
            </a:r>
            <a:r>
              <a:rPr lang="cs-CZ" altLang="ru-RU" sz="2400" dirty="0" err="1"/>
              <a:t>горизонтали</a:t>
            </a:r>
            <a:r>
              <a:rPr lang="cs-CZ" altLang="ru-RU" sz="2400" dirty="0"/>
              <a:t> </a:t>
            </a:r>
            <a:r>
              <a:rPr lang="cs-CZ" altLang="ru-RU" sz="2400" dirty="0" err="1"/>
              <a:t>продвинут</a:t>
            </a:r>
            <a:r>
              <a:rPr lang="cs-CZ" altLang="ru-RU" sz="2400" dirty="0"/>
              <a:t> </a:t>
            </a:r>
            <a:r>
              <a:rPr lang="cs-CZ" altLang="ru-RU" sz="2400" dirty="0" err="1"/>
              <a:t>впер</a:t>
            </a:r>
            <a:r>
              <a:rPr lang="ru-RU" altLang="ru-RU" sz="2400" dirty="0"/>
              <a:t>ё</a:t>
            </a:r>
            <a:r>
              <a:rPr lang="cs-CZ" altLang="ru-RU" sz="2400" dirty="0"/>
              <a:t>д, </a:t>
            </a:r>
            <a:r>
              <a:rPr lang="cs-CZ" altLang="ru-RU" sz="2400" dirty="0" err="1"/>
              <a:t>кончик</a:t>
            </a:r>
            <a:r>
              <a:rPr lang="cs-CZ" altLang="ru-RU" sz="2400" dirty="0"/>
              <a:t> </a:t>
            </a:r>
            <a:r>
              <a:rPr lang="cs-CZ" altLang="ru-RU" sz="2400" dirty="0" err="1"/>
              <a:t>языка</a:t>
            </a:r>
            <a:r>
              <a:rPr lang="cs-CZ" altLang="ru-RU" sz="2400" dirty="0"/>
              <a:t> </a:t>
            </a:r>
            <a:r>
              <a:rPr lang="cs-CZ" altLang="ru-RU" sz="2400" dirty="0" err="1"/>
              <a:t>упирается</a:t>
            </a:r>
            <a:r>
              <a:rPr lang="cs-CZ" altLang="ru-RU" sz="2400" dirty="0"/>
              <a:t> в </a:t>
            </a:r>
            <a:r>
              <a:rPr lang="cs-CZ" altLang="ru-RU" sz="2400" dirty="0" err="1"/>
              <a:t>нижние</a:t>
            </a:r>
            <a:r>
              <a:rPr lang="cs-CZ" altLang="ru-RU" sz="2400" dirty="0"/>
              <a:t> </a:t>
            </a:r>
            <a:r>
              <a:rPr lang="cs-CZ" altLang="ru-RU" sz="2400" dirty="0" err="1"/>
              <a:t>зубы</a:t>
            </a:r>
            <a:r>
              <a:rPr lang="cs-CZ" altLang="ru-RU" sz="2400" dirty="0"/>
              <a:t>; </a:t>
            </a:r>
            <a:r>
              <a:rPr lang="cs-CZ" altLang="ru-RU" sz="2400" dirty="0" err="1"/>
              <a:t>по</a:t>
            </a:r>
            <a:r>
              <a:rPr lang="cs-CZ" altLang="ru-RU" sz="2400" dirty="0"/>
              <a:t> </a:t>
            </a:r>
            <a:r>
              <a:rPr lang="cs-CZ" altLang="ru-RU" sz="2400" dirty="0" err="1"/>
              <a:t>вертикали</a:t>
            </a:r>
            <a:r>
              <a:rPr lang="cs-CZ" altLang="ru-RU" sz="2400" dirty="0"/>
              <a:t> </a:t>
            </a:r>
            <a:r>
              <a:rPr lang="cs-CZ" altLang="ru-RU" sz="2400" dirty="0" err="1"/>
              <a:t>средняя</a:t>
            </a:r>
            <a:r>
              <a:rPr lang="cs-CZ" altLang="ru-RU" sz="2400" dirty="0"/>
              <a:t> </a:t>
            </a:r>
            <a:r>
              <a:rPr lang="cs-CZ" altLang="ru-RU" sz="2400" dirty="0" err="1"/>
              <a:t>часть</a:t>
            </a:r>
            <a:r>
              <a:rPr lang="cs-CZ" altLang="ru-RU" sz="2400" dirty="0"/>
              <a:t> </a:t>
            </a:r>
            <a:r>
              <a:rPr lang="cs-CZ" altLang="ru-RU" sz="2400" dirty="0" err="1"/>
              <a:t>спинки</a:t>
            </a:r>
            <a:r>
              <a:rPr lang="cs-CZ" altLang="ru-RU" sz="2400" dirty="0"/>
              <a:t> </a:t>
            </a:r>
            <a:r>
              <a:rPr lang="cs-CZ" altLang="ru-RU" sz="2400" dirty="0" err="1"/>
              <a:t>языка</a:t>
            </a:r>
            <a:r>
              <a:rPr lang="cs-CZ" altLang="ru-RU" sz="2400" dirty="0"/>
              <a:t> </a:t>
            </a:r>
            <a:r>
              <a:rPr lang="cs-CZ" altLang="ru-RU" sz="2400" dirty="0" err="1"/>
              <a:t>немного</a:t>
            </a:r>
            <a:r>
              <a:rPr lang="cs-CZ" altLang="ru-RU" sz="2400" dirty="0"/>
              <a:t> </a:t>
            </a:r>
            <a:r>
              <a:rPr lang="cs-CZ" altLang="ru-RU" sz="2400" dirty="0" err="1"/>
              <a:t>приподнята</a:t>
            </a:r>
            <a:r>
              <a:rPr lang="cs-CZ" altLang="ru-RU" sz="2400" dirty="0"/>
              <a:t>. </a:t>
            </a:r>
            <a:endParaRPr lang="ru-RU" altLang="ru-RU" sz="2400" dirty="0"/>
          </a:p>
          <a:p>
            <a:pPr marL="0" indent="0">
              <a:buNone/>
            </a:pPr>
            <a:r>
              <a:rPr lang="cs-CZ" altLang="ru-RU" sz="2400" dirty="0" err="1"/>
              <a:t>Гласный</a:t>
            </a:r>
            <a:r>
              <a:rPr lang="cs-CZ" altLang="ru-RU" sz="2400" dirty="0"/>
              <a:t> [</a:t>
            </a:r>
            <a:r>
              <a:rPr lang="ru-RU" altLang="ru-RU" sz="2400" dirty="0"/>
              <a:t>э</a:t>
            </a:r>
            <a:r>
              <a:rPr lang="cs-CZ" altLang="ru-RU" sz="2400" dirty="0"/>
              <a:t>]</a:t>
            </a:r>
            <a:r>
              <a:rPr lang="ru-RU" altLang="ru-RU" sz="2400" dirty="0"/>
              <a:t> </a:t>
            </a:r>
            <a:r>
              <a:rPr lang="cs-CZ" altLang="ru-RU" sz="2400" dirty="0" err="1"/>
              <a:t>нелабиализованный</a:t>
            </a:r>
            <a:r>
              <a:rPr lang="cs-CZ" altLang="ru-RU" sz="2400" dirty="0"/>
              <a:t>, </a:t>
            </a:r>
            <a:r>
              <a:rPr lang="cs-CZ" altLang="ru-RU" sz="2400" dirty="0" err="1"/>
              <a:t>переднего</a:t>
            </a:r>
            <a:r>
              <a:rPr lang="cs-CZ" altLang="ru-RU" sz="2400" dirty="0"/>
              <a:t> </a:t>
            </a:r>
            <a:r>
              <a:rPr lang="cs-CZ" altLang="ru-RU" sz="2400" dirty="0" err="1"/>
              <a:t>ряда</a:t>
            </a:r>
            <a:r>
              <a:rPr lang="cs-CZ" altLang="ru-RU" sz="2400" dirty="0"/>
              <a:t>, </a:t>
            </a:r>
            <a:r>
              <a:rPr lang="cs-CZ" altLang="ru-RU" sz="2400" dirty="0" err="1"/>
              <a:t>среднего</a:t>
            </a:r>
            <a:r>
              <a:rPr lang="cs-CZ" altLang="ru-RU" sz="2400" dirty="0"/>
              <a:t> </a:t>
            </a:r>
            <a:r>
              <a:rPr lang="cs-CZ" altLang="ru-RU" sz="2400" dirty="0" err="1"/>
              <a:t>подъема</a:t>
            </a:r>
            <a:r>
              <a:rPr lang="cs-CZ" altLang="ru-RU" sz="2400" dirty="0"/>
              <a:t>.</a:t>
            </a:r>
            <a:endParaRPr lang="cs-CZ" sz="2400" dirty="0"/>
          </a:p>
        </p:txBody>
      </p:sp>
      <p:pic>
        <p:nvPicPr>
          <p:cNvPr id="4" name="Obrázek 3"/>
          <p:cNvPicPr/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36551"/>
          <a:stretch/>
        </p:blipFill>
        <p:spPr bwMode="auto">
          <a:xfrm>
            <a:off x="8858250" y="3851910"/>
            <a:ext cx="3130804" cy="276415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27324045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/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5491" b="27832"/>
          <a:stretch/>
        </p:blipFill>
        <p:spPr bwMode="auto">
          <a:xfrm>
            <a:off x="9132570" y="4137660"/>
            <a:ext cx="2839339" cy="245554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[у]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231136" y="2638044"/>
            <a:ext cx="7729728" cy="360413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altLang="ru-RU" sz="2400" dirty="0"/>
              <a:t>Рот слабо раскрыт, губы сильно округлены и вытянуты вперёд. Язык оттянут назад и приподнят спинкой к нёбу, кончик языка опущен.</a:t>
            </a:r>
          </a:p>
          <a:p>
            <a:pPr marL="0" indent="0">
              <a:buNone/>
            </a:pPr>
            <a:r>
              <a:rPr lang="ru-RU" altLang="ru-RU" sz="2400" dirty="0"/>
              <a:t>Гласный [у] лабиализованный, заднего ряда, верхнего подъема.</a:t>
            </a: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381705010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671300" y="198507"/>
            <a:ext cx="7729728" cy="1188720"/>
          </a:xfrm>
        </p:spPr>
        <p:txBody>
          <a:bodyPr/>
          <a:lstStyle/>
          <a:p>
            <a:r>
              <a:rPr lang="ru-RU" dirty="0"/>
              <a:t>Вокалический треугольник</a:t>
            </a:r>
            <a:endParaRPr lang="cs-CZ" dirty="0"/>
          </a:p>
        </p:txBody>
      </p:sp>
      <p:graphicFrame>
        <p:nvGraphicFramePr>
          <p:cNvPr id="4" name="Group 13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21434377"/>
              </p:ext>
            </p:extLst>
          </p:nvPr>
        </p:nvGraphicFramePr>
        <p:xfrm>
          <a:off x="1663959" y="1517394"/>
          <a:ext cx="7744410" cy="4678131"/>
        </p:xfrm>
        <a:graphic>
          <a:graphicData uri="http://schemas.openxmlformats.org/drawingml/2006/table">
            <a:tbl>
              <a:tblPr/>
              <a:tblGrid>
                <a:gridCol w="254681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335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3493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291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06136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Передний</a:t>
                      </a:r>
                      <a:r>
                        <a:rPr kumimoji="0" lang="cs-CZ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 </a:t>
                      </a:r>
                      <a:r>
                        <a:rPr kumimoji="0" lang="cs-CZ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ряд</a:t>
                      </a:r>
                      <a:endParaRPr kumimoji="0" lang="cs-CZ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Средний</a:t>
                      </a:r>
                      <a:r>
                        <a:rPr kumimoji="0" lang="cs-CZ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 </a:t>
                      </a:r>
                      <a:r>
                        <a:rPr kumimoji="0" lang="cs-CZ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ряд</a:t>
                      </a:r>
                      <a:endParaRPr kumimoji="0" lang="cs-CZ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Задний ряд</a:t>
                      </a:r>
                      <a:endParaRPr kumimoji="0" lang="cs-CZ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1377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Верхний</a:t>
                      </a:r>
                      <a:r>
                        <a:rPr kumimoji="0" lang="cs-CZ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 </a:t>
                      </a:r>
                      <a:r>
                        <a:rPr kumimoji="0" lang="cs-CZ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подъ</a:t>
                      </a:r>
                      <a:r>
                        <a:rPr kumimoji="0" lang="ru-RU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ё</a:t>
                      </a:r>
                      <a:r>
                        <a:rPr kumimoji="0" lang="cs-CZ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м</a:t>
                      </a:r>
                      <a:endParaRPr kumimoji="0" lang="cs-CZ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[и]</a:t>
                      </a:r>
                      <a:endParaRPr kumimoji="0" lang="cs-CZ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[ы]</a:t>
                      </a:r>
                      <a:endParaRPr kumimoji="0" lang="cs-CZ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[у]</a:t>
                      </a:r>
                      <a:endParaRPr kumimoji="0" lang="cs-CZ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1377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Средний подъ</a:t>
                      </a:r>
                      <a:r>
                        <a:rPr kumimoji="0" lang="ru-RU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ё</a:t>
                      </a:r>
                      <a:r>
                        <a:rPr kumimoji="0" lang="cs-CZ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м</a:t>
                      </a:r>
                      <a:endParaRPr kumimoji="0" lang="cs-CZ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[э]</a:t>
                      </a:r>
                      <a:endParaRPr kumimoji="0" lang="cs-CZ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[о]</a:t>
                      </a:r>
                      <a:endParaRPr kumimoji="0" lang="cs-CZ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1377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Нижний подъ</a:t>
                      </a:r>
                      <a:r>
                        <a:rPr kumimoji="0" lang="ru-RU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ё</a:t>
                      </a:r>
                      <a:r>
                        <a:rPr kumimoji="0" lang="cs-CZ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м</a:t>
                      </a:r>
                      <a:endParaRPr kumimoji="0" lang="cs-CZ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[а]</a:t>
                      </a:r>
                      <a:endParaRPr kumimoji="0" lang="cs-CZ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1754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Нелабиализованные</a:t>
                      </a:r>
                      <a:endParaRPr kumimoji="0" lang="cs-CZ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Лабиализованные</a:t>
                      </a:r>
                      <a:endParaRPr kumimoji="0" lang="cs-CZ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086351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 descr="&amp;Fcy;&amp;ocy;&amp;ncy;&amp;iecy;&amp;tcy;&amp;icy;&amp;chcy;&amp;iecy;&amp;scy;&amp;kcy;&amp;icy;&amp;iecy; &amp;iecy;&amp;dcy;&amp;icy;&amp;ncy;&amp;icy;&amp;tscy;&amp;ycy;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5316" y="783771"/>
            <a:ext cx="8331115" cy="570100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264648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Фонематический – сегментный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2400" b="1" dirty="0"/>
              <a:t>Фраза</a:t>
            </a:r>
          </a:p>
          <a:p>
            <a:r>
              <a:rPr lang="ru-RU" sz="2400" dirty="0"/>
              <a:t>самый крупный отрезок звучащей речи</a:t>
            </a:r>
          </a:p>
          <a:p>
            <a:r>
              <a:rPr lang="ru-RU" sz="2400" dirty="0"/>
              <a:t>законченное высказывание (смысл, интонация)</a:t>
            </a:r>
          </a:p>
          <a:p>
            <a:r>
              <a:rPr lang="ru-RU" sz="2400" dirty="0"/>
              <a:t>Пауза – обозначение </a:t>
            </a:r>
            <a:r>
              <a:rPr lang="ru-RU" sz="2400" b="1" dirty="0"/>
              <a:t>//</a:t>
            </a:r>
          </a:p>
          <a:p>
            <a:r>
              <a:rPr lang="ru-RU" sz="2400" dirty="0"/>
              <a:t>Фраза ≠ предложение (фраза может состоять из предложения, но предложение может состоять из нескольких фраз)</a:t>
            </a: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24329067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Фонематический – сегментный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b="1" dirty="0"/>
              <a:t>Речевой такт (синтагма)</a:t>
            </a:r>
          </a:p>
          <a:p>
            <a:r>
              <a:rPr lang="ru-RU" sz="2400" dirty="0"/>
              <a:t>часть фразы (интонация, одно дыхание)</a:t>
            </a:r>
          </a:p>
          <a:p>
            <a:r>
              <a:rPr lang="ru-RU" sz="2400" dirty="0"/>
              <a:t>короткая пауза – обозначение </a:t>
            </a:r>
            <a:r>
              <a:rPr lang="ru-RU" sz="2400" b="1" dirty="0"/>
              <a:t>/</a:t>
            </a:r>
            <a:endParaRPr lang="ru-RU" sz="2400" dirty="0"/>
          </a:p>
          <a:p>
            <a:r>
              <a:rPr lang="ru-RU" sz="2400" dirty="0"/>
              <a:t>выделение синтагм зависит от говорящего:</a:t>
            </a:r>
          </a:p>
          <a:p>
            <a:pPr lvl="1"/>
            <a:r>
              <a:rPr lang="ru-RU" sz="2200" dirty="0"/>
              <a:t>Она развлекала его / рисунками детей.</a:t>
            </a:r>
          </a:p>
          <a:p>
            <a:pPr lvl="1"/>
            <a:r>
              <a:rPr lang="ru-RU" sz="2200" dirty="0"/>
              <a:t>Она развлекала его рисунками / детей.</a:t>
            </a:r>
            <a:endParaRPr lang="cs-CZ" sz="2200" dirty="0"/>
          </a:p>
        </p:txBody>
      </p:sp>
    </p:spTree>
    <p:extLst>
      <p:ext uri="{BB962C8B-B14F-4D97-AF65-F5344CB8AC3E}">
        <p14:creationId xmlns:p14="http://schemas.microsoft.com/office/powerpoint/2010/main" val="25596399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Фонематический – сегментный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b="1" dirty="0"/>
              <a:t>Фонетическое слово</a:t>
            </a:r>
          </a:p>
          <a:p>
            <a:r>
              <a:rPr lang="ru-RU" sz="2400" dirty="0"/>
              <a:t>отрезок речевого потока</a:t>
            </a:r>
            <a:r>
              <a:rPr lang="ru-RU" sz="2200" dirty="0"/>
              <a:t>, объединённый одним основным словесным ударением</a:t>
            </a:r>
          </a:p>
          <a:p>
            <a:r>
              <a:rPr lang="ru-RU" sz="2200" u="sng" dirty="0"/>
              <a:t>проклитика</a:t>
            </a:r>
            <a:r>
              <a:rPr lang="ru-RU" sz="2200" dirty="0"/>
              <a:t> – безударная единица, стоит перед словом</a:t>
            </a:r>
          </a:p>
          <a:p>
            <a:r>
              <a:rPr lang="ru-RU" sz="2200" u="sng" dirty="0"/>
              <a:t>энклитика</a:t>
            </a:r>
            <a:r>
              <a:rPr lang="ru-RU" sz="2200" dirty="0"/>
              <a:t> – безударная единница, стоит после ударного слова</a:t>
            </a:r>
            <a:endParaRPr lang="ru-RU" sz="2200" u="sng" dirty="0"/>
          </a:p>
        </p:txBody>
      </p:sp>
    </p:spTree>
    <p:extLst>
      <p:ext uri="{BB962C8B-B14F-4D97-AF65-F5344CB8AC3E}">
        <p14:creationId xmlns:p14="http://schemas.microsoft.com/office/powerpoint/2010/main" val="31964791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Фонематический – сегментный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b="1" dirty="0"/>
              <a:t>Слог, звук</a:t>
            </a:r>
          </a:p>
          <a:p>
            <a:r>
              <a:rPr lang="ru-RU" sz="2400" dirty="0"/>
              <a:t>более мелкие фонетические единицы</a:t>
            </a:r>
          </a:p>
          <a:p>
            <a:r>
              <a:rPr lang="ru-RU" sz="2400" u="sng" dirty="0"/>
              <a:t>слог</a:t>
            </a:r>
            <a:r>
              <a:rPr lang="ru-RU" sz="2400" dirty="0"/>
              <a:t> – минимальная произносительная единица в потоке речи</a:t>
            </a:r>
            <a:endParaRPr lang="ru-RU" sz="2200" u="sng" dirty="0"/>
          </a:p>
        </p:txBody>
      </p:sp>
    </p:spTree>
    <p:extLst>
      <p:ext uri="{BB962C8B-B14F-4D97-AF65-F5344CB8AC3E}">
        <p14:creationId xmlns:p14="http://schemas.microsoft.com/office/powerpoint/2010/main" val="8711784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/>
              <a:t>Вокалическая система русского языка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b="1" dirty="0"/>
              <a:t>Фонетика русского языка</a:t>
            </a:r>
          </a:p>
        </p:txBody>
      </p:sp>
    </p:spTree>
    <p:extLst>
      <p:ext uri="{BB962C8B-B14F-4D97-AF65-F5344CB8AC3E}">
        <p14:creationId xmlns:p14="http://schemas.microsoft.com/office/powerpoint/2010/main" val="30695801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282246" y="697865"/>
            <a:ext cx="4678618" cy="977755"/>
          </a:xfrm>
        </p:spPr>
        <p:txBody>
          <a:bodyPr>
            <a:normAutofit fontScale="90000"/>
          </a:bodyPr>
          <a:lstStyle/>
          <a:p>
            <a:r>
              <a:rPr lang="ru-RU" dirty="0"/>
              <a:t>Произносительный аппарат</a:t>
            </a: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idx="1"/>
          </p:nvPr>
        </p:nvSpPr>
        <p:spPr>
          <a:xfrm>
            <a:off x="5282246" y="1856792"/>
            <a:ext cx="4678618" cy="4673548"/>
          </a:xfrm>
        </p:spPr>
        <p:txBody>
          <a:bodyPr/>
          <a:lstStyle/>
          <a:p>
            <a:pPr>
              <a:lnSpc>
                <a:spcPct val="90000"/>
              </a:lnSpc>
              <a:buNone/>
            </a:pPr>
            <a:r>
              <a:rPr lang="cs-CZ" altLang="ru-RU" dirty="0"/>
              <a:t>1- </a:t>
            </a:r>
            <a:r>
              <a:rPr lang="cs-CZ" altLang="ru-RU" dirty="0" err="1"/>
              <a:t>альвеолы</a:t>
            </a:r>
            <a:r>
              <a:rPr lang="cs-CZ" altLang="ru-RU" dirty="0"/>
              <a:t> (</a:t>
            </a:r>
            <a:r>
              <a:rPr lang="cs-CZ" altLang="ru-RU" dirty="0" err="1"/>
              <a:t>бугорки</a:t>
            </a:r>
            <a:r>
              <a:rPr lang="cs-CZ" altLang="ru-RU" dirty="0"/>
              <a:t> у </a:t>
            </a:r>
            <a:r>
              <a:rPr lang="cs-CZ" altLang="ru-RU" dirty="0" err="1"/>
              <a:t>корней</a:t>
            </a:r>
            <a:r>
              <a:rPr lang="cs-CZ" altLang="ru-RU" dirty="0"/>
              <a:t> </a:t>
            </a:r>
            <a:r>
              <a:rPr lang="cs-CZ" altLang="ru-RU" dirty="0" err="1"/>
              <a:t>верхних</a:t>
            </a:r>
            <a:r>
              <a:rPr lang="cs-CZ" altLang="ru-RU" dirty="0"/>
              <a:t> </a:t>
            </a:r>
            <a:r>
              <a:rPr lang="cs-CZ" altLang="ru-RU" dirty="0" err="1"/>
              <a:t>зубов</a:t>
            </a:r>
            <a:r>
              <a:rPr lang="cs-CZ" altLang="ru-RU" dirty="0"/>
              <a:t>);</a:t>
            </a:r>
            <a:endParaRPr lang="en-US" altLang="ru-RU" dirty="0"/>
          </a:p>
          <a:p>
            <a:pPr>
              <a:lnSpc>
                <a:spcPct val="90000"/>
              </a:lnSpc>
              <a:buNone/>
            </a:pPr>
            <a:r>
              <a:rPr lang="cs-CZ" altLang="ru-RU" dirty="0"/>
              <a:t>2</a:t>
            </a:r>
            <a:r>
              <a:rPr lang="ru-RU" altLang="ru-RU" dirty="0"/>
              <a:t>- дёсны</a:t>
            </a:r>
            <a:r>
              <a:rPr lang="cs-CZ" altLang="ru-RU" dirty="0"/>
              <a:t>; </a:t>
            </a:r>
            <a:endParaRPr lang="en-US" altLang="ru-RU" dirty="0"/>
          </a:p>
          <a:p>
            <a:pPr>
              <a:lnSpc>
                <a:spcPct val="90000"/>
              </a:lnSpc>
              <a:buNone/>
            </a:pPr>
            <a:r>
              <a:rPr lang="cs-CZ" altLang="ru-RU" dirty="0"/>
              <a:t>3</a:t>
            </a:r>
            <a:r>
              <a:rPr lang="en-US" altLang="ru-RU" dirty="0"/>
              <a:t>, </a:t>
            </a:r>
            <a:r>
              <a:rPr lang="cs-CZ" altLang="ru-RU" dirty="0"/>
              <a:t>4 - </a:t>
            </a:r>
            <a:r>
              <a:rPr lang="cs-CZ" altLang="ru-RU" dirty="0" err="1"/>
              <a:t>нёбо</a:t>
            </a:r>
            <a:r>
              <a:rPr lang="cs-CZ" altLang="ru-RU" dirty="0"/>
              <a:t>; </a:t>
            </a:r>
            <a:endParaRPr lang="en-US" altLang="ru-RU" dirty="0"/>
          </a:p>
          <a:p>
            <a:pPr>
              <a:lnSpc>
                <a:spcPct val="90000"/>
              </a:lnSpc>
              <a:buNone/>
            </a:pPr>
            <a:r>
              <a:rPr lang="cs-CZ" altLang="ru-RU" dirty="0"/>
              <a:t>5 – </a:t>
            </a:r>
            <a:r>
              <a:rPr lang="ru-RU" altLang="ru-RU" dirty="0"/>
              <a:t>нёбная занавеска (</a:t>
            </a:r>
            <a:r>
              <a:rPr lang="cs-CZ" altLang="ru-RU" dirty="0" err="1"/>
              <a:t>язычок</a:t>
            </a:r>
            <a:r>
              <a:rPr lang="ru-RU" altLang="ru-RU" dirty="0"/>
              <a:t>)</a:t>
            </a:r>
            <a:r>
              <a:rPr lang="cs-CZ" altLang="ru-RU" dirty="0"/>
              <a:t>; </a:t>
            </a:r>
            <a:endParaRPr lang="en-US" altLang="ru-RU" dirty="0"/>
          </a:p>
          <a:p>
            <a:pPr>
              <a:lnSpc>
                <a:spcPct val="90000"/>
              </a:lnSpc>
              <a:buNone/>
            </a:pPr>
            <a:r>
              <a:rPr lang="cs-CZ" altLang="ru-RU" dirty="0"/>
              <a:t>6 - </a:t>
            </a:r>
            <a:r>
              <a:rPr lang="cs-CZ" altLang="ru-RU" dirty="0" err="1"/>
              <a:t>кончик</a:t>
            </a:r>
            <a:r>
              <a:rPr lang="cs-CZ" altLang="ru-RU" dirty="0"/>
              <a:t> </a:t>
            </a:r>
            <a:r>
              <a:rPr lang="cs-CZ" altLang="ru-RU" dirty="0" err="1"/>
              <a:t>языка</a:t>
            </a:r>
            <a:r>
              <a:rPr lang="cs-CZ" altLang="ru-RU" dirty="0"/>
              <a:t>; </a:t>
            </a:r>
            <a:endParaRPr lang="en-US" altLang="ru-RU" dirty="0"/>
          </a:p>
          <a:p>
            <a:pPr>
              <a:lnSpc>
                <a:spcPct val="90000"/>
              </a:lnSpc>
              <a:buNone/>
            </a:pPr>
            <a:r>
              <a:rPr lang="cs-CZ" altLang="ru-RU" dirty="0"/>
              <a:t>7, 8, 9 - </a:t>
            </a:r>
            <a:r>
              <a:rPr lang="cs-CZ" altLang="ru-RU" dirty="0" err="1"/>
              <a:t>передняя</a:t>
            </a:r>
            <a:r>
              <a:rPr lang="cs-CZ" altLang="ru-RU" dirty="0"/>
              <a:t>, </a:t>
            </a:r>
            <a:r>
              <a:rPr lang="cs-CZ" altLang="ru-RU" dirty="0" err="1"/>
              <a:t>средняя</a:t>
            </a:r>
            <a:r>
              <a:rPr lang="cs-CZ" altLang="ru-RU" dirty="0"/>
              <a:t>, </a:t>
            </a:r>
            <a:r>
              <a:rPr lang="cs-CZ" altLang="ru-RU" dirty="0" err="1"/>
              <a:t>задняя</a:t>
            </a:r>
            <a:r>
              <a:rPr lang="cs-CZ" altLang="ru-RU" dirty="0"/>
              <a:t> </a:t>
            </a:r>
            <a:r>
              <a:rPr lang="cs-CZ" altLang="ru-RU" dirty="0" err="1"/>
              <a:t>части</a:t>
            </a:r>
            <a:r>
              <a:rPr lang="cs-CZ" altLang="ru-RU" dirty="0"/>
              <a:t> </a:t>
            </a:r>
            <a:r>
              <a:rPr lang="cs-CZ" altLang="ru-RU" dirty="0" err="1"/>
              <a:t>спинки</a:t>
            </a:r>
            <a:r>
              <a:rPr lang="cs-CZ" altLang="ru-RU" dirty="0"/>
              <a:t> </a:t>
            </a:r>
            <a:r>
              <a:rPr lang="cs-CZ" altLang="ru-RU" dirty="0" err="1"/>
              <a:t>языка</a:t>
            </a:r>
            <a:r>
              <a:rPr lang="cs-CZ" altLang="ru-RU" dirty="0"/>
              <a:t>; </a:t>
            </a:r>
            <a:endParaRPr lang="en-US" altLang="ru-RU" dirty="0"/>
          </a:p>
          <a:p>
            <a:pPr>
              <a:lnSpc>
                <a:spcPct val="90000"/>
              </a:lnSpc>
              <a:buNone/>
            </a:pPr>
            <a:r>
              <a:rPr lang="cs-CZ" altLang="ru-RU" dirty="0"/>
              <a:t>10 - </a:t>
            </a:r>
            <a:r>
              <a:rPr lang="cs-CZ" altLang="ru-RU" dirty="0" err="1"/>
              <a:t>корень</a:t>
            </a:r>
            <a:r>
              <a:rPr lang="cs-CZ" altLang="ru-RU" dirty="0"/>
              <a:t> </a:t>
            </a:r>
            <a:r>
              <a:rPr lang="cs-CZ" altLang="ru-RU" dirty="0" err="1"/>
              <a:t>языка</a:t>
            </a:r>
            <a:r>
              <a:rPr lang="cs-CZ" altLang="ru-RU" dirty="0"/>
              <a:t>; </a:t>
            </a:r>
            <a:endParaRPr lang="en-US" altLang="ru-RU" dirty="0"/>
          </a:p>
          <a:p>
            <a:pPr>
              <a:lnSpc>
                <a:spcPct val="90000"/>
              </a:lnSpc>
              <a:buNone/>
            </a:pPr>
            <a:r>
              <a:rPr lang="cs-CZ" altLang="ru-RU" dirty="0"/>
              <a:t>11 - </a:t>
            </a:r>
            <a:r>
              <a:rPr lang="cs-CZ" altLang="ru-RU" dirty="0" err="1"/>
              <a:t>надгортанник</a:t>
            </a:r>
            <a:r>
              <a:rPr lang="cs-CZ" altLang="ru-RU" dirty="0"/>
              <a:t>; </a:t>
            </a:r>
            <a:endParaRPr lang="en-US" altLang="ru-RU" dirty="0"/>
          </a:p>
          <a:p>
            <a:pPr>
              <a:lnSpc>
                <a:spcPct val="90000"/>
              </a:lnSpc>
              <a:buNone/>
            </a:pPr>
            <a:r>
              <a:rPr lang="cs-CZ" altLang="ru-RU" dirty="0"/>
              <a:t>12 - </a:t>
            </a:r>
            <a:r>
              <a:rPr lang="cs-CZ" altLang="ru-RU" dirty="0" err="1"/>
              <a:t>полость</a:t>
            </a:r>
            <a:r>
              <a:rPr lang="cs-CZ" altLang="ru-RU" dirty="0"/>
              <a:t> </a:t>
            </a:r>
            <a:r>
              <a:rPr lang="cs-CZ" altLang="ru-RU" dirty="0" err="1"/>
              <a:t>roртани</a:t>
            </a:r>
            <a:r>
              <a:rPr lang="cs-CZ" altLang="ru-RU" dirty="0"/>
              <a:t>; </a:t>
            </a:r>
            <a:endParaRPr lang="en-US" altLang="ru-RU" dirty="0"/>
          </a:p>
          <a:p>
            <a:pPr>
              <a:lnSpc>
                <a:spcPct val="90000"/>
              </a:lnSpc>
              <a:buNone/>
            </a:pPr>
            <a:r>
              <a:rPr lang="cs-CZ" altLang="ru-RU" dirty="0"/>
              <a:t>13 - </a:t>
            </a:r>
            <a:r>
              <a:rPr lang="cs-CZ" altLang="ru-RU" dirty="0" err="1"/>
              <a:t>голосовые</a:t>
            </a:r>
            <a:r>
              <a:rPr lang="cs-CZ" altLang="ru-RU" dirty="0"/>
              <a:t> </a:t>
            </a:r>
            <a:r>
              <a:rPr lang="cs-CZ" altLang="ru-RU" dirty="0" err="1"/>
              <a:t>связки</a:t>
            </a:r>
            <a:r>
              <a:rPr lang="cs-CZ" altLang="ru-RU" dirty="0"/>
              <a:t>.</a:t>
            </a:r>
            <a:endParaRPr lang="cs-CZ" dirty="0"/>
          </a:p>
        </p:txBody>
      </p:sp>
      <p:pic>
        <p:nvPicPr>
          <p:cNvPr id="5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27330" y="697865"/>
            <a:ext cx="4816475" cy="5832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065662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Артикуляция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231136" y="2638044"/>
            <a:ext cx="7729728" cy="3604136"/>
          </a:xfrm>
        </p:spPr>
        <p:txBody>
          <a:bodyPr>
            <a:normAutofit lnSpcReduction="10000"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ru-RU" altLang="ru-RU" sz="2400" dirty="0"/>
              <a:t>На основе акустических и артикуляционных характеристик звуки речи делятся на </a:t>
            </a:r>
            <a:r>
              <a:rPr lang="ru-RU" altLang="ru-RU" sz="2400" b="1" dirty="0">
                <a:solidFill>
                  <a:schemeClr val="tx2"/>
                </a:solidFill>
              </a:rPr>
              <a:t>гласные</a:t>
            </a:r>
            <a:r>
              <a:rPr lang="ru-RU" altLang="ru-RU" sz="2400" dirty="0"/>
              <a:t> и </a:t>
            </a:r>
            <a:r>
              <a:rPr lang="ru-RU" altLang="ru-RU" sz="2400" b="1" dirty="0">
                <a:solidFill>
                  <a:schemeClr val="tx2"/>
                </a:solidFill>
              </a:rPr>
              <a:t>согласные</a:t>
            </a:r>
            <a:r>
              <a:rPr lang="ru-RU" altLang="ru-RU" sz="2400" dirty="0"/>
              <a:t>. 	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cs-CZ" altLang="ru-RU" sz="2400" b="1" dirty="0" err="1">
                <a:solidFill>
                  <a:schemeClr val="tx2"/>
                </a:solidFill>
              </a:rPr>
              <a:t>Гласные</a:t>
            </a:r>
            <a:r>
              <a:rPr lang="cs-CZ" altLang="ru-RU" sz="2400" b="1" dirty="0">
                <a:solidFill>
                  <a:schemeClr val="tx2"/>
                </a:solidFill>
              </a:rPr>
              <a:t> </a:t>
            </a:r>
            <a:r>
              <a:rPr lang="cs-CZ" altLang="ru-RU" sz="2400" b="1" dirty="0" err="1">
                <a:solidFill>
                  <a:schemeClr val="tx2"/>
                </a:solidFill>
              </a:rPr>
              <a:t>звуки</a:t>
            </a:r>
            <a:r>
              <a:rPr lang="cs-CZ" altLang="ru-RU" sz="2400" dirty="0"/>
              <a:t> </a:t>
            </a:r>
            <a:r>
              <a:rPr lang="cs-CZ" altLang="ru-RU" sz="2400" dirty="0" err="1"/>
              <a:t>состоят</a:t>
            </a:r>
            <a:r>
              <a:rPr lang="cs-CZ" altLang="ru-RU" sz="2400" dirty="0"/>
              <a:t> </a:t>
            </a:r>
            <a:r>
              <a:rPr lang="cs-CZ" altLang="ru-RU" sz="2400" dirty="0" err="1"/>
              <a:t>только</a:t>
            </a:r>
            <a:r>
              <a:rPr lang="cs-CZ" altLang="ru-RU" sz="2400" dirty="0"/>
              <a:t> </a:t>
            </a:r>
            <a:r>
              <a:rPr lang="cs-CZ" altLang="ru-RU" sz="2400" dirty="0" err="1"/>
              <a:t>из</a:t>
            </a:r>
            <a:r>
              <a:rPr lang="cs-CZ" altLang="ru-RU" sz="2400" dirty="0"/>
              <a:t> </a:t>
            </a:r>
            <a:r>
              <a:rPr lang="cs-CZ" altLang="ru-RU" sz="2400" dirty="0" err="1"/>
              <a:t>тона</a:t>
            </a:r>
            <a:r>
              <a:rPr lang="cs-CZ" altLang="ru-RU" sz="2400" dirty="0"/>
              <a:t>, </a:t>
            </a:r>
            <a:r>
              <a:rPr lang="cs-CZ" altLang="ru-RU" sz="2400" dirty="0" err="1"/>
              <a:t>который</a:t>
            </a:r>
            <a:r>
              <a:rPr lang="cs-CZ" altLang="ru-RU" sz="2400" dirty="0"/>
              <a:t> </a:t>
            </a:r>
            <a:r>
              <a:rPr lang="cs-CZ" altLang="ru-RU" sz="2400" dirty="0" err="1"/>
              <a:t>является</a:t>
            </a:r>
            <a:r>
              <a:rPr lang="cs-CZ" altLang="ru-RU" sz="2400" dirty="0"/>
              <a:t> </a:t>
            </a:r>
            <a:r>
              <a:rPr lang="cs-CZ" altLang="ru-RU" sz="2400" dirty="0" err="1"/>
              <a:t>результатом</a:t>
            </a:r>
            <a:r>
              <a:rPr lang="cs-CZ" altLang="ru-RU" sz="2400" dirty="0"/>
              <a:t> </a:t>
            </a:r>
            <a:r>
              <a:rPr lang="cs-CZ" altLang="ru-RU" sz="2400" dirty="0" err="1"/>
              <a:t>колебаний</a:t>
            </a:r>
            <a:r>
              <a:rPr lang="cs-CZ" altLang="ru-RU" sz="2400" dirty="0"/>
              <a:t> </a:t>
            </a:r>
            <a:r>
              <a:rPr lang="cs-CZ" altLang="ru-RU" sz="2400" dirty="0" err="1"/>
              <a:t>голосовых</a:t>
            </a:r>
            <a:r>
              <a:rPr lang="cs-CZ" altLang="ru-RU" sz="2400" dirty="0"/>
              <a:t> </a:t>
            </a:r>
            <a:r>
              <a:rPr lang="cs-CZ" altLang="ru-RU" sz="2400" dirty="0" err="1"/>
              <a:t>связок</a:t>
            </a:r>
            <a:r>
              <a:rPr lang="ru-RU" altLang="ru-RU" sz="2400" dirty="0"/>
              <a:t>. П</a:t>
            </a:r>
            <a:r>
              <a:rPr lang="cs-CZ" altLang="ru-RU" sz="2400" dirty="0" err="1"/>
              <a:t>ри</a:t>
            </a:r>
            <a:r>
              <a:rPr lang="cs-CZ" altLang="ru-RU" sz="2400" dirty="0"/>
              <a:t> </a:t>
            </a:r>
            <a:r>
              <a:rPr lang="cs-CZ" altLang="ru-RU" sz="2400" dirty="0" err="1"/>
              <a:t>образовании</a:t>
            </a:r>
            <a:r>
              <a:rPr lang="cs-CZ" altLang="ru-RU" sz="2400" dirty="0"/>
              <a:t> </a:t>
            </a:r>
            <a:r>
              <a:rPr lang="cs-CZ" altLang="ru-RU" sz="2400" dirty="0" err="1"/>
              <a:t>гласных</a:t>
            </a:r>
            <a:r>
              <a:rPr lang="cs-CZ" altLang="ru-RU" sz="2400" dirty="0"/>
              <a:t> </a:t>
            </a:r>
            <a:r>
              <a:rPr lang="cs-CZ" altLang="ru-RU" sz="2400" dirty="0" err="1"/>
              <a:t>струя</a:t>
            </a:r>
            <a:r>
              <a:rPr lang="cs-CZ" altLang="ru-RU" sz="2400" dirty="0"/>
              <a:t> </a:t>
            </a:r>
            <a:r>
              <a:rPr lang="cs-CZ" altLang="ru-RU" sz="2400" dirty="0" err="1"/>
              <a:t>воздуха</a:t>
            </a:r>
            <a:r>
              <a:rPr lang="cs-CZ" altLang="ru-RU" sz="2400" dirty="0"/>
              <a:t> </a:t>
            </a:r>
            <a:r>
              <a:rPr lang="cs-CZ" altLang="ru-RU" sz="2400" dirty="0" err="1"/>
              <a:t>не</a:t>
            </a:r>
            <a:r>
              <a:rPr lang="cs-CZ" altLang="ru-RU" sz="2400" dirty="0"/>
              <a:t> </a:t>
            </a:r>
            <a:r>
              <a:rPr lang="cs-CZ" altLang="ru-RU" sz="2400" dirty="0" err="1"/>
              <a:t>встречает</a:t>
            </a:r>
            <a:r>
              <a:rPr lang="cs-CZ" altLang="ru-RU" sz="2400" dirty="0"/>
              <a:t> </a:t>
            </a:r>
            <a:r>
              <a:rPr lang="cs-CZ" altLang="ru-RU" sz="2400" dirty="0" err="1"/>
              <a:t>преграды</a:t>
            </a:r>
            <a:r>
              <a:rPr lang="cs-CZ" altLang="ru-RU" sz="2400" dirty="0"/>
              <a:t>. </a:t>
            </a:r>
            <a:endParaRPr lang="ru-RU" altLang="ru-RU" sz="2400" dirty="0"/>
          </a:p>
          <a:p>
            <a:pPr marL="0" indent="0">
              <a:lnSpc>
                <a:spcPct val="90000"/>
              </a:lnSpc>
              <a:buNone/>
            </a:pPr>
            <a:r>
              <a:rPr lang="cs-CZ" altLang="ru-RU" sz="2400" b="1" dirty="0" err="1">
                <a:solidFill>
                  <a:schemeClr val="tx2"/>
                </a:solidFill>
              </a:rPr>
              <a:t>Согласные</a:t>
            </a:r>
            <a:r>
              <a:rPr lang="cs-CZ" altLang="ru-RU" sz="2400" b="1" dirty="0">
                <a:solidFill>
                  <a:schemeClr val="tx2"/>
                </a:solidFill>
              </a:rPr>
              <a:t> </a:t>
            </a:r>
            <a:r>
              <a:rPr lang="cs-CZ" altLang="ru-RU" sz="2400" b="1" dirty="0" err="1">
                <a:solidFill>
                  <a:schemeClr val="tx2"/>
                </a:solidFill>
              </a:rPr>
              <a:t>звуки</a:t>
            </a:r>
            <a:r>
              <a:rPr lang="cs-CZ" altLang="ru-RU" sz="2400" dirty="0"/>
              <a:t> </a:t>
            </a:r>
            <a:r>
              <a:rPr lang="cs-CZ" altLang="ru-RU" sz="2400" dirty="0" err="1"/>
              <a:t>состоят</a:t>
            </a:r>
            <a:r>
              <a:rPr lang="cs-CZ" altLang="ru-RU" sz="2400" dirty="0"/>
              <a:t> </a:t>
            </a:r>
            <a:r>
              <a:rPr lang="cs-CZ" altLang="ru-RU" sz="2400" dirty="0" err="1"/>
              <a:t>из</a:t>
            </a:r>
            <a:r>
              <a:rPr lang="cs-CZ" altLang="ru-RU" sz="2400" dirty="0"/>
              <a:t> </a:t>
            </a:r>
            <a:r>
              <a:rPr lang="cs-CZ" altLang="ru-RU" sz="2400" dirty="0" err="1"/>
              <a:t>шума</a:t>
            </a:r>
            <a:r>
              <a:rPr lang="cs-CZ" altLang="ru-RU" sz="2400" dirty="0"/>
              <a:t> </a:t>
            </a:r>
            <a:r>
              <a:rPr lang="cs-CZ" altLang="ru-RU" sz="2400" dirty="0" err="1"/>
              <a:t>или</a:t>
            </a:r>
            <a:r>
              <a:rPr lang="cs-CZ" altLang="ru-RU" sz="2400" dirty="0"/>
              <a:t> </a:t>
            </a:r>
            <a:r>
              <a:rPr lang="cs-CZ" altLang="ru-RU" sz="2400" dirty="0" err="1"/>
              <a:t>из</a:t>
            </a:r>
            <a:r>
              <a:rPr lang="cs-CZ" altLang="ru-RU" sz="2400" dirty="0"/>
              <a:t> </a:t>
            </a:r>
            <a:r>
              <a:rPr lang="cs-CZ" altLang="ru-RU" sz="2400" dirty="0" err="1"/>
              <a:t>шума</a:t>
            </a:r>
            <a:r>
              <a:rPr lang="ru-RU" altLang="ru-RU" sz="2400" dirty="0"/>
              <a:t> </a:t>
            </a:r>
            <a:r>
              <a:rPr lang="cs-CZ" altLang="ru-RU" sz="2400" dirty="0"/>
              <a:t>и </a:t>
            </a:r>
            <a:r>
              <a:rPr lang="cs-CZ" altLang="ru-RU" sz="2400" dirty="0" err="1"/>
              <a:t>тона</a:t>
            </a:r>
            <a:r>
              <a:rPr lang="ru-RU" altLang="ru-RU" sz="2400" dirty="0"/>
              <a:t>.</a:t>
            </a:r>
            <a:r>
              <a:rPr lang="cs-CZ" altLang="ru-RU" sz="2400" dirty="0"/>
              <a:t> </a:t>
            </a:r>
            <a:r>
              <a:rPr lang="ru-RU" altLang="ru-RU" sz="2400" dirty="0"/>
              <a:t>П</a:t>
            </a:r>
            <a:r>
              <a:rPr lang="cs-CZ" altLang="ru-RU" sz="2400" dirty="0" err="1"/>
              <a:t>ри</a:t>
            </a:r>
            <a:r>
              <a:rPr lang="cs-CZ" altLang="ru-RU" sz="2400" dirty="0"/>
              <a:t> </a:t>
            </a:r>
            <a:r>
              <a:rPr lang="cs-CZ" altLang="ru-RU" sz="2400" dirty="0" err="1"/>
              <a:t>образовании</a:t>
            </a:r>
            <a:r>
              <a:rPr lang="cs-CZ" altLang="ru-RU" sz="2400" dirty="0"/>
              <a:t> </a:t>
            </a:r>
            <a:r>
              <a:rPr lang="cs-CZ" altLang="ru-RU" sz="2400" dirty="0" err="1"/>
              <a:t>согласных</a:t>
            </a:r>
            <a:r>
              <a:rPr lang="cs-CZ" altLang="ru-RU" sz="2400" dirty="0"/>
              <a:t> </a:t>
            </a:r>
            <a:r>
              <a:rPr lang="cs-CZ" altLang="ru-RU" sz="2400" dirty="0" err="1"/>
              <a:t>струя</a:t>
            </a:r>
            <a:r>
              <a:rPr lang="cs-CZ" altLang="ru-RU" sz="2400" dirty="0"/>
              <a:t> </a:t>
            </a:r>
            <a:r>
              <a:rPr lang="cs-CZ" altLang="ru-RU" sz="2400" dirty="0" err="1"/>
              <a:t>воздуха</a:t>
            </a:r>
            <a:r>
              <a:rPr lang="cs-CZ" altLang="ru-RU" sz="2400" dirty="0"/>
              <a:t> </a:t>
            </a:r>
            <a:r>
              <a:rPr lang="cs-CZ" altLang="ru-RU" sz="2400" dirty="0" err="1"/>
              <a:t>преодолевает</a:t>
            </a:r>
            <a:r>
              <a:rPr lang="cs-CZ" altLang="ru-RU" sz="2400" dirty="0"/>
              <a:t> </a:t>
            </a:r>
            <a:r>
              <a:rPr lang="cs-CZ" altLang="ru-RU" sz="2400" dirty="0" err="1"/>
              <a:t>преграду</a:t>
            </a:r>
            <a:r>
              <a:rPr lang="cs-CZ" altLang="ru-RU" sz="2400" dirty="0"/>
              <a:t>.</a:t>
            </a: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1468409291"/>
      </p:ext>
    </p:extLst>
  </p:cSld>
  <p:clrMapOvr>
    <a:masterClrMapping/>
  </p:clrMapOvr>
</p:sld>
</file>

<file path=ppt/theme/theme1.xml><?xml version="1.0" encoding="utf-8"?>
<a:theme xmlns:a="http://schemas.openxmlformats.org/drawingml/2006/main" name="Balík">
  <a:themeElements>
    <a:clrScheme name="Parcel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Parcel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4DB32801-28C0-48B0-8C1D-A9A58613615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TM10001115[[fn=Balík]]</Template>
  <TotalTime>137</TotalTime>
  <Words>498</Words>
  <Application>Microsoft Office PowerPoint</Application>
  <PresentationFormat>Širokoúhlá obrazovka</PresentationFormat>
  <Paragraphs>79</Paragraphs>
  <Slides>17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17</vt:i4>
      </vt:variant>
    </vt:vector>
  </HeadingPairs>
  <TitlesOfParts>
    <vt:vector size="21" baseType="lpstr">
      <vt:lpstr>Arial</vt:lpstr>
      <vt:lpstr>Corbel</vt:lpstr>
      <vt:lpstr>Gill Sans MT</vt:lpstr>
      <vt:lpstr>Balík</vt:lpstr>
      <vt:lpstr>Звуковые средства русского языка</vt:lpstr>
      <vt:lpstr>Prezentace aplikace PowerPoint</vt:lpstr>
      <vt:lpstr>Фонематический – сегментный</vt:lpstr>
      <vt:lpstr>Фонематический – сегментный</vt:lpstr>
      <vt:lpstr>Фонематический – сегментный</vt:lpstr>
      <vt:lpstr>Фонематический – сегментный</vt:lpstr>
      <vt:lpstr>Вокалическая система русского языка</vt:lpstr>
      <vt:lpstr>Произносительный аппарат</vt:lpstr>
      <vt:lpstr>Артикуляция</vt:lpstr>
      <vt:lpstr>Классификация гласных звуков</vt:lpstr>
      <vt:lpstr>[а]</vt:lpstr>
      <vt:lpstr>[о]</vt:lpstr>
      <vt:lpstr>[ы]</vt:lpstr>
      <vt:lpstr>[и]</vt:lpstr>
      <vt:lpstr>[э]</vt:lpstr>
      <vt:lpstr>[у]</vt:lpstr>
      <vt:lpstr>Вокалический треугольник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Фонетика. Акустическая характеристика звуков.</dc:title>
  <dc:creator>Jakub Konečný</dc:creator>
  <cp:lastModifiedBy>Jakub Konečný</cp:lastModifiedBy>
  <cp:revision>19</cp:revision>
  <dcterms:created xsi:type="dcterms:W3CDTF">2016-10-10T18:00:22Z</dcterms:created>
  <dcterms:modified xsi:type="dcterms:W3CDTF">2019-09-14T20:27:52Z</dcterms:modified>
</cp:coreProperties>
</file>