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7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47E307-AC08-4F28-8C02-625CE9344C5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EA1251C-C9B0-4EA6-81B9-8781E22449C3}">
      <dgm:prSet/>
      <dgm:spPr/>
      <dgm:t>
        <a:bodyPr/>
        <a:lstStyle/>
        <a:p>
          <a:r>
            <a:rPr lang="cs-CZ"/>
            <a:t>Shrnutí</a:t>
          </a:r>
          <a:endParaRPr lang="en-US"/>
        </a:p>
      </dgm:t>
    </dgm:pt>
    <dgm:pt modelId="{15BD76DA-F0C1-450E-8BA4-CBCFCDF495BA}" type="parTrans" cxnId="{A3DA62AB-0CD9-459F-969C-9D91806EFAE1}">
      <dgm:prSet/>
      <dgm:spPr/>
      <dgm:t>
        <a:bodyPr/>
        <a:lstStyle/>
        <a:p>
          <a:endParaRPr lang="en-US"/>
        </a:p>
      </dgm:t>
    </dgm:pt>
    <dgm:pt modelId="{101EC29B-A9A4-478D-9A59-1458742999BE}" type="sibTrans" cxnId="{A3DA62AB-0CD9-459F-969C-9D91806EFAE1}">
      <dgm:prSet/>
      <dgm:spPr/>
      <dgm:t>
        <a:bodyPr/>
        <a:lstStyle/>
        <a:p>
          <a:endParaRPr lang="en-US"/>
        </a:p>
      </dgm:t>
    </dgm:pt>
    <dgm:pt modelId="{760F449E-9C38-42BC-8284-818B0922106C}">
      <dgm:prSet/>
      <dgm:spPr/>
      <dgm:t>
        <a:bodyPr/>
        <a:lstStyle/>
        <a:p>
          <a:r>
            <a:rPr lang="cs-CZ"/>
            <a:t>Nabídka produktů a cílové trhy</a:t>
          </a:r>
          <a:endParaRPr lang="en-US"/>
        </a:p>
      </dgm:t>
    </dgm:pt>
    <dgm:pt modelId="{404ADFE0-14B8-4748-9014-578E1004172E}" type="parTrans" cxnId="{06C98951-301C-450D-9F29-B12F82BB01A1}">
      <dgm:prSet/>
      <dgm:spPr/>
      <dgm:t>
        <a:bodyPr/>
        <a:lstStyle/>
        <a:p>
          <a:endParaRPr lang="en-US"/>
        </a:p>
      </dgm:t>
    </dgm:pt>
    <dgm:pt modelId="{EC9BE331-13DF-4920-8204-85149123E250}" type="sibTrans" cxnId="{06C98951-301C-450D-9F29-B12F82BB01A1}">
      <dgm:prSet/>
      <dgm:spPr/>
      <dgm:t>
        <a:bodyPr/>
        <a:lstStyle/>
        <a:p>
          <a:endParaRPr lang="en-US"/>
        </a:p>
      </dgm:t>
    </dgm:pt>
    <dgm:pt modelId="{5BF79E63-D33B-4D1C-A0CF-83A035B686C6}">
      <dgm:prSet/>
      <dgm:spPr/>
      <dgm:t>
        <a:bodyPr/>
        <a:lstStyle/>
        <a:p>
          <a:r>
            <a:rPr lang="cs-CZ"/>
            <a:t>Situační analýzy (SWOT, další analýzy, konkurence, demografické údaje)</a:t>
          </a:r>
          <a:endParaRPr lang="en-US"/>
        </a:p>
      </dgm:t>
    </dgm:pt>
    <dgm:pt modelId="{33E00166-8890-42C3-B792-AF42E008B7DE}" type="parTrans" cxnId="{E1912CAD-5242-4D27-8345-410E1EAEECA1}">
      <dgm:prSet/>
      <dgm:spPr/>
      <dgm:t>
        <a:bodyPr/>
        <a:lstStyle/>
        <a:p>
          <a:endParaRPr lang="en-US"/>
        </a:p>
      </dgm:t>
    </dgm:pt>
    <dgm:pt modelId="{D131EA21-8F9F-4482-BC47-37F90D0C7BD5}" type="sibTrans" cxnId="{E1912CAD-5242-4D27-8345-410E1EAEECA1}">
      <dgm:prSet/>
      <dgm:spPr/>
      <dgm:t>
        <a:bodyPr/>
        <a:lstStyle/>
        <a:p>
          <a:endParaRPr lang="en-US"/>
        </a:p>
      </dgm:t>
    </dgm:pt>
    <dgm:pt modelId="{8AF31ACF-D7C9-4BDD-A1B6-356922CEFBCD}">
      <dgm:prSet/>
      <dgm:spPr/>
      <dgm:t>
        <a:bodyPr/>
        <a:lstStyle/>
        <a:p>
          <a:r>
            <a:rPr lang="cs-CZ"/>
            <a:t>Výzkum trhu</a:t>
          </a:r>
          <a:endParaRPr lang="en-US"/>
        </a:p>
      </dgm:t>
    </dgm:pt>
    <dgm:pt modelId="{66F398D9-F707-450B-BFF1-7A46EC3A9E1B}" type="parTrans" cxnId="{D206C082-E89F-4EC1-8295-32E874F67464}">
      <dgm:prSet/>
      <dgm:spPr/>
      <dgm:t>
        <a:bodyPr/>
        <a:lstStyle/>
        <a:p>
          <a:endParaRPr lang="en-US"/>
        </a:p>
      </dgm:t>
    </dgm:pt>
    <dgm:pt modelId="{8A7B842A-8799-40A7-8178-5A59474E27AE}" type="sibTrans" cxnId="{D206C082-E89F-4EC1-8295-32E874F67464}">
      <dgm:prSet/>
      <dgm:spPr/>
      <dgm:t>
        <a:bodyPr/>
        <a:lstStyle/>
        <a:p>
          <a:endParaRPr lang="en-US"/>
        </a:p>
      </dgm:t>
    </dgm:pt>
    <dgm:pt modelId="{921D95EA-CB86-406B-87D3-96A62DF0CA45}">
      <dgm:prSet/>
      <dgm:spPr/>
      <dgm:t>
        <a:bodyPr/>
        <a:lstStyle/>
        <a:p>
          <a:r>
            <a:rPr lang="cs-CZ"/>
            <a:t>Marketingové strategie</a:t>
          </a:r>
          <a:endParaRPr lang="en-US"/>
        </a:p>
      </dgm:t>
    </dgm:pt>
    <dgm:pt modelId="{6B88D772-6260-4EF1-B9D7-0630F908A0F8}" type="parTrans" cxnId="{8805F2FF-2F90-4275-ACE9-E013786366F9}">
      <dgm:prSet/>
      <dgm:spPr/>
      <dgm:t>
        <a:bodyPr/>
        <a:lstStyle/>
        <a:p>
          <a:endParaRPr lang="en-US"/>
        </a:p>
      </dgm:t>
    </dgm:pt>
    <dgm:pt modelId="{C5D03743-6B15-478B-ADDF-25A830B05706}" type="sibTrans" cxnId="{8805F2FF-2F90-4275-ACE9-E013786366F9}">
      <dgm:prSet/>
      <dgm:spPr/>
      <dgm:t>
        <a:bodyPr/>
        <a:lstStyle/>
        <a:p>
          <a:endParaRPr lang="en-US"/>
        </a:p>
      </dgm:t>
    </dgm:pt>
    <dgm:pt modelId="{709A70C2-A221-4203-920E-D8BA53F310DB}">
      <dgm:prSet/>
      <dgm:spPr/>
      <dgm:t>
        <a:bodyPr/>
        <a:lstStyle/>
        <a:p>
          <a:r>
            <a:rPr lang="cs-CZ"/>
            <a:t>Marketingová taktika</a:t>
          </a:r>
          <a:endParaRPr lang="en-US"/>
        </a:p>
      </dgm:t>
    </dgm:pt>
    <dgm:pt modelId="{F720B0C6-3197-4D8F-864A-F59E0EBC71B1}" type="parTrans" cxnId="{BB604C80-1087-4B45-AE93-2A7DF5F8BFFD}">
      <dgm:prSet/>
      <dgm:spPr/>
      <dgm:t>
        <a:bodyPr/>
        <a:lstStyle/>
        <a:p>
          <a:endParaRPr lang="en-US"/>
        </a:p>
      </dgm:t>
    </dgm:pt>
    <dgm:pt modelId="{41C6C36D-DD7B-401B-8101-2398DE06C142}" type="sibTrans" cxnId="{BB604C80-1087-4B45-AE93-2A7DF5F8BFFD}">
      <dgm:prSet/>
      <dgm:spPr/>
      <dgm:t>
        <a:bodyPr/>
        <a:lstStyle/>
        <a:p>
          <a:endParaRPr lang="en-US"/>
        </a:p>
      </dgm:t>
    </dgm:pt>
    <dgm:pt modelId="{91A10DB8-ABE1-4749-A3D8-842FD5896A71}">
      <dgm:prSet/>
      <dgm:spPr/>
      <dgm:t>
        <a:bodyPr/>
        <a:lstStyle/>
        <a:p>
          <a:r>
            <a:rPr lang="cs-CZ"/>
            <a:t>Finanční plán</a:t>
          </a:r>
          <a:endParaRPr lang="en-US"/>
        </a:p>
      </dgm:t>
    </dgm:pt>
    <dgm:pt modelId="{05ADD05C-C323-4CDE-A843-54E06E3B6358}" type="parTrans" cxnId="{8CC2CA8C-6AA4-4759-8D8B-CB3A0A710BFD}">
      <dgm:prSet/>
      <dgm:spPr/>
      <dgm:t>
        <a:bodyPr/>
        <a:lstStyle/>
        <a:p>
          <a:endParaRPr lang="en-US"/>
        </a:p>
      </dgm:t>
    </dgm:pt>
    <dgm:pt modelId="{EE45712D-ECBB-499B-826E-0722171142E2}" type="sibTrans" cxnId="{8CC2CA8C-6AA4-4759-8D8B-CB3A0A710BFD}">
      <dgm:prSet/>
      <dgm:spPr/>
      <dgm:t>
        <a:bodyPr/>
        <a:lstStyle/>
        <a:p>
          <a:endParaRPr lang="en-US"/>
        </a:p>
      </dgm:t>
    </dgm:pt>
    <dgm:pt modelId="{1EA0C0D1-9BE6-4793-8855-183C74ECAB44}">
      <dgm:prSet/>
      <dgm:spPr/>
      <dgm:t>
        <a:bodyPr/>
        <a:lstStyle/>
        <a:p>
          <a:r>
            <a:rPr lang="cs-CZ"/>
            <a:t>Analýza rizik</a:t>
          </a:r>
          <a:endParaRPr lang="en-US"/>
        </a:p>
      </dgm:t>
    </dgm:pt>
    <dgm:pt modelId="{1818EB8E-A08D-4BD6-BC94-9DA477B1E5AB}" type="parTrans" cxnId="{F7EBF313-09F2-45C2-988B-C8C4020AA75A}">
      <dgm:prSet/>
      <dgm:spPr/>
      <dgm:t>
        <a:bodyPr/>
        <a:lstStyle/>
        <a:p>
          <a:endParaRPr lang="en-US"/>
        </a:p>
      </dgm:t>
    </dgm:pt>
    <dgm:pt modelId="{BC1D2FE6-B92F-4D89-B981-ACCDC0DA6ABF}" type="sibTrans" cxnId="{F7EBF313-09F2-45C2-988B-C8C4020AA75A}">
      <dgm:prSet/>
      <dgm:spPr/>
      <dgm:t>
        <a:bodyPr/>
        <a:lstStyle/>
        <a:p>
          <a:endParaRPr lang="en-US"/>
        </a:p>
      </dgm:t>
    </dgm:pt>
    <dgm:pt modelId="{940BD170-7817-4B55-B289-45185BA6EDC6}">
      <dgm:prSet/>
      <dgm:spPr/>
      <dgm:t>
        <a:bodyPr/>
        <a:lstStyle/>
        <a:p>
          <a:r>
            <a:rPr lang="cs-CZ"/>
            <a:t>Systém měření kontroly</a:t>
          </a:r>
          <a:endParaRPr lang="en-US"/>
        </a:p>
      </dgm:t>
    </dgm:pt>
    <dgm:pt modelId="{4E51A9AA-B1B8-4985-BE74-C30BE9C0FF39}" type="parTrans" cxnId="{8A1020E0-7084-423C-8D56-5F420F054671}">
      <dgm:prSet/>
      <dgm:spPr/>
      <dgm:t>
        <a:bodyPr/>
        <a:lstStyle/>
        <a:p>
          <a:endParaRPr lang="en-US"/>
        </a:p>
      </dgm:t>
    </dgm:pt>
    <dgm:pt modelId="{D4654307-69EA-483E-B360-5642BB41D177}" type="sibTrans" cxnId="{8A1020E0-7084-423C-8D56-5F420F054671}">
      <dgm:prSet/>
      <dgm:spPr/>
      <dgm:t>
        <a:bodyPr/>
        <a:lstStyle/>
        <a:p>
          <a:endParaRPr lang="en-US"/>
        </a:p>
      </dgm:t>
    </dgm:pt>
    <dgm:pt modelId="{8F795469-A434-4AD9-A7FD-F5E605071D2C}">
      <dgm:prSet/>
      <dgm:spPr/>
      <dgm:t>
        <a:bodyPr/>
        <a:lstStyle/>
        <a:p>
          <a:r>
            <a:rPr lang="cs-CZ"/>
            <a:t>Přílohy </a:t>
          </a:r>
          <a:endParaRPr lang="en-US"/>
        </a:p>
      </dgm:t>
    </dgm:pt>
    <dgm:pt modelId="{84BFBB1F-6728-40AE-9367-E9798C2A9A3B}" type="parTrans" cxnId="{37183FE4-0066-4B5A-9E53-FE3BC63624B7}">
      <dgm:prSet/>
      <dgm:spPr/>
      <dgm:t>
        <a:bodyPr/>
        <a:lstStyle/>
        <a:p>
          <a:endParaRPr lang="en-US"/>
        </a:p>
      </dgm:t>
    </dgm:pt>
    <dgm:pt modelId="{CD1F0CDD-7BC8-4DD3-A542-0C1632F57277}" type="sibTrans" cxnId="{37183FE4-0066-4B5A-9E53-FE3BC63624B7}">
      <dgm:prSet/>
      <dgm:spPr/>
      <dgm:t>
        <a:bodyPr/>
        <a:lstStyle/>
        <a:p>
          <a:endParaRPr lang="en-US"/>
        </a:p>
      </dgm:t>
    </dgm:pt>
    <dgm:pt modelId="{6B5CA6AB-D3B7-4940-BA15-AC378D24525B}" type="pres">
      <dgm:prSet presAssocID="{3047E307-AC08-4F28-8C02-625CE9344C53}" presName="diagram" presStyleCnt="0">
        <dgm:presLayoutVars>
          <dgm:dir/>
          <dgm:resizeHandles val="exact"/>
        </dgm:presLayoutVars>
      </dgm:prSet>
      <dgm:spPr/>
    </dgm:pt>
    <dgm:pt modelId="{0B6E372C-6860-4CD9-A76D-06556392BE93}" type="pres">
      <dgm:prSet presAssocID="{AEA1251C-C9B0-4EA6-81B9-8781E22449C3}" presName="node" presStyleLbl="node1" presStyleIdx="0" presStyleCnt="10">
        <dgm:presLayoutVars>
          <dgm:bulletEnabled val="1"/>
        </dgm:presLayoutVars>
      </dgm:prSet>
      <dgm:spPr/>
    </dgm:pt>
    <dgm:pt modelId="{5E617AE8-9F03-447F-BFB8-8D6554E8E8C2}" type="pres">
      <dgm:prSet presAssocID="{101EC29B-A9A4-478D-9A59-1458742999BE}" presName="sibTrans" presStyleCnt="0"/>
      <dgm:spPr/>
    </dgm:pt>
    <dgm:pt modelId="{54D4D8EF-D579-4020-9CAA-CAAB47D0782F}" type="pres">
      <dgm:prSet presAssocID="{760F449E-9C38-42BC-8284-818B0922106C}" presName="node" presStyleLbl="node1" presStyleIdx="1" presStyleCnt="10">
        <dgm:presLayoutVars>
          <dgm:bulletEnabled val="1"/>
        </dgm:presLayoutVars>
      </dgm:prSet>
      <dgm:spPr/>
    </dgm:pt>
    <dgm:pt modelId="{187A6C57-90E6-49FD-BA8C-F180D97C9CC6}" type="pres">
      <dgm:prSet presAssocID="{EC9BE331-13DF-4920-8204-85149123E250}" presName="sibTrans" presStyleCnt="0"/>
      <dgm:spPr/>
    </dgm:pt>
    <dgm:pt modelId="{EA840E9F-4490-492D-8F7B-AAB429B06150}" type="pres">
      <dgm:prSet presAssocID="{5BF79E63-D33B-4D1C-A0CF-83A035B686C6}" presName="node" presStyleLbl="node1" presStyleIdx="2" presStyleCnt="10">
        <dgm:presLayoutVars>
          <dgm:bulletEnabled val="1"/>
        </dgm:presLayoutVars>
      </dgm:prSet>
      <dgm:spPr/>
    </dgm:pt>
    <dgm:pt modelId="{7F6EA132-66B0-483E-AFA5-2F37261127D9}" type="pres">
      <dgm:prSet presAssocID="{D131EA21-8F9F-4482-BC47-37F90D0C7BD5}" presName="sibTrans" presStyleCnt="0"/>
      <dgm:spPr/>
    </dgm:pt>
    <dgm:pt modelId="{A51FCD37-F221-4EC1-B50F-93DF44B85D34}" type="pres">
      <dgm:prSet presAssocID="{8AF31ACF-D7C9-4BDD-A1B6-356922CEFBCD}" presName="node" presStyleLbl="node1" presStyleIdx="3" presStyleCnt="10">
        <dgm:presLayoutVars>
          <dgm:bulletEnabled val="1"/>
        </dgm:presLayoutVars>
      </dgm:prSet>
      <dgm:spPr/>
    </dgm:pt>
    <dgm:pt modelId="{320A1B6A-865A-45F2-BEA6-2BFD6AB857B2}" type="pres">
      <dgm:prSet presAssocID="{8A7B842A-8799-40A7-8178-5A59474E27AE}" presName="sibTrans" presStyleCnt="0"/>
      <dgm:spPr/>
    </dgm:pt>
    <dgm:pt modelId="{AC663E96-3295-4211-B1F1-CD9D1247F282}" type="pres">
      <dgm:prSet presAssocID="{921D95EA-CB86-406B-87D3-96A62DF0CA45}" presName="node" presStyleLbl="node1" presStyleIdx="4" presStyleCnt="10">
        <dgm:presLayoutVars>
          <dgm:bulletEnabled val="1"/>
        </dgm:presLayoutVars>
      </dgm:prSet>
      <dgm:spPr/>
    </dgm:pt>
    <dgm:pt modelId="{F03FDC94-F5CE-477C-974F-907C38D1D365}" type="pres">
      <dgm:prSet presAssocID="{C5D03743-6B15-478B-ADDF-25A830B05706}" presName="sibTrans" presStyleCnt="0"/>
      <dgm:spPr/>
    </dgm:pt>
    <dgm:pt modelId="{7AFF2F80-FCB4-440C-8EFC-6F33805A9501}" type="pres">
      <dgm:prSet presAssocID="{709A70C2-A221-4203-920E-D8BA53F310DB}" presName="node" presStyleLbl="node1" presStyleIdx="5" presStyleCnt="10">
        <dgm:presLayoutVars>
          <dgm:bulletEnabled val="1"/>
        </dgm:presLayoutVars>
      </dgm:prSet>
      <dgm:spPr/>
    </dgm:pt>
    <dgm:pt modelId="{9C76ED2B-EB91-4197-8663-131B330C0920}" type="pres">
      <dgm:prSet presAssocID="{41C6C36D-DD7B-401B-8101-2398DE06C142}" presName="sibTrans" presStyleCnt="0"/>
      <dgm:spPr/>
    </dgm:pt>
    <dgm:pt modelId="{64CF2A0D-CE39-4DB6-B02E-A2C7866070D4}" type="pres">
      <dgm:prSet presAssocID="{91A10DB8-ABE1-4749-A3D8-842FD5896A71}" presName="node" presStyleLbl="node1" presStyleIdx="6" presStyleCnt="10">
        <dgm:presLayoutVars>
          <dgm:bulletEnabled val="1"/>
        </dgm:presLayoutVars>
      </dgm:prSet>
      <dgm:spPr/>
    </dgm:pt>
    <dgm:pt modelId="{355B4755-F205-4EDD-9DDE-E6FF993661DF}" type="pres">
      <dgm:prSet presAssocID="{EE45712D-ECBB-499B-826E-0722171142E2}" presName="sibTrans" presStyleCnt="0"/>
      <dgm:spPr/>
    </dgm:pt>
    <dgm:pt modelId="{F99D0E41-ECE7-4F18-A3B7-AFD84CEC8EB6}" type="pres">
      <dgm:prSet presAssocID="{1EA0C0D1-9BE6-4793-8855-183C74ECAB44}" presName="node" presStyleLbl="node1" presStyleIdx="7" presStyleCnt="10">
        <dgm:presLayoutVars>
          <dgm:bulletEnabled val="1"/>
        </dgm:presLayoutVars>
      </dgm:prSet>
      <dgm:spPr/>
    </dgm:pt>
    <dgm:pt modelId="{4231D4F3-0C6F-4D5E-A9E8-32B2C1C02C6C}" type="pres">
      <dgm:prSet presAssocID="{BC1D2FE6-B92F-4D89-B981-ACCDC0DA6ABF}" presName="sibTrans" presStyleCnt="0"/>
      <dgm:spPr/>
    </dgm:pt>
    <dgm:pt modelId="{F5FC0086-7622-47C7-86E1-27838F357AC3}" type="pres">
      <dgm:prSet presAssocID="{940BD170-7817-4B55-B289-45185BA6EDC6}" presName="node" presStyleLbl="node1" presStyleIdx="8" presStyleCnt="10">
        <dgm:presLayoutVars>
          <dgm:bulletEnabled val="1"/>
        </dgm:presLayoutVars>
      </dgm:prSet>
      <dgm:spPr/>
    </dgm:pt>
    <dgm:pt modelId="{73CFC3A9-ABE7-4C88-972E-4ABA7720F807}" type="pres">
      <dgm:prSet presAssocID="{D4654307-69EA-483E-B360-5642BB41D177}" presName="sibTrans" presStyleCnt="0"/>
      <dgm:spPr/>
    </dgm:pt>
    <dgm:pt modelId="{10390CE2-9008-4EF0-BEDF-3833D27C1758}" type="pres">
      <dgm:prSet presAssocID="{8F795469-A434-4AD9-A7FD-F5E605071D2C}" presName="node" presStyleLbl="node1" presStyleIdx="9" presStyleCnt="10">
        <dgm:presLayoutVars>
          <dgm:bulletEnabled val="1"/>
        </dgm:presLayoutVars>
      </dgm:prSet>
      <dgm:spPr/>
    </dgm:pt>
  </dgm:ptLst>
  <dgm:cxnLst>
    <dgm:cxn modelId="{F7EBF313-09F2-45C2-988B-C8C4020AA75A}" srcId="{3047E307-AC08-4F28-8C02-625CE9344C53}" destId="{1EA0C0D1-9BE6-4793-8855-183C74ECAB44}" srcOrd="7" destOrd="0" parTransId="{1818EB8E-A08D-4BD6-BC94-9DA477B1E5AB}" sibTransId="{BC1D2FE6-B92F-4D89-B981-ACCDC0DA6ABF}"/>
    <dgm:cxn modelId="{BABF145C-E333-4725-A3B4-6034B3D28530}" type="presOf" srcId="{921D95EA-CB86-406B-87D3-96A62DF0CA45}" destId="{AC663E96-3295-4211-B1F1-CD9D1247F282}" srcOrd="0" destOrd="0" presId="urn:microsoft.com/office/officeart/2005/8/layout/default"/>
    <dgm:cxn modelId="{823ECF5C-3B6F-4BF6-9136-27CE0543E94D}" type="presOf" srcId="{3047E307-AC08-4F28-8C02-625CE9344C53}" destId="{6B5CA6AB-D3B7-4940-BA15-AC378D24525B}" srcOrd="0" destOrd="0" presId="urn:microsoft.com/office/officeart/2005/8/layout/default"/>
    <dgm:cxn modelId="{11014A49-1372-43F5-87BF-02053278A9D5}" type="presOf" srcId="{940BD170-7817-4B55-B289-45185BA6EDC6}" destId="{F5FC0086-7622-47C7-86E1-27838F357AC3}" srcOrd="0" destOrd="0" presId="urn:microsoft.com/office/officeart/2005/8/layout/default"/>
    <dgm:cxn modelId="{D7F9116A-1CE1-4F7A-AC04-CD4A0D894EA0}" type="presOf" srcId="{709A70C2-A221-4203-920E-D8BA53F310DB}" destId="{7AFF2F80-FCB4-440C-8EFC-6F33805A9501}" srcOrd="0" destOrd="0" presId="urn:microsoft.com/office/officeart/2005/8/layout/default"/>
    <dgm:cxn modelId="{F9F8C96D-DDD8-4F9D-A1BF-715917498D2B}" type="presOf" srcId="{5BF79E63-D33B-4D1C-A0CF-83A035B686C6}" destId="{EA840E9F-4490-492D-8F7B-AAB429B06150}" srcOrd="0" destOrd="0" presId="urn:microsoft.com/office/officeart/2005/8/layout/default"/>
    <dgm:cxn modelId="{06C98951-301C-450D-9F29-B12F82BB01A1}" srcId="{3047E307-AC08-4F28-8C02-625CE9344C53}" destId="{760F449E-9C38-42BC-8284-818B0922106C}" srcOrd="1" destOrd="0" parTransId="{404ADFE0-14B8-4748-9014-578E1004172E}" sibTransId="{EC9BE331-13DF-4920-8204-85149123E250}"/>
    <dgm:cxn modelId="{BB604C80-1087-4B45-AE93-2A7DF5F8BFFD}" srcId="{3047E307-AC08-4F28-8C02-625CE9344C53}" destId="{709A70C2-A221-4203-920E-D8BA53F310DB}" srcOrd="5" destOrd="0" parTransId="{F720B0C6-3197-4D8F-864A-F59E0EBC71B1}" sibTransId="{41C6C36D-DD7B-401B-8101-2398DE06C142}"/>
    <dgm:cxn modelId="{D206C082-E89F-4EC1-8295-32E874F67464}" srcId="{3047E307-AC08-4F28-8C02-625CE9344C53}" destId="{8AF31ACF-D7C9-4BDD-A1B6-356922CEFBCD}" srcOrd="3" destOrd="0" parTransId="{66F398D9-F707-450B-BFF1-7A46EC3A9E1B}" sibTransId="{8A7B842A-8799-40A7-8178-5A59474E27AE}"/>
    <dgm:cxn modelId="{8CC2CA8C-6AA4-4759-8D8B-CB3A0A710BFD}" srcId="{3047E307-AC08-4F28-8C02-625CE9344C53}" destId="{91A10DB8-ABE1-4749-A3D8-842FD5896A71}" srcOrd="6" destOrd="0" parTransId="{05ADD05C-C323-4CDE-A843-54E06E3B6358}" sibTransId="{EE45712D-ECBB-499B-826E-0722171142E2}"/>
    <dgm:cxn modelId="{BE9AF08E-3AA2-4627-8F55-147CD79A0241}" type="presOf" srcId="{8AF31ACF-D7C9-4BDD-A1B6-356922CEFBCD}" destId="{A51FCD37-F221-4EC1-B50F-93DF44B85D34}" srcOrd="0" destOrd="0" presId="urn:microsoft.com/office/officeart/2005/8/layout/default"/>
    <dgm:cxn modelId="{F07A6192-B742-46B2-B97B-4FCE18F636FC}" type="presOf" srcId="{1EA0C0D1-9BE6-4793-8855-183C74ECAB44}" destId="{F99D0E41-ECE7-4F18-A3B7-AFD84CEC8EB6}" srcOrd="0" destOrd="0" presId="urn:microsoft.com/office/officeart/2005/8/layout/default"/>
    <dgm:cxn modelId="{A3DA62AB-0CD9-459F-969C-9D91806EFAE1}" srcId="{3047E307-AC08-4F28-8C02-625CE9344C53}" destId="{AEA1251C-C9B0-4EA6-81B9-8781E22449C3}" srcOrd="0" destOrd="0" parTransId="{15BD76DA-F0C1-450E-8BA4-CBCFCDF495BA}" sibTransId="{101EC29B-A9A4-478D-9A59-1458742999BE}"/>
    <dgm:cxn modelId="{E1912CAD-5242-4D27-8345-410E1EAEECA1}" srcId="{3047E307-AC08-4F28-8C02-625CE9344C53}" destId="{5BF79E63-D33B-4D1C-A0CF-83A035B686C6}" srcOrd="2" destOrd="0" parTransId="{33E00166-8890-42C3-B792-AF42E008B7DE}" sibTransId="{D131EA21-8F9F-4482-BC47-37F90D0C7BD5}"/>
    <dgm:cxn modelId="{FCA8EAB3-342C-48DC-9B50-572A7432483B}" type="presOf" srcId="{760F449E-9C38-42BC-8284-818B0922106C}" destId="{54D4D8EF-D579-4020-9CAA-CAAB47D0782F}" srcOrd="0" destOrd="0" presId="urn:microsoft.com/office/officeart/2005/8/layout/default"/>
    <dgm:cxn modelId="{8A1020E0-7084-423C-8D56-5F420F054671}" srcId="{3047E307-AC08-4F28-8C02-625CE9344C53}" destId="{940BD170-7817-4B55-B289-45185BA6EDC6}" srcOrd="8" destOrd="0" parTransId="{4E51A9AA-B1B8-4985-BE74-C30BE9C0FF39}" sibTransId="{D4654307-69EA-483E-B360-5642BB41D177}"/>
    <dgm:cxn modelId="{15D187E3-5526-435A-84BC-AD9941E1A135}" type="presOf" srcId="{91A10DB8-ABE1-4749-A3D8-842FD5896A71}" destId="{64CF2A0D-CE39-4DB6-B02E-A2C7866070D4}" srcOrd="0" destOrd="0" presId="urn:microsoft.com/office/officeart/2005/8/layout/default"/>
    <dgm:cxn modelId="{37183FE4-0066-4B5A-9E53-FE3BC63624B7}" srcId="{3047E307-AC08-4F28-8C02-625CE9344C53}" destId="{8F795469-A434-4AD9-A7FD-F5E605071D2C}" srcOrd="9" destOrd="0" parTransId="{84BFBB1F-6728-40AE-9367-E9798C2A9A3B}" sibTransId="{CD1F0CDD-7BC8-4DD3-A542-0C1632F57277}"/>
    <dgm:cxn modelId="{1AF64FF0-CF64-4C29-ADC1-6BE28A86B115}" type="presOf" srcId="{8F795469-A434-4AD9-A7FD-F5E605071D2C}" destId="{10390CE2-9008-4EF0-BEDF-3833D27C1758}" srcOrd="0" destOrd="0" presId="urn:microsoft.com/office/officeart/2005/8/layout/default"/>
    <dgm:cxn modelId="{414465F2-8086-400F-86EC-48768A9263E6}" type="presOf" srcId="{AEA1251C-C9B0-4EA6-81B9-8781E22449C3}" destId="{0B6E372C-6860-4CD9-A76D-06556392BE93}" srcOrd="0" destOrd="0" presId="urn:microsoft.com/office/officeart/2005/8/layout/default"/>
    <dgm:cxn modelId="{8805F2FF-2F90-4275-ACE9-E013786366F9}" srcId="{3047E307-AC08-4F28-8C02-625CE9344C53}" destId="{921D95EA-CB86-406B-87D3-96A62DF0CA45}" srcOrd="4" destOrd="0" parTransId="{6B88D772-6260-4EF1-B9D7-0630F908A0F8}" sibTransId="{C5D03743-6B15-478B-ADDF-25A830B05706}"/>
    <dgm:cxn modelId="{A272CE08-6EC1-43E1-9763-3FD63980A681}" type="presParOf" srcId="{6B5CA6AB-D3B7-4940-BA15-AC378D24525B}" destId="{0B6E372C-6860-4CD9-A76D-06556392BE93}" srcOrd="0" destOrd="0" presId="urn:microsoft.com/office/officeart/2005/8/layout/default"/>
    <dgm:cxn modelId="{4259A097-31D4-4D3B-BBA8-2CB4CB0FEEB2}" type="presParOf" srcId="{6B5CA6AB-D3B7-4940-BA15-AC378D24525B}" destId="{5E617AE8-9F03-447F-BFB8-8D6554E8E8C2}" srcOrd="1" destOrd="0" presId="urn:microsoft.com/office/officeart/2005/8/layout/default"/>
    <dgm:cxn modelId="{28F898CA-1596-46E7-A23C-40E72539B584}" type="presParOf" srcId="{6B5CA6AB-D3B7-4940-BA15-AC378D24525B}" destId="{54D4D8EF-D579-4020-9CAA-CAAB47D0782F}" srcOrd="2" destOrd="0" presId="urn:microsoft.com/office/officeart/2005/8/layout/default"/>
    <dgm:cxn modelId="{5DA9CFBD-23E5-4B58-843F-1824C237E169}" type="presParOf" srcId="{6B5CA6AB-D3B7-4940-BA15-AC378D24525B}" destId="{187A6C57-90E6-49FD-BA8C-F180D97C9CC6}" srcOrd="3" destOrd="0" presId="urn:microsoft.com/office/officeart/2005/8/layout/default"/>
    <dgm:cxn modelId="{877FC773-6391-48C0-AB9A-B5B7EE3B2932}" type="presParOf" srcId="{6B5CA6AB-D3B7-4940-BA15-AC378D24525B}" destId="{EA840E9F-4490-492D-8F7B-AAB429B06150}" srcOrd="4" destOrd="0" presId="urn:microsoft.com/office/officeart/2005/8/layout/default"/>
    <dgm:cxn modelId="{AF772F56-9C12-49ED-A6FD-7BF18961FCB7}" type="presParOf" srcId="{6B5CA6AB-D3B7-4940-BA15-AC378D24525B}" destId="{7F6EA132-66B0-483E-AFA5-2F37261127D9}" srcOrd="5" destOrd="0" presId="urn:microsoft.com/office/officeart/2005/8/layout/default"/>
    <dgm:cxn modelId="{287F13B1-8135-4041-AEB4-FD9E639048A8}" type="presParOf" srcId="{6B5CA6AB-D3B7-4940-BA15-AC378D24525B}" destId="{A51FCD37-F221-4EC1-B50F-93DF44B85D34}" srcOrd="6" destOrd="0" presId="urn:microsoft.com/office/officeart/2005/8/layout/default"/>
    <dgm:cxn modelId="{542FDBA3-F018-4F66-B6F7-9368C8287EEC}" type="presParOf" srcId="{6B5CA6AB-D3B7-4940-BA15-AC378D24525B}" destId="{320A1B6A-865A-45F2-BEA6-2BFD6AB857B2}" srcOrd="7" destOrd="0" presId="urn:microsoft.com/office/officeart/2005/8/layout/default"/>
    <dgm:cxn modelId="{55793676-3CE2-4665-8DDC-0959B2E9FB47}" type="presParOf" srcId="{6B5CA6AB-D3B7-4940-BA15-AC378D24525B}" destId="{AC663E96-3295-4211-B1F1-CD9D1247F282}" srcOrd="8" destOrd="0" presId="urn:microsoft.com/office/officeart/2005/8/layout/default"/>
    <dgm:cxn modelId="{633DA2CA-51E2-4334-8524-4C3FB4F9AAA6}" type="presParOf" srcId="{6B5CA6AB-D3B7-4940-BA15-AC378D24525B}" destId="{F03FDC94-F5CE-477C-974F-907C38D1D365}" srcOrd="9" destOrd="0" presId="urn:microsoft.com/office/officeart/2005/8/layout/default"/>
    <dgm:cxn modelId="{B4E2DB2F-B46C-45AC-81CF-12ECF97472F8}" type="presParOf" srcId="{6B5CA6AB-D3B7-4940-BA15-AC378D24525B}" destId="{7AFF2F80-FCB4-440C-8EFC-6F33805A9501}" srcOrd="10" destOrd="0" presId="urn:microsoft.com/office/officeart/2005/8/layout/default"/>
    <dgm:cxn modelId="{4ABDF247-8D38-4E1C-8513-22AC648A324A}" type="presParOf" srcId="{6B5CA6AB-D3B7-4940-BA15-AC378D24525B}" destId="{9C76ED2B-EB91-4197-8663-131B330C0920}" srcOrd="11" destOrd="0" presId="urn:microsoft.com/office/officeart/2005/8/layout/default"/>
    <dgm:cxn modelId="{FAD532B5-E002-4043-85D9-0DF7C97C2229}" type="presParOf" srcId="{6B5CA6AB-D3B7-4940-BA15-AC378D24525B}" destId="{64CF2A0D-CE39-4DB6-B02E-A2C7866070D4}" srcOrd="12" destOrd="0" presId="urn:microsoft.com/office/officeart/2005/8/layout/default"/>
    <dgm:cxn modelId="{A3455B1A-D2A1-4F38-9C1F-109319146FAA}" type="presParOf" srcId="{6B5CA6AB-D3B7-4940-BA15-AC378D24525B}" destId="{355B4755-F205-4EDD-9DDE-E6FF993661DF}" srcOrd="13" destOrd="0" presId="urn:microsoft.com/office/officeart/2005/8/layout/default"/>
    <dgm:cxn modelId="{29A8D9A8-15C0-4EBE-8E43-BD1B4769FD7C}" type="presParOf" srcId="{6B5CA6AB-D3B7-4940-BA15-AC378D24525B}" destId="{F99D0E41-ECE7-4F18-A3B7-AFD84CEC8EB6}" srcOrd="14" destOrd="0" presId="urn:microsoft.com/office/officeart/2005/8/layout/default"/>
    <dgm:cxn modelId="{DE408014-6F76-4700-B4D8-07D77C5A1198}" type="presParOf" srcId="{6B5CA6AB-D3B7-4940-BA15-AC378D24525B}" destId="{4231D4F3-0C6F-4D5E-A9E8-32B2C1C02C6C}" srcOrd="15" destOrd="0" presId="urn:microsoft.com/office/officeart/2005/8/layout/default"/>
    <dgm:cxn modelId="{FE8CE611-A622-4EA5-A444-AFD134F92D5F}" type="presParOf" srcId="{6B5CA6AB-D3B7-4940-BA15-AC378D24525B}" destId="{F5FC0086-7622-47C7-86E1-27838F357AC3}" srcOrd="16" destOrd="0" presId="urn:microsoft.com/office/officeart/2005/8/layout/default"/>
    <dgm:cxn modelId="{F9C192B4-7562-418D-A2FA-3C3FF8802DDE}" type="presParOf" srcId="{6B5CA6AB-D3B7-4940-BA15-AC378D24525B}" destId="{73CFC3A9-ABE7-4C88-972E-4ABA7720F807}" srcOrd="17" destOrd="0" presId="urn:microsoft.com/office/officeart/2005/8/layout/default"/>
    <dgm:cxn modelId="{12F4DFA9-8DF4-407B-A95A-CEAFDEDCF87A}" type="presParOf" srcId="{6B5CA6AB-D3B7-4940-BA15-AC378D24525B}" destId="{10390CE2-9008-4EF0-BEDF-3833D27C1758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E372C-6860-4CD9-A76D-06556392BE93}">
      <dsp:nvSpPr>
        <dsp:cNvPr id="0" name=""/>
        <dsp:cNvSpPr/>
      </dsp:nvSpPr>
      <dsp:spPr>
        <a:xfrm>
          <a:off x="370512" y="190"/>
          <a:ext cx="1746313" cy="10477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Shrnutí</a:t>
          </a:r>
          <a:endParaRPr lang="en-US" sz="1500" kern="1200"/>
        </a:p>
      </dsp:txBody>
      <dsp:txXfrm>
        <a:off x="370512" y="190"/>
        <a:ext cx="1746313" cy="1047788"/>
      </dsp:txXfrm>
    </dsp:sp>
    <dsp:sp modelId="{54D4D8EF-D579-4020-9CAA-CAAB47D0782F}">
      <dsp:nvSpPr>
        <dsp:cNvPr id="0" name=""/>
        <dsp:cNvSpPr/>
      </dsp:nvSpPr>
      <dsp:spPr>
        <a:xfrm>
          <a:off x="2291457" y="190"/>
          <a:ext cx="1746313" cy="10477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Nabídka produktů a cílové trhy</a:t>
          </a:r>
          <a:endParaRPr lang="en-US" sz="1500" kern="1200"/>
        </a:p>
      </dsp:txBody>
      <dsp:txXfrm>
        <a:off x="2291457" y="190"/>
        <a:ext cx="1746313" cy="1047788"/>
      </dsp:txXfrm>
    </dsp:sp>
    <dsp:sp modelId="{EA840E9F-4490-492D-8F7B-AAB429B06150}">
      <dsp:nvSpPr>
        <dsp:cNvPr id="0" name=""/>
        <dsp:cNvSpPr/>
      </dsp:nvSpPr>
      <dsp:spPr>
        <a:xfrm>
          <a:off x="4212402" y="190"/>
          <a:ext cx="1746313" cy="10477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Situační analýzy (SWOT, další analýzy, konkurence, demografické údaje)</a:t>
          </a:r>
          <a:endParaRPr lang="en-US" sz="1500" kern="1200"/>
        </a:p>
      </dsp:txBody>
      <dsp:txXfrm>
        <a:off x="4212402" y="190"/>
        <a:ext cx="1746313" cy="1047788"/>
      </dsp:txXfrm>
    </dsp:sp>
    <dsp:sp modelId="{A51FCD37-F221-4EC1-B50F-93DF44B85D34}">
      <dsp:nvSpPr>
        <dsp:cNvPr id="0" name=""/>
        <dsp:cNvSpPr/>
      </dsp:nvSpPr>
      <dsp:spPr>
        <a:xfrm>
          <a:off x="6133347" y="190"/>
          <a:ext cx="1746313" cy="10477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Výzkum trhu</a:t>
          </a:r>
          <a:endParaRPr lang="en-US" sz="1500" kern="1200"/>
        </a:p>
      </dsp:txBody>
      <dsp:txXfrm>
        <a:off x="6133347" y="190"/>
        <a:ext cx="1746313" cy="1047788"/>
      </dsp:txXfrm>
    </dsp:sp>
    <dsp:sp modelId="{AC663E96-3295-4211-B1F1-CD9D1247F282}">
      <dsp:nvSpPr>
        <dsp:cNvPr id="0" name=""/>
        <dsp:cNvSpPr/>
      </dsp:nvSpPr>
      <dsp:spPr>
        <a:xfrm>
          <a:off x="370512" y="1222609"/>
          <a:ext cx="1746313" cy="10477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Marketingové strategie</a:t>
          </a:r>
          <a:endParaRPr lang="en-US" sz="1500" kern="1200"/>
        </a:p>
      </dsp:txBody>
      <dsp:txXfrm>
        <a:off x="370512" y="1222609"/>
        <a:ext cx="1746313" cy="1047788"/>
      </dsp:txXfrm>
    </dsp:sp>
    <dsp:sp modelId="{7AFF2F80-FCB4-440C-8EFC-6F33805A9501}">
      <dsp:nvSpPr>
        <dsp:cNvPr id="0" name=""/>
        <dsp:cNvSpPr/>
      </dsp:nvSpPr>
      <dsp:spPr>
        <a:xfrm>
          <a:off x="2291457" y="1222609"/>
          <a:ext cx="1746313" cy="10477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Marketingová taktika</a:t>
          </a:r>
          <a:endParaRPr lang="en-US" sz="1500" kern="1200"/>
        </a:p>
      </dsp:txBody>
      <dsp:txXfrm>
        <a:off x="2291457" y="1222609"/>
        <a:ext cx="1746313" cy="1047788"/>
      </dsp:txXfrm>
    </dsp:sp>
    <dsp:sp modelId="{64CF2A0D-CE39-4DB6-B02E-A2C7866070D4}">
      <dsp:nvSpPr>
        <dsp:cNvPr id="0" name=""/>
        <dsp:cNvSpPr/>
      </dsp:nvSpPr>
      <dsp:spPr>
        <a:xfrm>
          <a:off x="4212402" y="1222609"/>
          <a:ext cx="1746313" cy="10477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Finanční plán</a:t>
          </a:r>
          <a:endParaRPr lang="en-US" sz="1500" kern="1200"/>
        </a:p>
      </dsp:txBody>
      <dsp:txXfrm>
        <a:off x="4212402" y="1222609"/>
        <a:ext cx="1746313" cy="1047788"/>
      </dsp:txXfrm>
    </dsp:sp>
    <dsp:sp modelId="{F99D0E41-ECE7-4F18-A3B7-AFD84CEC8EB6}">
      <dsp:nvSpPr>
        <dsp:cNvPr id="0" name=""/>
        <dsp:cNvSpPr/>
      </dsp:nvSpPr>
      <dsp:spPr>
        <a:xfrm>
          <a:off x="6133347" y="1222609"/>
          <a:ext cx="1746313" cy="10477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Analýza rizik</a:t>
          </a:r>
          <a:endParaRPr lang="en-US" sz="1500" kern="1200"/>
        </a:p>
      </dsp:txBody>
      <dsp:txXfrm>
        <a:off x="6133347" y="1222609"/>
        <a:ext cx="1746313" cy="1047788"/>
      </dsp:txXfrm>
    </dsp:sp>
    <dsp:sp modelId="{F5FC0086-7622-47C7-86E1-27838F357AC3}">
      <dsp:nvSpPr>
        <dsp:cNvPr id="0" name=""/>
        <dsp:cNvSpPr/>
      </dsp:nvSpPr>
      <dsp:spPr>
        <a:xfrm>
          <a:off x="2291457" y="2445029"/>
          <a:ext cx="1746313" cy="10477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Systém měření kontroly</a:t>
          </a:r>
          <a:endParaRPr lang="en-US" sz="1500" kern="1200"/>
        </a:p>
      </dsp:txBody>
      <dsp:txXfrm>
        <a:off x="2291457" y="2445029"/>
        <a:ext cx="1746313" cy="1047788"/>
      </dsp:txXfrm>
    </dsp:sp>
    <dsp:sp modelId="{10390CE2-9008-4EF0-BEDF-3833D27C1758}">
      <dsp:nvSpPr>
        <dsp:cNvPr id="0" name=""/>
        <dsp:cNvSpPr/>
      </dsp:nvSpPr>
      <dsp:spPr>
        <a:xfrm>
          <a:off x="4212402" y="2445029"/>
          <a:ext cx="1746313" cy="10477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Přílohy </a:t>
          </a:r>
          <a:endParaRPr lang="en-US" sz="1500" kern="1200"/>
        </a:p>
      </dsp:txBody>
      <dsp:txXfrm>
        <a:off x="4212402" y="2445029"/>
        <a:ext cx="1746313" cy="1047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B5185-ED89-94DE-EF29-60DC0C6BA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97B7F1-C7FD-C8D2-BAAC-962A6DC0A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CA9846-3679-0148-CE5A-E7AC2163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E5F64E-D814-D13F-A4D4-32B664BE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454D45-2A1C-B37E-D89A-10FEEAB1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69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C5491-F576-637A-6CAE-7A8DF15BB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7402E4-8B94-A231-8E6E-2A9964C74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56C700-F453-754E-2E3E-5EE59A91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F6B811-3B00-4369-B43C-2B145CEBB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8FAEC5-BA9B-CCC5-67A9-3FD794C3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12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0FCF5F8-A586-7EF4-820B-A855BBEB4B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8E1788-077A-7DEF-7BC4-5ED43BBED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207D67-D6E5-00F5-4381-B59A0FE85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E39829-B4C9-0491-443B-EA7BC7D8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42AF31-A0A5-FF33-3287-E901F3C0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85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267384-F9C4-6F68-832E-A86422A6D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162EA-5948-D03A-4433-45E319534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D6CCC8-01A6-B5C4-2189-737388127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2F1573-250A-017C-FEEB-3E2D3B07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BABC50-D06C-2C6D-34C9-63789A7B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41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CC173-CFF6-3B37-424F-634BE827C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D9D775-01F7-7BFC-F67A-593F51B6F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CF0D2-518F-A5EF-04A7-94ECD7D33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B5A0A0-3DFB-83E2-BA70-4133C448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A4C3F-75E1-2160-255C-99E6AB74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57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010C1-9E73-497F-30CF-399ABE3B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AEC81-F308-BDBB-98DE-C4146263D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FB6DFC-480C-43C1-CA01-577CA94BD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C99567-430F-3FEC-B3D7-C54738A9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A1CBD6-9154-EB77-F951-C639ABD2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25FD6A-F9BB-2414-7A16-A2090F25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94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24F5A-8C3A-69F7-7F41-9A0CAEE1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6D2C6-02D3-54A5-E551-148435628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8EBFF6-C87E-FF8C-5D99-6553049E7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D999BD2-242B-DFBC-1673-9E562A411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FE8B3B6-CAD7-5A1C-3534-3F740AD41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77B276-5118-A0C5-3E48-4601AA24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EF14506-0D4A-243D-4011-F61340790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40F63E-D9F0-C6A9-F971-2D8E1A9C8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81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4A11A-E0F9-DB47-A5F5-3EED7FA66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EFBFF0-BC0D-6BBC-F088-4CCEEA75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4E967C-25F6-DD1E-478E-F165604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DD7582-DE26-791F-3417-CCAEE2C9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53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AD4227-518E-F3C1-E547-C854B653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EA46F4F-FF68-3825-9339-4847A0853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E3EA52-516B-B082-E303-91015B1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9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B714E-B89E-EA94-07FF-119D40B5B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93BAF-B77B-4786-3833-021A03A19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AD7B51-B8B0-458D-714B-FB753A79F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0D38C8-983E-3387-76ED-45281E0F1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756D7-296D-EB9A-AD5B-79789AF3C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D70E4C-E6AF-2EE9-55B3-9FFE2EB5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4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217FA-350A-EA62-8F8B-DF9B4E15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8E0127-B4A7-B2CE-3989-68726B5FEE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6030CD-A7BB-E5A3-141F-ED7D16F95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9DF052-9D98-A129-79EF-0E1BDBB16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34CDDC-D8CC-5D4F-6A83-0EA476CE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89DB98-D17F-7D20-45EB-D6A767A4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42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D3E7677-9F32-0A20-EBFA-1424EC38F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468A44-AD5B-0947-094F-F75E22A1E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68ADD4-4BD3-D1D3-3D80-588138295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26E30-796C-4288-82D5-83AAFA5AA480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9266EC-91AF-8620-6DBE-27E9C77D4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67465E-BB3F-D19E-41C9-6B1AACE7E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66BC-A1AA-4F3A-8AF7-D8A4B02EF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35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3BB2CF9-D724-4031-A3C8-46C9654DD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AEB07-A1FC-48B8-9B97-85A3EAFEF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4000" cy="48712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5770" y="1087627"/>
            <a:ext cx="8282593" cy="3338069"/>
          </a:xfrm>
        </p:spPr>
        <p:txBody>
          <a:bodyPr anchor="ctr">
            <a:normAutofit/>
          </a:bodyPr>
          <a:lstStyle/>
          <a:p>
            <a:pPr algn="l"/>
            <a:r>
              <a:rPr lang="cs-CZ" sz="7700"/>
              <a:t>Marketingový plán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5770" y="5095701"/>
            <a:ext cx="8282593" cy="1197034"/>
          </a:xfrm>
        </p:spPr>
        <p:txBody>
          <a:bodyPr anchor="ctr">
            <a:normAutofit/>
          </a:bodyPr>
          <a:lstStyle/>
          <a:p>
            <a:pPr algn="l"/>
            <a:r>
              <a:rPr lang="cs-CZ" sz="2400" dirty="0"/>
              <a:t>MKMSP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C558B0-E15A-4439-964A-E116796B9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8756" y="2081322"/>
            <a:ext cx="179985" cy="1340860"/>
            <a:chOff x="51677" y="2081322"/>
            <a:chExt cx="239982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6ED30F7C-0B80-4AF3-ABE5-6AB701D38A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6510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F22687A1-9733-486E-BD02-80578A0CE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6510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B01704A8-E938-423E-9FDB-9519D24E3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5089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91149B4-3CAD-451F-AB8D-1ED6D7D02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5089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313271C8-C4C3-4B25-8E1F-11C0693A42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3668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3228CA6D-E75C-45B5-A1B7-5E02CAE02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3668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3FDE651-896B-49A5-B70C-19B54EC13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2247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C409F776-BA43-44E6-A22A-151A5136F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2247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C846CA88-493D-4BC4-BD12-834B9CEF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08262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D61E728B-8EC3-4C84-9150-06F5E7222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08262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4AAABEAB-E36B-4A29-9602-8F1AF3020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33616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24F9C51E-864B-4E60-AF1D-E6A3098CA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33616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0665AB40-0B54-4F21-B422-1F5C0EC0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32195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D1B8FEAC-124D-4A04-8DC2-CD077ACE6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32195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87566BE2-5047-4786-BE92-E80643CF6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30774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143C62C9-F75F-44C3-BFBE-1A3334146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30774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4E1C4B8-2FA9-4AED-B66D-595405B15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29353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A494CA6A-0021-4D21-A5BF-05BE30B8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29353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AD5C6811-4EBA-49BA-AEA9-9A90CDC14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27931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E9539E65-19A5-48E9-BCEA-DFA45E90F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27931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CF2C2511-1962-4C4B-BB77-3E0B893A8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1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Marketingová taktika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5" y="2721429"/>
            <a:ext cx="8250175" cy="3494314"/>
          </a:xfrm>
        </p:spPr>
        <p:txBody>
          <a:bodyPr anchor="ctr">
            <a:normAutofit/>
          </a:bodyPr>
          <a:lstStyle/>
          <a:p>
            <a:r>
              <a:rPr lang="cs-CZ" dirty="0"/>
              <a:t>Retenční strategie:</a:t>
            </a:r>
          </a:p>
          <a:p>
            <a:pPr lvl="1"/>
            <a:r>
              <a:rPr lang="cs-CZ" sz="2100"/>
              <a:t>Lepší než hledat nové zákazníky je mít loajální</a:t>
            </a:r>
          </a:p>
          <a:p>
            <a:pPr lvl="1"/>
            <a:r>
              <a:rPr lang="cs-CZ" sz="2100"/>
              <a:t>Udělejte si brožuru o tom, jak se o své zákazníky budete starat, aby se stali loajálními?</a:t>
            </a:r>
          </a:p>
          <a:p>
            <a:r>
              <a:rPr lang="cs-CZ" dirty="0"/>
              <a:t>Nabídkový list</a:t>
            </a:r>
          </a:p>
          <a:p>
            <a:pPr lvl="1"/>
            <a:r>
              <a:rPr lang="cs-CZ" sz="2100"/>
              <a:t>Vytvořte si dopředu seznam různých speciálních nabídek a akcí, které chcete v průběhu roku realizovat</a:t>
            </a:r>
          </a:p>
          <a:p>
            <a:r>
              <a:rPr lang="cs-CZ"/>
              <a:t>Refferal</a:t>
            </a:r>
            <a:r>
              <a:rPr lang="cs-CZ" dirty="0"/>
              <a:t> marketing – uvažujte o něm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33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F901BB-7A9C-4782-8C5A-6C8718133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13BD32-1832-419B-B375-14DAB288B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526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648393"/>
            <a:ext cx="3950208" cy="14959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Marketingová taktika –aktivity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BCCBF24-A5FC-4809-8882-96D2EBD24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732636"/>
            <a:ext cx="181579" cy="1340860"/>
            <a:chOff x="56167" y="732636"/>
            <a:chExt cx="242107" cy="1340860"/>
          </a:xfrm>
        </p:grpSpPr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B1C919A5-9324-43B7-B584-C751124B3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E0394F1E-9121-4BA3-A344-03CD863F8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2E1CB3FD-451C-41DB-9A95-CFCBF3F7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3941BDF4-2C7B-4F7B-AADD-2E317E152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A5F45902-1E0F-4C31-9BF2-0D5473449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0581E84C-5FFB-4E46-A7F6-94C262FC8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7476DA65-723A-4829-AADB-810425EE1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C73F0238-ADDE-4DA0-B936-2DC4B1AA5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D076D669-A494-45D5-AAFA-8E8746FD3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AB11E871-BEEB-4F16-8A37-92CE004AE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FA94A9EF-C8CE-4360-889A-5B96D8481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38233E7C-6BA5-408D-B0AB-A5281EFFD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32AD6D9-AB92-4A94-901B-9C24EDFAE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939E5E3-2983-4245-A15B-70E850489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4D105E1D-01E1-4781-8367-E3F1A36B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947FFAC3-25C6-41CC-A113-9AC8F028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1D90096B-EE58-4431-92ED-D7F585951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A7BF5857-E226-439D-991C-D2C53DE4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2">
              <a:extLst>
                <a:ext uri="{FF2B5EF4-FFF2-40B4-BE49-F238E27FC236}">
                  <a16:creationId xmlns:a16="http://schemas.microsoft.com/office/drawing/2014/main" id="{153CC321-EEA7-4B92-A167-FF10D6996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59">
              <a:extLst>
                <a:ext uri="{FF2B5EF4-FFF2-40B4-BE49-F238E27FC236}">
                  <a16:creationId xmlns:a16="http://schemas.microsoft.com/office/drawing/2014/main" id="{34EA3582-4879-4009-BAB1-53AD64BA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Obdélník 4"/>
          <p:cNvSpPr/>
          <p:nvPr/>
        </p:nvSpPr>
        <p:spPr>
          <a:xfrm>
            <a:off x="445770" y="2838359"/>
            <a:ext cx="3950208" cy="3379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 err="1"/>
              <a:t>Zde</a:t>
            </a:r>
            <a:r>
              <a:rPr lang="en-US" sz="1600" dirty="0"/>
              <a:t> se </a:t>
            </a:r>
            <a:r>
              <a:rPr lang="en-US" sz="1600" dirty="0" err="1"/>
              <a:t>již</a:t>
            </a:r>
            <a:r>
              <a:rPr lang="en-US" sz="1600" dirty="0"/>
              <a:t> </a:t>
            </a:r>
            <a:r>
              <a:rPr lang="en-US" sz="1600" dirty="0" err="1"/>
              <a:t>jedná</a:t>
            </a:r>
            <a:r>
              <a:rPr lang="en-US" sz="1600" dirty="0"/>
              <a:t> se o </a:t>
            </a:r>
            <a:r>
              <a:rPr lang="en-US" sz="1600" dirty="0" err="1"/>
              <a:t>rozpracování</a:t>
            </a:r>
            <a:r>
              <a:rPr lang="en-US" sz="1600" dirty="0"/>
              <a:t> </a:t>
            </a:r>
            <a:r>
              <a:rPr lang="en-US" sz="1600" dirty="0" err="1"/>
              <a:t>marketingové</a:t>
            </a:r>
            <a:r>
              <a:rPr lang="en-US" sz="1600" dirty="0"/>
              <a:t> </a:t>
            </a:r>
            <a:r>
              <a:rPr lang="en-US" sz="1600" dirty="0" err="1"/>
              <a:t>taktiky</a:t>
            </a:r>
            <a:r>
              <a:rPr lang="en-US" sz="1600" dirty="0"/>
              <a:t> a </a:t>
            </a:r>
            <a:r>
              <a:rPr lang="en-US" sz="1600" dirty="0" err="1"/>
              <a:t>marketingového</a:t>
            </a:r>
            <a:r>
              <a:rPr lang="en-US" sz="1600" dirty="0"/>
              <a:t> </a:t>
            </a:r>
            <a:r>
              <a:rPr lang="en-US" sz="1600" dirty="0" err="1"/>
              <a:t>mixu</a:t>
            </a:r>
            <a:r>
              <a:rPr lang="en-US" sz="1600" dirty="0"/>
              <a:t> do </a:t>
            </a:r>
            <a:r>
              <a:rPr lang="en-US" sz="1600" dirty="0" err="1"/>
              <a:t>konkrétních</a:t>
            </a:r>
            <a:r>
              <a:rPr lang="en-US" sz="1600" dirty="0"/>
              <a:t> </a:t>
            </a:r>
            <a:r>
              <a:rPr lang="en-US" sz="1600" dirty="0" err="1"/>
              <a:t>aktivit</a:t>
            </a:r>
            <a:r>
              <a:rPr lang="en-US" sz="1600" dirty="0"/>
              <a:t> a </a:t>
            </a:r>
            <a:r>
              <a:rPr lang="en-US" sz="1600" dirty="0" err="1"/>
              <a:t>úkolů</a:t>
            </a:r>
            <a:r>
              <a:rPr lang="en-US" sz="1600" dirty="0"/>
              <a:t>. </a:t>
            </a:r>
            <a:endParaRPr lang="cs-CZ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 err="1"/>
              <a:t>Většina</a:t>
            </a:r>
            <a:r>
              <a:rPr lang="en-US" sz="1600" dirty="0"/>
              <a:t> </a:t>
            </a:r>
            <a:r>
              <a:rPr lang="en-US" sz="1600" dirty="0" err="1"/>
              <a:t>aktivit</a:t>
            </a:r>
            <a:r>
              <a:rPr lang="en-US" sz="1600" dirty="0"/>
              <a:t>  se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en-US" sz="1600" dirty="0" err="1"/>
              <a:t>vztahovat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komunikaci</a:t>
            </a:r>
            <a:r>
              <a:rPr lang="en-US" sz="1600" dirty="0"/>
              <a:t>  se </a:t>
            </a:r>
            <a:r>
              <a:rPr lang="en-US" sz="1600" dirty="0" err="1"/>
              <a:t>zákazníky</a:t>
            </a:r>
            <a:r>
              <a:rPr lang="en-US" sz="1600" dirty="0"/>
              <a:t>; </a:t>
            </a:r>
            <a:r>
              <a:rPr lang="en-US" sz="1600" dirty="0" err="1"/>
              <a:t>mohou</a:t>
            </a:r>
            <a:r>
              <a:rPr lang="en-US" sz="1600" dirty="0"/>
              <a:t> </a:t>
            </a:r>
            <a:r>
              <a:rPr lang="en-US" sz="1600" dirty="0" err="1"/>
              <a:t>zde</a:t>
            </a:r>
            <a:r>
              <a:rPr lang="en-US" sz="1600" dirty="0"/>
              <a:t> </a:t>
            </a:r>
            <a:r>
              <a:rPr lang="en-US" sz="1600" dirty="0" err="1"/>
              <a:t>být</a:t>
            </a:r>
            <a:r>
              <a:rPr lang="en-US" sz="1600" dirty="0"/>
              <a:t> ale  </a:t>
            </a:r>
            <a:r>
              <a:rPr lang="en-US" sz="1600" dirty="0" err="1"/>
              <a:t>rovněž</a:t>
            </a:r>
            <a:r>
              <a:rPr lang="en-US" sz="1600" dirty="0"/>
              <a:t> </a:t>
            </a:r>
            <a:r>
              <a:rPr lang="en-US" sz="1600" dirty="0" err="1"/>
              <a:t>začleněny</a:t>
            </a:r>
            <a:r>
              <a:rPr lang="en-US" sz="1600" dirty="0"/>
              <a:t> </a:t>
            </a:r>
            <a:r>
              <a:rPr lang="en-US" sz="1600" dirty="0" err="1"/>
              <a:t>další</a:t>
            </a:r>
            <a:r>
              <a:rPr lang="en-US" sz="1600" dirty="0"/>
              <a:t> </a:t>
            </a:r>
            <a:r>
              <a:rPr lang="en-US" sz="1600" dirty="0" err="1"/>
              <a:t>úkoly</a:t>
            </a:r>
            <a:r>
              <a:rPr lang="en-US" sz="1600" dirty="0"/>
              <a:t> </a:t>
            </a:r>
            <a:r>
              <a:rPr lang="en-US" sz="1600" dirty="0" err="1"/>
              <a:t>vyplývající</a:t>
            </a:r>
            <a:r>
              <a:rPr lang="en-US" sz="1600" dirty="0"/>
              <a:t> z  </a:t>
            </a:r>
            <a:r>
              <a:rPr lang="cs-CZ" sz="1600" dirty="0"/>
              <a:t>v</a:t>
            </a:r>
            <a:r>
              <a:rPr lang="en-US" sz="1600" dirty="0" err="1"/>
              <a:t>ašich</a:t>
            </a:r>
            <a:r>
              <a:rPr lang="en-US" sz="1600" dirty="0"/>
              <a:t> </a:t>
            </a:r>
            <a:r>
              <a:rPr lang="en-US" sz="1600" dirty="0" err="1"/>
              <a:t>analýz</a:t>
            </a:r>
            <a:r>
              <a:rPr lang="en-US" sz="1600" dirty="0"/>
              <a:t> a </a:t>
            </a:r>
            <a:r>
              <a:rPr lang="en-US" sz="1600" dirty="0" err="1"/>
              <a:t>marketingového</a:t>
            </a:r>
            <a:r>
              <a:rPr lang="en-US" sz="1600" dirty="0"/>
              <a:t>  </a:t>
            </a:r>
            <a:r>
              <a:rPr lang="en-US" sz="1600" dirty="0" err="1"/>
              <a:t>mixu</a:t>
            </a:r>
            <a:r>
              <a:rPr lang="en-US" sz="1600" dirty="0"/>
              <a:t>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E6624E0-4F60-48BC-A7A3-E9E39558C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320743"/>
              </p:ext>
            </p:extLst>
          </p:nvPr>
        </p:nvGraphicFramePr>
        <p:xfrm>
          <a:off x="4748024" y="2965150"/>
          <a:ext cx="4126230" cy="136620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81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1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790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Aktivita</a:t>
                      </a:r>
                      <a:endParaRPr lang="cs-CZ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Cíl aktivity</a:t>
                      </a:r>
                      <a:endParaRPr lang="cs-CZ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Zodpovědná osoba</a:t>
                      </a:r>
                      <a:endParaRPr lang="cs-CZ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Začátek</a:t>
                      </a:r>
                      <a:endParaRPr lang="cs-CZ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Konec</a:t>
                      </a:r>
                      <a:endParaRPr lang="cs-CZ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Plánovaný rozpočet</a:t>
                      </a:r>
                      <a:endParaRPr lang="cs-CZ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66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66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660">
                <a:tc>
                  <a:txBody>
                    <a:bodyPr/>
                    <a:lstStyle/>
                    <a:p>
                      <a:pPr marR="31115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66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66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03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0F901BB-7A9C-4782-8C5A-6C8718133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13BD32-1832-419B-B375-14DAB288B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526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648393"/>
            <a:ext cx="3950208" cy="1495968"/>
          </a:xfrm>
        </p:spPr>
        <p:txBody>
          <a:bodyPr anchor="ctr">
            <a:normAutofit/>
          </a:bodyPr>
          <a:lstStyle/>
          <a:p>
            <a:r>
              <a:rPr lang="cs-CZ" sz="3700"/>
              <a:t>Finanční plán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BCCBF24-A5FC-4809-8882-96D2EBD24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732636"/>
            <a:ext cx="181579" cy="1340860"/>
            <a:chOff x="56167" y="732636"/>
            <a:chExt cx="242107" cy="1340860"/>
          </a:xfrm>
        </p:grpSpPr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1C919A5-9324-43B7-B584-C751124B3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E0394F1E-9121-4BA3-A344-03CD863F8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2E1CB3FD-451C-41DB-9A95-CFCBF3F7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3941BDF4-2C7B-4F7B-AADD-2E317E152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A5F45902-1E0F-4C31-9BF2-0D5473449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0581E84C-5FFB-4E46-A7F6-94C262FC8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7476DA65-723A-4829-AADB-810425EE1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C73F0238-ADDE-4DA0-B936-2DC4B1AA5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D076D669-A494-45D5-AAFA-8E8746FD3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AB11E871-BEEB-4F16-8A37-92CE004AE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FA94A9EF-C8CE-4360-889A-5B96D8481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38233E7C-6BA5-408D-B0AB-A5281EFFD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32AD6D9-AB92-4A94-901B-9C24EDFAE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939E5E3-2983-4245-A15B-70E850489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4D105E1D-01E1-4781-8367-E3F1A36B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947FFAC3-25C6-41CC-A113-9AC8F028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2">
              <a:extLst>
                <a:ext uri="{FF2B5EF4-FFF2-40B4-BE49-F238E27FC236}">
                  <a16:creationId xmlns:a16="http://schemas.microsoft.com/office/drawing/2014/main" id="{1D90096B-EE58-4431-92ED-D7F585951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59">
              <a:extLst>
                <a:ext uri="{FF2B5EF4-FFF2-40B4-BE49-F238E27FC236}">
                  <a16:creationId xmlns:a16="http://schemas.microsoft.com/office/drawing/2014/main" id="{A7BF5857-E226-439D-991C-D2C53DE4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2">
              <a:extLst>
                <a:ext uri="{FF2B5EF4-FFF2-40B4-BE49-F238E27FC236}">
                  <a16:creationId xmlns:a16="http://schemas.microsoft.com/office/drawing/2014/main" id="{153CC321-EEA7-4B92-A167-FF10D6996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59">
              <a:extLst>
                <a:ext uri="{FF2B5EF4-FFF2-40B4-BE49-F238E27FC236}">
                  <a16:creationId xmlns:a16="http://schemas.microsoft.com/office/drawing/2014/main" id="{34EA3582-4879-4009-BAB1-53AD64BA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E40271-68F5-8347-8F5C-E0D4651D7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" y="2838359"/>
            <a:ext cx="3950208" cy="337956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600" dirty="0"/>
              <a:t>Je vhodné mít zahrnutý rozpočet alespoň na 4 čtvrtletí</a:t>
            </a:r>
            <a:endParaRPr lang="en-US" sz="16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6624E0-4F60-48BC-A7A3-E9E39558C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307094"/>
              </p:ext>
            </p:extLst>
          </p:nvPr>
        </p:nvGraphicFramePr>
        <p:xfrm>
          <a:off x="4741124" y="2810110"/>
          <a:ext cx="4079349" cy="3067159"/>
        </p:xfrm>
        <a:graphic>
          <a:graphicData uri="http://schemas.openxmlformats.org/drawingml/2006/table">
            <a:tbl>
              <a:tblPr firstRow="1" bandRow="1">
                <a:noFill/>
                <a:tableStyleId>{F5AB1C69-6EDB-4FF4-983F-18BD219EF322}</a:tableStyleId>
              </a:tblPr>
              <a:tblGrid>
                <a:gridCol w="946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390">
                <a:tc>
                  <a:txBody>
                    <a:bodyPr/>
                    <a:lstStyle/>
                    <a:p>
                      <a:endParaRPr lang="cs-CZ" sz="1100" b="1" cap="none" spc="0">
                        <a:solidFill>
                          <a:schemeClr val="bg1"/>
                        </a:solidFill>
                      </a:endParaRPr>
                    </a:p>
                  </a:txBody>
                  <a:tcPr marL="50395" marR="35997" marT="71993" marB="7199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cap="none" spc="0">
                          <a:solidFill>
                            <a:schemeClr val="bg1"/>
                          </a:solidFill>
                        </a:rPr>
                        <a:t>1.kvartál</a:t>
                      </a:r>
                    </a:p>
                  </a:txBody>
                  <a:tcPr marL="50395" marR="35997" marT="71993" marB="7199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cap="none" spc="0">
                          <a:solidFill>
                            <a:schemeClr val="bg1"/>
                          </a:solidFill>
                        </a:rPr>
                        <a:t>2.kvartál</a:t>
                      </a:r>
                    </a:p>
                  </a:txBody>
                  <a:tcPr marL="50395" marR="35997" marT="71993" marB="7199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cap="none" spc="0" dirty="0">
                          <a:solidFill>
                            <a:schemeClr val="bg1"/>
                          </a:solidFill>
                        </a:rPr>
                        <a:t>3.kvartál</a:t>
                      </a:r>
                    </a:p>
                  </a:txBody>
                  <a:tcPr marL="50395" marR="35997" marT="71993" marB="7199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cap="none" spc="0">
                          <a:solidFill>
                            <a:schemeClr val="bg1"/>
                          </a:solidFill>
                        </a:rPr>
                        <a:t>4.kvartál</a:t>
                      </a:r>
                    </a:p>
                  </a:txBody>
                  <a:tcPr marL="50395" marR="35997" marT="71993" marB="7199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82">
                <a:tc>
                  <a:txBody>
                    <a:bodyPr/>
                    <a:lstStyle/>
                    <a:p>
                      <a:r>
                        <a:rPr lang="cs-CZ" sz="900" cap="none" spc="0">
                          <a:solidFill>
                            <a:schemeClr val="tx1"/>
                          </a:solidFill>
                        </a:rPr>
                        <a:t>Správa webu</a:t>
                      </a: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521">
                <a:tc>
                  <a:txBody>
                    <a:bodyPr/>
                    <a:lstStyle/>
                    <a:p>
                      <a:r>
                        <a:rPr lang="cs-CZ" sz="900" cap="none" spc="0">
                          <a:solidFill>
                            <a:schemeClr val="tx1"/>
                          </a:solidFill>
                        </a:rPr>
                        <a:t>Správa</a:t>
                      </a:r>
                      <a:r>
                        <a:rPr lang="cs-CZ" sz="900" cap="none" spc="0" baseline="0">
                          <a:solidFill>
                            <a:schemeClr val="tx1"/>
                          </a:solidFill>
                        </a:rPr>
                        <a:t> sociálních sítí</a:t>
                      </a:r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521">
                <a:tc>
                  <a:txBody>
                    <a:bodyPr/>
                    <a:lstStyle/>
                    <a:p>
                      <a:r>
                        <a:rPr lang="cs-CZ" sz="900" cap="none" spc="0">
                          <a:solidFill>
                            <a:schemeClr val="tx1"/>
                          </a:solidFill>
                        </a:rPr>
                        <a:t>Reklama</a:t>
                      </a:r>
                      <a:r>
                        <a:rPr lang="cs-CZ" sz="900" cap="none" spc="0" baseline="0">
                          <a:solidFill>
                            <a:schemeClr val="tx1"/>
                          </a:solidFill>
                        </a:rPr>
                        <a:t> v tisku</a:t>
                      </a: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521">
                <a:tc>
                  <a:txBody>
                    <a:bodyPr/>
                    <a:lstStyle/>
                    <a:p>
                      <a:r>
                        <a:rPr lang="cs-CZ" sz="900" cap="none" spc="0">
                          <a:solidFill>
                            <a:schemeClr val="tx1"/>
                          </a:solidFill>
                        </a:rPr>
                        <a:t>Tištěný materiál</a:t>
                      </a: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582">
                <a:tc>
                  <a:txBody>
                    <a:bodyPr/>
                    <a:lstStyle/>
                    <a:p>
                      <a:r>
                        <a:rPr lang="cs-CZ" sz="900" cap="none" spc="0" err="1">
                          <a:solidFill>
                            <a:schemeClr val="tx1"/>
                          </a:solidFill>
                        </a:rPr>
                        <a:t>Eventy</a:t>
                      </a:r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460">
                <a:tc>
                  <a:txBody>
                    <a:bodyPr/>
                    <a:lstStyle/>
                    <a:p>
                      <a:r>
                        <a:rPr lang="cs-CZ" sz="900" cap="none" spc="0">
                          <a:solidFill>
                            <a:schemeClr val="tx1"/>
                          </a:solidFill>
                        </a:rPr>
                        <a:t>Ostatní marketingové náklady</a:t>
                      </a: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582">
                <a:tc>
                  <a:txBody>
                    <a:bodyPr/>
                    <a:lstStyle/>
                    <a:p>
                      <a:r>
                        <a:rPr lang="cs-CZ" sz="900" cap="none" spc="0">
                          <a:solidFill>
                            <a:schemeClr val="tx1"/>
                          </a:solidFill>
                        </a:rPr>
                        <a:t>Jako % z tržeb</a:t>
                      </a: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0395" marR="35997" marT="35997" marB="7199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358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F901BB-7A9C-4782-8C5A-6C8718133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13BD32-1832-419B-B375-14DAB288B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526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648393"/>
            <a:ext cx="3950208" cy="1495968"/>
          </a:xfrm>
        </p:spPr>
        <p:txBody>
          <a:bodyPr anchor="ctr">
            <a:normAutofit/>
          </a:bodyPr>
          <a:lstStyle/>
          <a:p>
            <a:r>
              <a:rPr lang="cs-CZ" sz="3700"/>
              <a:t>Analýza rizik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BCCBF24-A5FC-4809-8882-96D2EBD24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732636"/>
            <a:ext cx="181579" cy="1340860"/>
            <a:chOff x="56167" y="732636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B1C919A5-9324-43B7-B584-C751124B3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E0394F1E-9121-4BA3-A344-03CD863F8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2E1CB3FD-451C-41DB-9A95-CFCBF3F7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3941BDF4-2C7B-4F7B-AADD-2E317E152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A5F45902-1E0F-4C31-9BF2-0D5473449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0581E84C-5FFB-4E46-A7F6-94C262FC8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7476DA65-723A-4829-AADB-810425EE1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C73F0238-ADDE-4DA0-B936-2DC4B1AA5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D076D669-A494-45D5-AAFA-8E8746FD3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B11E871-BEEB-4F16-8A37-92CE004AE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FA94A9EF-C8CE-4360-889A-5B96D8481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38233E7C-6BA5-408D-B0AB-A5281EFFD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C32AD6D9-AB92-4A94-901B-9C24EDFAE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F939E5E3-2983-4245-A15B-70E850489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4D105E1D-01E1-4781-8367-E3F1A36B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947FFAC3-25C6-41CC-A113-9AC8F028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1D90096B-EE58-4431-92ED-D7F585951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A7BF5857-E226-439D-991C-D2C53DE4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53CC321-EEA7-4B92-A167-FF10D6996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34EA3582-4879-4009-BAB1-53AD64BA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770" y="2838359"/>
            <a:ext cx="3950208" cy="337956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600" dirty="0"/>
              <a:t>Uvádíte:</a:t>
            </a:r>
          </a:p>
          <a:p>
            <a:pPr>
              <a:buFontTx/>
              <a:buChar char="-"/>
            </a:pPr>
            <a:r>
              <a:rPr lang="cs-CZ" sz="1600" dirty="0"/>
              <a:t>Pravděpodobnost výskytu</a:t>
            </a:r>
          </a:p>
          <a:p>
            <a:pPr>
              <a:buFontTx/>
              <a:buChar char="-"/>
            </a:pPr>
            <a:r>
              <a:rPr lang="cs-CZ" sz="1600" dirty="0"/>
              <a:t>Závažnost dopadu rizika</a:t>
            </a:r>
          </a:p>
          <a:p>
            <a:endParaRPr lang="cs-CZ" sz="1600" dirty="0"/>
          </a:p>
          <a:p>
            <a:endParaRPr lang="cs-CZ" sz="16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E6624E0-4F60-48BC-A7A3-E9E39558C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750345"/>
              </p:ext>
            </p:extLst>
          </p:nvPr>
        </p:nvGraphicFramePr>
        <p:xfrm>
          <a:off x="4733687" y="2996952"/>
          <a:ext cx="4032505" cy="25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1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1911">
                <a:tc>
                  <a:txBody>
                    <a:bodyPr/>
                    <a:lstStyle/>
                    <a:p>
                      <a:r>
                        <a:rPr lang="cs-CZ" sz="1000"/>
                        <a:t>riziko</a:t>
                      </a:r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Pravděpodobnost  výskytu (1-10)</a:t>
                      </a:r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Závažnost dopadu (1-10)</a:t>
                      </a:r>
                    </a:p>
                  </a:txBody>
                  <a:tcPr marL="68939" marR="68939" marT="34469" marB="344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891">
                <a:tc>
                  <a:txBody>
                    <a:bodyPr/>
                    <a:lstStyle/>
                    <a:p>
                      <a:r>
                        <a:rPr lang="cs-CZ" sz="1000"/>
                        <a:t>Výpadek</a:t>
                      </a:r>
                      <a:r>
                        <a:rPr lang="cs-CZ" sz="1000" baseline="0"/>
                        <a:t> dodavatele</a:t>
                      </a:r>
                      <a:endParaRPr lang="cs-CZ" sz="1000"/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2</a:t>
                      </a:r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9</a:t>
                      </a:r>
                    </a:p>
                  </a:txBody>
                  <a:tcPr marL="68939" marR="68939" marT="34469" marB="344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739">
                <a:tc>
                  <a:txBody>
                    <a:bodyPr/>
                    <a:lstStyle/>
                    <a:p>
                      <a:r>
                        <a:rPr lang="cs-CZ" sz="1000"/>
                        <a:t>Nefungování </a:t>
                      </a:r>
                      <a:r>
                        <a:rPr lang="cs-CZ" sz="1000" err="1"/>
                        <a:t>refferal</a:t>
                      </a:r>
                      <a:r>
                        <a:rPr lang="cs-CZ" sz="1000"/>
                        <a:t> marketingu</a:t>
                      </a:r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5</a:t>
                      </a:r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</a:t>
                      </a:r>
                    </a:p>
                  </a:txBody>
                  <a:tcPr marL="68939" marR="68939" marT="34469" marB="344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739">
                <a:tc>
                  <a:txBody>
                    <a:bodyPr/>
                    <a:lstStyle/>
                    <a:p>
                      <a:r>
                        <a:rPr lang="cs-CZ" sz="1000"/>
                        <a:t>Špatné</a:t>
                      </a:r>
                      <a:r>
                        <a:rPr lang="cs-CZ" sz="1000" baseline="0"/>
                        <a:t> cílení </a:t>
                      </a:r>
                      <a:r>
                        <a:rPr lang="cs-CZ" sz="1000" baseline="0" err="1"/>
                        <a:t>facebookové</a:t>
                      </a:r>
                      <a:r>
                        <a:rPr lang="cs-CZ" sz="1000" baseline="0"/>
                        <a:t> kampaně</a:t>
                      </a:r>
                      <a:endParaRPr lang="cs-CZ" sz="1000"/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2</a:t>
                      </a:r>
                    </a:p>
                  </a:txBody>
                  <a:tcPr marL="68939" marR="68939" marT="34469" marB="34469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8</a:t>
                      </a:r>
                    </a:p>
                  </a:txBody>
                  <a:tcPr marL="68939" marR="68939" marT="34469" marB="344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17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Proč, jak a na co?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5" y="2721429"/>
            <a:ext cx="8250175" cy="3494314"/>
          </a:xfrm>
        </p:spPr>
        <p:txBody>
          <a:bodyPr anchor="ctr">
            <a:normAutofit/>
          </a:bodyPr>
          <a:lstStyle/>
          <a:p>
            <a:r>
              <a:rPr lang="cs-CZ" dirty="0"/>
              <a:t>Popisuje plány k dosažení cílů</a:t>
            </a:r>
          </a:p>
          <a:p>
            <a:r>
              <a:rPr lang="cs-CZ" dirty="0"/>
              <a:t>Většinou se dělá na rok dopředu</a:t>
            </a:r>
          </a:p>
          <a:p>
            <a:r>
              <a:rPr lang="cs-CZ" dirty="0"/>
              <a:t>Hodí se všemu a všem</a:t>
            </a:r>
          </a:p>
          <a:p>
            <a:r>
              <a:rPr lang="cs-CZ" dirty="0"/>
              <a:t>Má 5 – 55 stran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sz="3700"/>
              <a:t>Co obsahuje marketingový plán?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B725D86-3DE6-4E0C-851E-E1DD45A55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62CAEF33-636F-4036-BA69-CC3BF78EF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2CF76BD1-5BDD-4678-B22A-5B8AA3AA8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ABE7D26F-5EBA-426E-AFD4-595BDB976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1C38FEF4-B27D-4FD4-A92F-06E9A93C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BF628E95-8FC2-46E9-A49C-892578948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883796CB-BD1E-4C41-B439-1E68E41D92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2459FE16-46F6-4E64-995D-9DAE6A206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0C2227DA-24BF-437C-867E-5BBD68241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53ADF932-1963-444E-9123-3739999A9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191AF4E7-7CE7-43B3-B7C2-1191242AF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6C3E0E02-B374-4D57-B3DE-4F82C0465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1D60AD3C-01C0-4142-858C-EBB4365DBC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127BCA-309A-448D-9D9E-F94C259AF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15E70E66-4DE0-4B7A-ACB4-CB5BD017D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479AB281-5F89-473E-B48F-7528329C2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D3B6C99C-8B14-479D-96E1-F0E8D1AFB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272CAA8A-0050-4E07-BC38-9189ACF1A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809F8414-1980-430C-BD54-DD7126F51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B74D5608-4AC7-4553-A124-AC41DCDD6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4C045074-9A3D-4075-BE06-7CD4A6EFF9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6B65561-67E6-3E49-A366-6117CFF720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037954"/>
              </p:ext>
            </p:extLst>
          </p:nvPr>
        </p:nvGraphicFramePr>
        <p:xfrm>
          <a:off x="445770" y="2724912"/>
          <a:ext cx="8250174" cy="349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379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Shrnutí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5" y="2721429"/>
            <a:ext cx="8250175" cy="3494314"/>
          </a:xfrm>
        </p:spPr>
        <p:txBody>
          <a:bodyPr anchor="ctr">
            <a:normAutofit/>
          </a:bodyPr>
          <a:lstStyle/>
          <a:p>
            <a:r>
              <a:rPr lang="cs-CZ"/>
              <a:t>Exucitive</a:t>
            </a:r>
            <a:r>
              <a:rPr lang="cs-CZ" dirty="0"/>
              <a:t> </a:t>
            </a:r>
            <a:r>
              <a:rPr lang="cs-CZ"/>
              <a:t>summary</a:t>
            </a:r>
            <a:endParaRPr lang="cs-CZ" dirty="0"/>
          </a:p>
          <a:p>
            <a:r>
              <a:rPr lang="cs-CZ" dirty="0"/>
              <a:t>Asi jedna strana (nemusí být celá)</a:t>
            </a:r>
          </a:p>
          <a:p>
            <a:r>
              <a:rPr lang="cs-CZ" dirty="0"/>
              <a:t>Prezentuje ty nejdůležitější informace z plánu</a:t>
            </a:r>
          </a:p>
          <a:p>
            <a:r>
              <a:rPr lang="cs-CZ" dirty="0"/>
              <a:t>Dělá se na konci</a:t>
            </a:r>
          </a:p>
          <a:p>
            <a:endParaRPr lang="cs-CZ" dirty="0"/>
          </a:p>
          <a:p>
            <a:r>
              <a:rPr lang="cs-CZ" dirty="0"/>
              <a:t>…a </a:t>
            </a:r>
            <a:r>
              <a:rPr lang="cs-CZ"/>
              <a:t>message</a:t>
            </a:r>
            <a:endParaRPr lang="cs-CZ" dirty="0"/>
          </a:p>
          <a:p>
            <a:endParaRPr lang="cs-CZ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8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E0F901BB-7A9C-4782-8C5A-6C8718133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613BD32-1832-419B-B375-14DAB288B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526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648393"/>
            <a:ext cx="3950208" cy="1495968"/>
          </a:xfrm>
        </p:spPr>
        <p:txBody>
          <a:bodyPr anchor="ctr">
            <a:normAutofit/>
          </a:bodyPr>
          <a:lstStyle/>
          <a:p>
            <a:r>
              <a:rPr lang="cs-CZ" sz="3700"/>
              <a:t>Nabídka produktů a cílové trhy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BCCBF24-A5FC-4809-8882-96D2EBD24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732636"/>
            <a:ext cx="181579" cy="1340860"/>
            <a:chOff x="56167" y="732636"/>
            <a:chExt cx="242107" cy="1340860"/>
          </a:xfrm>
        </p:grpSpPr>
        <p:sp>
          <p:nvSpPr>
            <p:cNvPr id="45" name="Rectangle 2">
              <a:extLst>
                <a:ext uri="{FF2B5EF4-FFF2-40B4-BE49-F238E27FC236}">
                  <a16:creationId xmlns:a16="http://schemas.microsoft.com/office/drawing/2014/main" id="{B1C919A5-9324-43B7-B584-C751124B3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59">
              <a:extLst>
                <a:ext uri="{FF2B5EF4-FFF2-40B4-BE49-F238E27FC236}">
                  <a16:creationId xmlns:a16="http://schemas.microsoft.com/office/drawing/2014/main" id="{E0394F1E-9121-4BA3-A344-03CD863F8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023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2">
              <a:extLst>
                <a:ext uri="{FF2B5EF4-FFF2-40B4-BE49-F238E27FC236}">
                  <a16:creationId xmlns:a16="http://schemas.microsoft.com/office/drawing/2014/main" id="{2E1CB3FD-451C-41DB-9A95-CFCBF3F7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3941BDF4-2C7B-4F7B-AADD-2E317E152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602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A5F45902-1E0F-4C31-9BF2-0D5473449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0581E84C-5FFB-4E46-A7F6-94C262FC8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181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2">
              <a:extLst>
                <a:ext uri="{FF2B5EF4-FFF2-40B4-BE49-F238E27FC236}">
                  <a16:creationId xmlns:a16="http://schemas.microsoft.com/office/drawing/2014/main" id="{7476DA65-723A-4829-AADB-810425EE1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9">
              <a:extLst>
                <a:ext uri="{FF2B5EF4-FFF2-40B4-BE49-F238E27FC236}">
                  <a16:creationId xmlns:a16="http://schemas.microsoft.com/office/drawing/2014/main" id="{C73F0238-ADDE-4DA0-B936-2DC4B1AA5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8760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2">
              <a:extLst>
                <a:ext uri="{FF2B5EF4-FFF2-40B4-BE49-F238E27FC236}">
                  <a16:creationId xmlns:a16="http://schemas.microsoft.com/office/drawing/2014/main" id="{D076D669-A494-45D5-AAFA-8E8746FD3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9">
              <a:extLst>
                <a:ext uri="{FF2B5EF4-FFF2-40B4-BE49-F238E27FC236}">
                  <a16:creationId xmlns:a16="http://schemas.microsoft.com/office/drawing/2014/main" id="{AB11E871-BEEB-4F16-8A37-92CE004AE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339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2">
              <a:extLst>
                <a:ext uri="{FF2B5EF4-FFF2-40B4-BE49-F238E27FC236}">
                  <a16:creationId xmlns:a16="http://schemas.microsoft.com/office/drawing/2014/main" id="{FA94A9EF-C8CE-4360-889A-5B96D8481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38233E7C-6BA5-408D-B0AB-A5281EFFD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1296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2">
              <a:extLst>
                <a:ext uri="{FF2B5EF4-FFF2-40B4-BE49-F238E27FC236}">
                  <a16:creationId xmlns:a16="http://schemas.microsoft.com/office/drawing/2014/main" id="{C32AD6D9-AB92-4A94-901B-9C24EDFAE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F939E5E3-2983-4245-A15B-70E850489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870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4D105E1D-01E1-4781-8367-E3F1A36B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47FFAC3-25C6-41CC-A113-9AC8F028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287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2">
              <a:extLst>
                <a:ext uri="{FF2B5EF4-FFF2-40B4-BE49-F238E27FC236}">
                  <a16:creationId xmlns:a16="http://schemas.microsoft.com/office/drawing/2014/main" id="{1D90096B-EE58-4431-92ED-D7F585951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59">
              <a:extLst>
                <a:ext uri="{FF2B5EF4-FFF2-40B4-BE49-F238E27FC236}">
                  <a16:creationId xmlns:a16="http://schemas.microsoft.com/office/drawing/2014/main" id="{A7BF5857-E226-439D-991C-D2C53DE4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5866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153CC321-EEA7-4B92-A167-FF10D6996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id="{34EA3582-4879-4009-BAB1-53AD64BA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445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770" y="2838359"/>
            <a:ext cx="3950208" cy="3379561"/>
          </a:xfrm>
        </p:spPr>
        <p:txBody>
          <a:bodyPr anchor="ctr">
            <a:normAutofit/>
          </a:bodyPr>
          <a:lstStyle/>
          <a:p>
            <a:r>
              <a:rPr lang="cs-CZ" sz="1600" dirty="0"/>
              <a:t>Detailní popis cílových trhů (cílových zákazníků)</a:t>
            </a:r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Detailní popis produktů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E6624E0-4F60-48BC-A7A3-E9E39558C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949040"/>
              </p:ext>
            </p:extLst>
          </p:nvPr>
        </p:nvGraphicFramePr>
        <p:xfrm>
          <a:off x="4565098" y="3179286"/>
          <a:ext cx="4230251" cy="2383678"/>
        </p:xfrm>
        <a:graphic>
          <a:graphicData uri="http://schemas.openxmlformats.org/drawingml/2006/table">
            <a:tbl>
              <a:tblPr firstRow="1" bandRow="1">
                <a:noFill/>
                <a:tableStyleId>{0505E3EF-67EA-436B-97B2-0124C06EBD24}</a:tableStyleId>
              </a:tblPr>
              <a:tblGrid>
                <a:gridCol w="64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029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50" b="1" cap="none" spc="0" dirty="0">
                          <a:solidFill>
                            <a:schemeClr val="tx1"/>
                          </a:solidFill>
                          <a:effectLst/>
                        </a:rPr>
                        <a:t>Název segmentu</a:t>
                      </a:r>
                      <a:endParaRPr lang="cs-CZ" sz="1050" b="1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5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Charakte-ristika</a:t>
                      </a:r>
                      <a:r>
                        <a:rPr lang="cs-CZ" sz="1050" b="1" cap="none" spc="0" dirty="0">
                          <a:solidFill>
                            <a:schemeClr val="tx1"/>
                          </a:solidFill>
                          <a:effectLst/>
                        </a:rPr>
                        <a:t> segmentu</a:t>
                      </a:r>
                      <a:endParaRPr lang="cs-CZ" sz="1050" b="1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50" b="1" cap="none" spc="0" dirty="0">
                          <a:solidFill>
                            <a:schemeClr val="tx1"/>
                          </a:solidFill>
                          <a:effectLst/>
                        </a:rPr>
                        <a:t>Počet zákazníků</a:t>
                      </a:r>
                      <a:endParaRPr lang="cs-CZ" sz="1050" b="1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50" b="1" cap="none" spc="0" dirty="0">
                          <a:solidFill>
                            <a:schemeClr val="tx1"/>
                          </a:solidFill>
                          <a:effectLst/>
                        </a:rPr>
                        <a:t>Roční nákup</a:t>
                      </a:r>
                      <a:endParaRPr lang="cs-CZ" sz="1050" b="1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50" b="1" cap="none" spc="0" dirty="0">
                          <a:solidFill>
                            <a:schemeClr val="tx1"/>
                          </a:solidFill>
                          <a:effectLst/>
                        </a:rPr>
                        <a:t>Růst segmentu</a:t>
                      </a:r>
                      <a:endParaRPr lang="cs-CZ" sz="1050" b="1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50" b="1" cap="none" spc="0" dirty="0">
                          <a:solidFill>
                            <a:schemeClr val="tx1"/>
                          </a:solidFill>
                          <a:effectLst/>
                        </a:rPr>
                        <a:t>Potenciál segmentu (tržby)</a:t>
                      </a:r>
                      <a:endParaRPr lang="cs-CZ" sz="1050" b="1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050" b="1" cap="none" spc="0" dirty="0">
                          <a:solidFill>
                            <a:schemeClr val="tx1"/>
                          </a:solidFill>
                          <a:effectLst/>
                        </a:rPr>
                        <a:t>Potenciál segmentu (zisk)</a:t>
                      </a:r>
                      <a:endParaRPr lang="cs-CZ" sz="1050" b="1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34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segment 1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34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segment 2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34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segment 3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34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600" cap="none" spc="0" dirty="0">
                        <a:solidFill>
                          <a:schemeClr val="tx1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1713" marR="16474" marT="9061" marB="679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24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Marketingový strategie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5" y="2721429"/>
            <a:ext cx="8250175" cy="3494314"/>
          </a:xfrm>
        </p:spPr>
        <p:txBody>
          <a:bodyPr anchor="ctr">
            <a:normAutofit/>
          </a:bodyPr>
          <a:lstStyle/>
          <a:p>
            <a:r>
              <a:rPr lang="cs-CZ" dirty="0"/>
              <a:t>Marketingová strategie – z ní celý plán vychází</a:t>
            </a:r>
          </a:p>
          <a:p>
            <a:r>
              <a:rPr lang="cs-CZ" dirty="0"/>
              <a:t>Marketingová strategie se propojuje s podnikovou strategii</a:t>
            </a:r>
          </a:p>
          <a:p>
            <a:r>
              <a:rPr lang="cs-CZ" dirty="0"/>
              <a:t>Obsahuje vize, mise, cíle (SMART) a to i z podnikové strategie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1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Marketingová taktika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5" y="2721429"/>
            <a:ext cx="8250175" cy="3494314"/>
          </a:xfrm>
        </p:spPr>
        <p:txBody>
          <a:bodyPr anchor="ctr">
            <a:normAutofit/>
          </a:bodyPr>
          <a:lstStyle/>
          <a:p>
            <a:r>
              <a:rPr lang="cs-CZ" dirty="0"/>
              <a:t>Jaké kroky mají být podniknuty a proč?</a:t>
            </a:r>
          </a:p>
          <a:p>
            <a:r>
              <a:rPr lang="cs-CZ" dirty="0"/>
              <a:t>Detailně popište, jak se chcete na trhu </a:t>
            </a:r>
            <a:r>
              <a:rPr lang="cs-CZ"/>
              <a:t>positiovat</a:t>
            </a:r>
            <a:endParaRPr lang="cs-CZ" dirty="0"/>
          </a:p>
          <a:p>
            <a:r>
              <a:rPr lang="cs-CZ" dirty="0"/>
              <a:t>Dále uveďte vaši cenovou strategii, například:</a:t>
            </a:r>
          </a:p>
          <a:p>
            <a:pPr lvl="1"/>
            <a:r>
              <a:rPr lang="cs-CZ" sz="2100"/>
              <a:t>Strategie vysokých cen – segmenty, které nejsou citlivé na cenu</a:t>
            </a:r>
          </a:p>
          <a:p>
            <a:pPr lvl="1"/>
            <a:r>
              <a:rPr lang="cs-CZ" sz="2100"/>
              <a:t>Strategie dobré  hodnoty – vysoká kvalita pro cenově citlivější zákazník</a:t>
            </a:r>
          </a:p>
          <a:p>
            <a:pPr lvl="1"/>
            <a:r>
              <a:rPr lang="cs-CZ" sz="2100"/>
              <a:t>Ekonomická strategie – segmenty citlivé na cenu a nepožadující vysokou kvalitu,nevadí jim standardizace nebo masová výroba</a:t>
            </a:r>
          </a:p>
          <a:p>
            <a:endParaRPr lang="cs-CZ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2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Marketingová taktika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5" y="2721429"/>
            <a:ext cx="8250175" cy="3494314"/>
          </a:xfrm>
        </p:spPr>
        <p:txBody>
          <a:bodyPr anchor="ctr">
            <a:normAutofit/>
          </a:bodyPr>
          <a:lstStyle/>
          <a:p>
            <a:r>
              <a:rPr lang="cs-CZ" dirty="0"/>
              <a:t>Popis distribuce – kde a jak budou vaši zákazníci nakupovat ... přímo z e-</a:t>
            </a:r>
            <a:r>
              <a:rPr lang="cs-CZ"/>
              <a:t>shopu</a:t>
            </a:r>
            <a:r>
              <a:rPr lang="cs-CZ" dirty="0"/>
              <a:t>? Kdo jsou/budou vaši dodavatelé?</a:t>
            </a:r>
          </a:p>
          <a:p>
            <a:pPr lvl="1"/>
            <a:r>
              <a:rPr lang="cs-CZ" sz="2100"/>
              <a:t>Intenzivní distribuce</a:t>
            </a:r>
          </a:p>
          <a:p>
            <a:pPr lvl="1"/>
            <a:r>
              <a:rPr lang="cs-CZ" sz="2100"/>
              <a:t>Exkluzivní distribuce</a:t>
            </a:r>
          </a:p>
          <a:p>
            <a:pPr lvl="1"/>
            <a:r>
              <a:rPr lang="cs-CZ" sz="2100"/>
              <a:t>Selektivní distribuce</a:t>
            </a:r>
          </a:p>
          <a:p>
            <a:pPr lvl="1"/>
            <a:endParaRPr lang="cs-CZ" sz="210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5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770" y="339117"/>
            <a:ext cx="825246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Marketingová taktika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484632"/>
            <a:ext cx="181579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5" y="2721429"/>
            <a:ext cx="8250175" cy="3494314"/>
          </a:xfrm>
        </p:spPr>
        <p:txBody>
          <a:bodyPr anchor="ctr">
            <a:normAutofit/>
          </a:bodyPr>
          <a:lstStyle/>
          <a:p>
            <a:r>
              <a:rPr lang="cs-CZ" dirty="0"/>
              <a:t>Popis komunikace:</a:t>
            </a:r>
          </a:p>
          <a:p>
            <a:pPr lvl="1"/>
            <a:r>
              <a:rPr lang="cs-CZ" sz="2100"/>
              <a:t>Uveďte veškerý „marketing materials“ : webovky, katalogy, letáky, brožury, vizitky, promo dárky, stojany </a:t>
            </a:r>
            <a:r>
              <a:rPr lang="en-US" sz="2100"/>
              <a:t>+</a:t>
            </a:r>
            <a:r>
              <a:rPr lang="cs-CZ" sz="2100"/>
              <a:t> určete, co je ještě potřeba vyrobit</a:t>
            </a:r>
          </a:p>
          <a:p>
            <a:pPr lvl="1"/>
            <a:r>
              <a:rPr lang="cs-CZ" sz="2100"/>
              <a:t>On-line (digitální) komunikace – plán (co vše je zde zahrnuto, jak část a jak dlouho? Nezapomeňte pojmout i SEO, strategii na sociálních sítích, placenou reklamu na netu, aplikace aj.)</a:t>
            </a:r>
          </a:p>
          <a:p>
            <a:pPr lvl="1"/>
            <a:r>
              <a:rPr lang="cs-CZ" sz="2100"/>
              <a:t>Off-line komunikace –plán (co vše je zde zahrnuto, jak část a jak dlouho?)</a:t>
            </a:r>
          </a:p>
          <a:p>
            <a:pPr lvl="1"/>
            <a:endParaRPr lang="cs-CZ" sz="2100"/>
          </a:p>
          <a:p>
            <a:pPr lvl="1"/>
            <a:endParaRPr lang="cs-CZ" sz="21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28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598</Words>
  <Application>Microsoft Office PowerPoint</Application>
  <PresentationFormat>Předvádění na obrazovce (4:3)</PresentationFormat>
  <Paragraphs>162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Motiv Office</vt:lpstr>
      <vt:lpstr>Marketingový plán</vt:lpstr>
      <vt:lpstr>Proč, jak a na co?</vt:lpstr>
      <vt:lpstr>Co obsahuje marketingový plán?</vt:lpstr>
      <vt:lpstr>Shrnutí</vt:lpstr>
      <vt:lpstr>Nabídka produktů a cílové trhy</vt:lpstr>
      <vt:lpstr>Marketingový strategie</vt:lpstr>
      <vt:lpstr>Marketingová taktika</vt:lpstr>
      <vt:lpstr>Marketingová taktika</vt:lpstr>
      <vt:lpstr>Marketingová taktika</vt:lpstr>
      <vt:lpstr>Marketingová taktika</vt:lpstr>
      <vt:lpstr>Marketingová taktika –aktivity </vt:lpstr>
      <vt:lpstr>Finanční plán</vt:lpstr>
      <vt:lpstr>Analýza rizik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Marketingový plán</dc:title>
  <dc:creator>POKUSNY UCET,ZAM,CIVT</dc:creator>
  <cp:lastModifiedBy>Petra Koudelková</cp:lastModifiedBy>
  <cp:revision>10</cp:revision>
  <dcterms:created xsi:type="dcterms:W3CDTF">2018-11-22T09:29:31Z</dcterms:created>
  <dcterms:modified xsi:type="dcterms:W3CDTF">2022-11-10T08:45:48Z</dcterms:modified>
</cp:coreProperties>
</file>