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2" r:id="rId36"/>
    <p:sldId id="293" r:id="rId37"/>
    <p:sldId id="294" r:id="rId38"/>
    <p:sldId id="295" r:id="rId39"/>
    <p:sldId id="296" r:id="rId40"/>
    <p:sldId id="297" r:id="rId41"/>
  </p:sldIdLst>
  <p:sldSz cx="9144000" cy="6858000" type="screen4x3"/>
  <p:notesSz cx="6858000" cy="9144000"/>
  <p:defaultTextStyle>
    <a:defPPr>
      <a:defRPr lang="en-GB"/>
    </a:defPPr>
    <a:lvl1pPr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1pPr>
    <a:lvl2pPr marL="742950" indent="-28575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2pPr>
    <a:lvl3pPr marL="11430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3pPr>
    <a:lvl4pPr marL="16002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4pPr>
    <a:lvl5pPr marL="20574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99"/>
  </p:normalViewPr>
  <p:slideViewPr>
    <p:cSldViewPr>
      <p:cViewPr varScale="1">
        <p:scale>
          <a:sx n="112" d="100"/>
          <a:sy n="112" d="100"/>
        </p:scale>
        <p:origin x="1640" y="19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AutoShape 1">
            <a:extLst>
              <a:ext uri="{FF2B5EF4-FFF2-40B4-BE49-F238E27FC236}">
                <a16:creationId xmlns:a16="http://schemas.microsoft.com/office/drawing/2014/main" id="{89D46990-EFAE-4A6C-F803-B01A424301AA}"/>
              </a:ext>
            </a:extLst>
          </p:cNvPr>
          <p:cNvSpPr>
            <a:spLocks noChangeArrowheads="1"/>
          </p:cNvSpPr>
          <p:nvPr/>
        </p:nvSpPr>
        <p:spPr bwMode="auto">
          <a:xfrm>
            <a:off x="0" y="0"/>
            <a:ext cx="6858000" cy="9144000"/>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de-DE" altLang="de-CZ"/>
          </a:p>
        </p:txBody>
      </p:sp>
      <p:sp>
        <p:nvSpPr>
          <p:cNvPr id="14339" name="AutoShape 2">
            <a:extLst>
              <a:ext uri="{FF2B5EF4-FFF2-40B4-BE49-F238E27FC236}">
                <a16:creationId xmlns:a16="http://schemas.microsoft.com/office/drawing/2014/main" id="{197303F6-B14D-8C1E-5CFC-7CC25517A4FE}"/>
              </a:ext>
            </a:extLst>
          </p:cNvPr>
          <p:cNvSpPr>
            <a:spLocks noChangeArrowheads="1"/>
          </p:cNvSpPr>
          <p:nvPr/>
        </p:nvSpPr>
        <p:spPr bwMode="auto">
          <a:xfrm>
            <a:off x="0" y="0"/>
            <a:ext cx="6858000" cy="9144000"/>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de-DE" altLang="de-CZ"/>
          </a:p>
        </p:txBody>
      </p:sp>
      <p:sp>
        <p:nvSpPr>
          <p:cNvPr id="14340" name="AutoShape 3">
            <a:extLst>
              <a:ext uri="{FF2B5EF4-FFF2-40B4-BE49-F238E27FC236}">
                <a16:creationId xmlns:a16="http://schemas.microsoft.com/office/drawing/2014/main" id="{2933D0A7-7F4E-3802-0822-76216270B798}"/>
              </a:ext>
            </a:extLst>
          </p:cNvPr>
          <p:cNvSpPr>
            <a:spLocks noChangeArrowheads="1"/>
          </p:cNvSpPr>
          <p:nvPr/>
        </p:nvSpPr>
        <p:spPr bwMode="auto">
          <a:xfrm>
            <a:off x="0" y="0"/>
            <a:ext cx="6858000" cy="9144000"/>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de-DE" altLang="de-CZ"/>
          </a:p>
        </p:txBody>
      </p:sp>
      <p:sp>
        <p:nvSpPr>
          <p:cNvPr id="14341" name="AutoShape 4">
            <a:extLst>
              <a:ext uri="{FF2B5EF4-FFF2-40B4-BE49-F238E27FC236}">
                <a16:creationId xmlns:a16="http://schemas.microsoft.com/office/drawing/2014/main" id="{1C69620A-9C9E-B7E7-1D72-71EDFCF3946A}"/>
              </a:ext>
            </a:extLst>
          </p:cNvPr>
          <p:cNvSpPr>
            <a:spLocks noChangeArrowheads="1"/>
          </p:cNvSpPr>
          <p:nvPr/>
        </p:nvSpPr>
        <p:spPr bwMode="auto">
          <a:xfrm>
            <a:off x="0" y="0"/>
            <a:ext cx="6858000" cy="9144000"/>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de-DE" altLang="de-CZ"/>
          </a:p>
        </p:txBody>
      </p:sp>
      <p:sp>
        <p:nvSpPr>
          <p:cNvPr id="14342" name="AutoShape 5">
            <a:extLst>
              <a:ext uri="{FF2B5EF4-FFF2-40B4-BE49-F238E27FC236}">
                <a16:creationId xmlns:a16="http://schemas.microsoft.com/office/drawing/2014/main" id="{63B46BA3-8649-0358-0384-CBD13118D2DD}"/>
              </a:ext>
            </a:extLst>
          </p:cNvPr>
          <p:cNvSpPr>
            <a:spLocks noChangeArrowheads="1"/>
          </p:cNvSpPr>
          <p:nvPr/>
        </p:nvSpPr>
        <p:spPr bwMode="auto">
          <a:xfrm>
            <a:off x="0" y="0"/>
            <a:ext cx="6858000" cy="9144000"/>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de-DE" altLang="de-CZ"/>
          </a:p>
        </p:txBody>
      </p:sp>
      <p:sp>
        <p:nvSpPr>
          <p:cNvPr id="14343" name="Rectangle 6">
            <a:extLst>
              <a:ext uri="{FF2B5EF4-FFF2-40B4-BE49-F238E27FC236}">
                <a16:creationId xmlns:a16="http://schemas.microsoft.com/office/drawing/2014/main" id="{BDC7D3D3-61A8-E8DD-A9EA-568566CA5C82}"/>
              </a:ext>
            </a:extLst>
          </p:cNvPr>
          <p:cNvSpPr>
            <a:spLocks noGrp="1" noRot="1" noChangeAspect="1" noChangeArrowheads="1"/>
          </p:cNvSpPr>
          <p:nvPr>
            <p:ph type="sldImg"/>
          </p:nvPr>
        </p:nvSpPr>
        <p:spPr bwMode="auto">
          <a:xfrm>
            <a:off x="-11798300" y="-11796713"/>
            <a:ext cx="11790362" cy="12484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5" name="Rectangle 7">
            <a:extLst>
              <a:ext uri="{FF2B5EF4-FFF2-40B4-BE49-F238E27FC236}">
                <a16:creationId xmlns:a16="http://schemas.microsoft.com/office/drawing/2014/main" id="{163B5CAC-DE41-4211-20B0-B8D19488AB7D}"/>
              </a:ext>
            </a:extLst>
          </p:cNvPr>
          <p:cNvSpPr>
            <a:spLocks noGrp="1" noChangeArrowheads="1"/>
          </p:cNvSpPr>
          <p:nvPr>
            <p:ph type="body"/>
          </p:nvPr>
        </p:nvSpPr>
        <p:spPr bwMode="auto">
          <a:xfrm>
            <a:off x="685800" y="4343400"/>
            <a:ext cx="5476875" cy="4105275"/>
          </a:xfrm>
          <a:prstGeom prst="rect">
            <a:avLst/>
          </a:prstGeom>
          <a:noFill/>
          <a:ln>
            <a:noFill/>
          </a:ln>
          <a:effectLst/>
        </p:spPr>
        <p:txBody>
          <a:bodyPr vert="horz" wrap="square" lIns="0" tIns="0" rIns="0" bIns="0" numCol="1" anchor="t" anchorCtr="0" compatLnSpc="1">
            <a:prstTxWarp prst="textNoShape">
              <a:avLst/>
            </a:prstTxWarp>
          </a:bodyPr>
          <a:lstStyle/>
          <a:p>
            <a:pPr lvl="0"/>
            <a:endParaRPr lang="de-DE" noProof="0"/>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3" name="Text Box 1">
            <a:extLst>
              <a:ext uri="{FF2B5EF4-FFF2-40B4-BE49-F238E27FC236}">
                <a16:creationId xmlns:a16="http://schemas.microsoft.com/office/drawing/2014/main" id="{F0F18F51-90FC-0A06-0897-7AE97CA1596F}"/>
              </a:ext>
            </a:extLst>
          </p:cNvPr>
          <p:cNvSpPr>
            <a:spLocks noGrp="1" noRot="1" noChangeAspect="1" noChangeArrowheads="1"/>
          </p:cNvSpPr>
          <p:nvPr>
            <p:ph type="sldImg"/>
          </p:nvPr>
        </p:nvSpPr>
        <p:spPr>
          <a:xfrm>
            <a:off x="1143000" y="695325"/>
            <a:ext cx="4572000" cy="3429000"/>
          </a:xfrm>
          <a:solidFill>
            <a:srgbClr val="FFFFFF"/>
          </a:solidFill>
          <a:ln>
            <a:solidFill>
              <a:srgbClr val="000000"/>
            </a:solidFill>
            <a:miter lim="800000"/>
            <a:headEnd/>
            <a:tailEnd/>
          </a:ln>
        </p:spPr>
      </p:sp>
      <p:sp>
        <p:nvSpPr>
          <p:cNvPr id="28674" name="Text Box 2">
            <a:extLst>
              <a:ext uri="{FF2B5EF4-FFF2-40B4-BE49-F238E27FC236}">
                <a16:creationId xmlns:a16="http://schemas.microsoft.com/office/drawing/2014/main" id="{D9A75A1A-3B6B-0ACF-45B7-7F2BBDD741DB}"/>
              </a:ext>
            </a:extLst>
          </p:cNvPr>
          <p:cNvSpPr>
            <a:spLocks noGrp="1" noChangeArrowheads="1"/>
          </p:cNvSpPr>
          <p:nvPr>
            <p:ph type="body" idx="1"/>
          </p:nvPr>
        </p:nvSpPr>
        <p:spPr>
          <a:xfrm>
            <a:off x="685800" y="4343400"/>
            <a:ext cx="5484813" cy="4114800"/>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9" name="Text Box 1">
            <a:extLst>
              <a:ext uri="{FF2B5EF4-FFF2-40B4-BE49-F238E27FC236}">
                <a16:creationId xmlns:a16="http://schemas.microsoft.com/office/drawing/2014/main" id="{560573DB-F3CD-2D3B-6575-6BD9A754E7C1}"/>
              </a:ext>
            </a:extLst>
          </p:cNvPr>
          <p:cNvSpPr>
            <a:spLocks noGrp="1" noRot="1" noChangeAspect="1" noChangeArrowheads="1"/>
          </p:cNvSpPr>
          <p:nvPr>
            <p:ph type="sldImg"/>
          </p:nvPr>
        </p:nvSpPr>
        <p:spPr>
          <a:xfrm>
            <a:off x="-14225588" y="-11796713"/>
            <a:ext cx="16651288" cy="12490451"/>
          </a:xfrm>
          <a:solidFill>
            <a:srgbClr val="FFFFFF"/>
          </a:solidFill>
          <a:ln>
            <a:solidFill>
              <a:srgbClr val="000000"/>
            </a:solidFill>
            <a:miter lim="800000"/>
            <a:headEnd/>
            <a:tailEnd/>
          </a:ln>
        </p:spPr>
      </p:sp>
      <p:sp>
        <p:nvSpPr>
          <p:cNvPr id="37890" name="Text Box 2">
            <a:extLst>
              <a:ext uri="{FF2B5EF4-FFF2-40B4-BE49-F238E27FC236}">
                <a16:creationId xmlns:a16="http://schemas.microsoft.com/office/drawing/2014/main" id="{359D41BE-EF24-9084-4EBB-202649AC8480}"/>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3" name="Text Box 1">
            <a:extLst>
              <a:ext uri="{FF2B5EF4-FFF2-40B4-BE49-F238E27FC236}">
                <a16:creationId xmlns:a16="http://schemas.microsoft.com/office/drawing/2014/main" id="{C90D7CAD-AF17-B875-28E7-26E75B143D1A}"/>
              </a:ext>
            </a:extLst>
          </p:cNvPr>
          <p:cNvSpPr>
            <a:spLocks noGrp="1" noRot="1" noChangeAspect="1" noChangeArrowheads="1"/>
          </p:cNvSpPr>
          <p:nvPr>
            <p:ph type="sldImg"/>
          </p:nvPr>
        </p:nvSpPr>
        <p:spPr>
          <a:xfrm>
            <a:off x="-14225588" y="-11796713"/>
            <a:ext cx="16651288" cy="12490451"/>
          </a:xfrm>
          <a:solidFill>
            <a:srgbClr val="FFFFFF"/>
          </a:solidFill>
          <a:ln>
            <a:solidFill>
              <a:srgbClr val="000000"/>
            </a:solidFill>
            <a:miter lim="800000"/>
            <a:headEnd/>
            <a:tailEnd/>
          </a:ln>
        </p:spPr>
      </p:sp>
      <p:sp>
        <p:nvSpPr>
          <p:cNvPr id="38914" name="Text Box 2">
            <a:extLst>
              <a:ext uri="{FF2B5EF4-FFF2-40B4-BE49-F238E27FC236}">
                <a16:creationId xmlns:a16="http://schemas.microsoft.com/office/drawing/2014/main" id="{8A33B575-7066-B97B-3D7D-93DA93EB1A05}"/>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7" name="Text Box 1">
            <a:extLst>
              <a:ext uri="{FF2B5EF4-FFF2-40B4-BE49-F238E27FC236}">
                <a16:creationId xmlns:a16="http://schemas.microsoft.com/office/drawing/2014/main" id="{E1CDBDB6-5D8B-D92B-92A6-361D4E8F7467}"/>
              </a:ext>
            </a:extLst>
          </p:cNvPr>
          <p:cNvSpPr>
            <a:spLocks noGrp="1" noRot="1" noChangeAspect="1" noChangeArrowheads="1"/>
          </p:cNvSpPr>
          <p:nvPr>
            <p:ph type="sldImg"/>
          </p:nvPr>
        </p:nvSpPr>
        <p:spPr>
          <a:xfrm>
            <a:off x="-14225588" y="-11796713"/>
            <a:ext cx="16651288" cy="12490451"/>
          </a:xfrm>
          <a:solidFill>
            <a:srgbClr val="FFFFFF"/>
          </a:solidFill>
          <a:ln>
            <a:solidFill>
              <a:srgbClr val="000000"/>
            </a:solidFill>
            <a:miter lim="800000"/>
            <a:headEnd/>
            <a:tailEnd/>
          </a:ln>
        </p:spPr>
      </p:sp>
      <p:sp>
        <p:nvSpPr>
          <p:cNvPr id="39938" name="Text Box 2">
            <a:extLst>
              <a:ext uri="{FF2B5EF4-FFF2-40B4-BE49-F238E27FC236}">
                <a16:creationId xmlns:a16="http://schemas.microsoft.com/office/drawing/2014/main" id="{2D4A94F0-2063-D917-1794-258D9FF80FFC}"/>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1" name="Text Box 1">
            <a:extLst>
              <a:ext uri="{FF2B5EF4-FFF2-40B4-BE49-F238E27FC236}">
                <a16:creationId xmlns:a16="http://schemas.microsoft.com/office/drawing/2014/main" id="{CE81A84E-EE57-83FB-9C67-140DCF3BEF70}"/>
              </a:ext>
            </a:extLst>
          </p:cNvPr>
          <p:cNvSpPr>
            <a:spLocks noGrp="1" noRot="1" noChangeAspect="1" noChangeArrowheads="1"/>
          </p:cNvSpPr>
          <p:nvPr>
            <p:ph type="sldImg"/>
          </p:nvPr>
        </p:nvSpPr>
        <p:spPr>
          <a:xfrm>
            <a:off x="-14225588" y="-11796713"/>
            <a:ext cx="16651288" cy="12490451"/>
          </a:xfrm>
          <a:solidFill>
            <a:srgbClr val="FFFFFF"/>
          </a:solidFill>
          <a:ln>
            <a:solidFill>
              <a:srgbClr val="000000"/>
            </a:solidFill>
            <a:miter lim="800000"/>
            <a:headEnd/>
            <a:tailEnd/>
          </a:ln>
        </p:spPr>
      </p:sp>
      <p:sp>
        <p:nvSpPr>
          <p:cNvPr id="40962" name="Text Box 2">
            <a:extLst>
              <a:ext uri="{FF2B5EF4-FFF2-40B4-BE49-F238E27FC236}">
                <a16:creationId xmlns:a16="http://schemas.microsoft.com/office/drawing/2014/main" id="{5FFE630E-574F-A354-6F35-0E46F879FE8F}"/>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5" name="Text Box 1">
            <a:extLst>
              <a:ext uri="{FF2B5EF4-FFF2-40B4-BE49-F238E27FC236}">
                <a16:creationId xmlns:a16="http://schemas.microsoft.com/office/drawing/2014/main" id="{AA7FFF29-62BA-5563-912A-57203F99F198}"/>
              </a:ext>
            </a:extLst>
          </p:cNvPr>
          <p:cNvSpPr>
            <a:spLocks noGrp="1" noRot="1" noChangeAspect="1" noChangeArrowheads="1"/>
          </p:cNvSpPr>
          <p:nvPr>
            <p:ph type="sldImg"/>
          </p:nvPr>
        </p:nvSpPr>
        <p:spPr>
          <a:xfrm>
            <a:off x="-14225588" y="-11796713"/>
            <a:ext cx="16651288" cy="12490451"/>
          </a:xfrm>
          <a:solidFill>
            <a:srgbClr val="FFFFFF"/>
          </a:solidFill>
          <a:ln>
            <a:solidFill>
              <a:srgbClr val="000000"/>
            </a:solidFill>
            <a:miter lim="800000"/>
            <a:headEnd/>
            <a:tailEnd/>
          </a:ln>
        </p:spPr>
      </p:sp>
      <p:sp>
        <p:nvSpPr>
          <p:cNvPr id="41986" name="Text Box 2">
            <a:extLst>
              <a:ext uri="{FF2B5EF4-FFF2-40B4-BE49-F238E27FC236}">
                <a16:creationId xmlns:a16="http://schemas.microsoft.com/office/drawing/2014/main" id="{BFD846EB-0B1E-644D-12D0-6C700FBAA1E8}"/>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09" name="Text Box 1">
            <a:extLst>
              <a:ext uri="{FF2B5EF4-FFF2-40B4-BE49-F238E27FC236}">
                <a16:creationId xmlns:a16="http://schemas.microsoft.com/office/drawing/2014/main" id="{EA11DAD7-E100-0876-FE2A-99EB9F536C9C}"/>
              </a:ext>
            </a:extLst>
          </p:cNvPr>
          <p:cNvSpPr>
            <a:spLocks noGrp="1" noRot="1" noChangeAspect="1" noChangeArrowheads="1"/>
          </p:cNvSpPr>
          <p:nvPr>
            <p:ph type="sldImg"/>
          </p:nvPr>
        </p:nvSpPr>
        <p:spPr>
          <a:xfrm>
            <a:off x="-14225588" y="-11796713"/>
            <a:ext cx="16651288" cy="12490451"/>
          </a:xfrm>
          <a:solidFill>
            <a:srgbClr val="FFFFFF"/>
          </a:solidFill>
          <a:ln>
            <a:solidFill>
              <a:srgbClr val="000000"/>
            </a:solidFill>
            <a:miter lim="800000"/>
            <a:headEnd/>
            <a:tailEnd/>
          </a:ln>
        </p:spPr>
      </p:sp>
      <p:sp>
        <p:nvSpPr>
          <p:cNvPr id="43010" name="Text Box 2">
            <a:extLst>
              <a:ext uri="{FF2B5EF4-FFF2-40B4-BE49-F238E27FC236}">
                <a16:creationId xmlns:a16="http://schemas.microsoft.com/office/drawing/2014/main" id="{37DC50DB-7700-AB44-247D-586D35BD3A50}"/>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3" name="Text Box 1">
            <a:extLst>
              <a:ext uri="{FF2B5EF4-FFF2-40B4-BE49-F238E27FC236}">
                <a16:creationId xmlns:a16="http://schemas.microsoft.com/office/drawing/2014/main" id="{D97B9DA7-2E6E-2EF8-E441-B33ECD37A5F1}"/>
              </a:ext>
            </a:extLst>
          </p:cNvPr>
          <p:cNvSpPr>
            <a:spLocks noGrp="1" noRot="1" noChangeAspect="1" noChangeArrowheads="1"/>
          </p:cNvSpPr>
          <p:nvPr>
            <p:ph type="sldImg"/>
          </p:nvPr>
        </p:nvSpPr>
        <p:spPr>
          <a:xfrm>
            <a:off x="-14225588" y="-11796713"/>
            <a:ext cx="16651288" cy="12490451"/>
          </a:xfrm>
          <a:solidFill>
            <a:srgbClr val="FFFFFF"/>
          </a:solidFill>
          <a:ln>
            <a:solidFill>
              <a:srgbClr val="000000"/>
            </a:solidFill>
            <a:miter lim="800000"/>
            <a:headEnd/>
            <a:tailEnd/>
          </a:ln>
        </p:spPr>
      </p:sp>
      <p:sp>
        <p:nvSpPr>
          <p:cNvPr id="44034" name="Text Box 2">
            <a:extLst>
              <a:ext uri="{FF2B5EF4-FFF2-40B4-BE49-F238E27FC236}">
                <a16:creationId xmlns:a16="http://schemas.microsoft.com/office/drawing/2014/main" id="{C32378EC-1AFF-FF38-9D8D-228712DE5DB0}"/>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7" name="Text Box 1">
            <a:extLst>
              <a:ext uri="{FF2B5EF4-FFF2-40B4-BE49-F238E27FC236}">
                <a16:creationId xmlns:a16="http://schemas.microsoft.com/office/drawing/2014/main" id="{C7926905-3C15-A444-F81D-C396729DD586}"/>
              </a:ext>
            </a:extLst>
          </p:cNvPr>
          <p:cNvSpPr>
            <a:spLocks noGrp="1" noRot="1" noChangeAspect="1" noChangeArrowheads="1"/>
          </p:cNvSpPr>
          <p:nvPr>
            <p:ph type="sldImg"/>
          </p:nvPr>
        </p:nvSpPr>
        <p:spPr>
          <a:xfrm>
            <a:off x="-14225588" y="-11796713"/>
            <a:ext cx="16651288" cy="12490451"/>
          </a:xfrm>
          <a:solidFill>
            <a:srgbClr val="FFFFFF"/>
          </a:solidFill>
          <a:ln>
            <a:solidFill>
              <a:srgbClr val="000000"/>
            </a:solidFill>
            <a:miter lim="800000"/>
            <a:headEnd/>
            <a:tailEnd/>
          </a:ln>
        </p:spPr>
      </p:sp>
      <p:sp>
        <p:nvSpPr>
          <p:cNvPr id="45058" name="Text Box 2">
            <a:extLst>
              <a:ext uri="{FF2B5EF4-FFF2-40B4-BE49-F238E27FC236}">
                <a16:creationId xmlns:a16="http://schemas.microsoft.com/office/drawing/2014/main" id="{58D3A155-1BAA-00F8-5C15-A0E7B7B14797}"/>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1" name="Text Box 1">
            <a:extLst>
              <a:ext uri="{FF2B5EF4-FFF2-40B4-BE49-F238E27FC236}">
                <a16:creationId xmlns:a16="http://schemas.microsoft.com/office/drawing/2014/main" id="{08845F7B-44F4-3A67-9E12-29D904CB6D47}"/>
              </a:ext>
            </a:extLst>
          </p:cNvPr>
          <p:cNvSpPr>
            <a:spLocks noGrp="1" noRot="1" noChangeAspect="1" noChangeArrowheads="1"/>
          </p:cNvSpPr>
          <p:nvPr>
            <p:ph type="sldImg"/>
          </p:nvPr>
        </p:nvSpPr>
        <p:spPr>
          <a:xfrm>
            <a:off x="-14225588" y="-11796713"/>
            <a:ext cx="16651288" cy="12490451"/>
          </a:xfrm>
          <a:solidFill>
            <a:srgbClr val="FFFFFF"/>
          </a:solidFill>
          <a:ln>
            <a:solidFill>
              <a:srgbClr val="000000"/>
            </a:solidFill>
            <a:miter lim="800000"/>
            <a:headEnd/>
            <a:tailEnd/>
          </a:ln>
        </p:spPr>
      </p:sp>
      <p:sp>
        <p:nvSpPr>
          <p:cNvPr id="46082" name="Text Box 2">
            <a:extLst>
              <a:ext uri="{FF2B5EF4-FFF2-40B4-BE49-F238E27FC236}">
                <a16:creationId xmlns:a16="http://schemas.microsoft.com/office/drawing/2014/main" id="{9AA6BB9D-A9E8-8D21-70B9-398FC9705EE1}"/>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5" name="Text Box 1">
            <a:extLst>
              <a:ext uri="{FF2B5EF4-FFF2-40B4-BE49-F238E27FC236}">
                <a16:creationId xmlns:a16="http://schemas.microsoft.com/office/drawing/2014/main" id="{121646CB-148A-3837-5C6A-6D0CAD09B123}"/>
              </a:ext>
            </a:extLst>
          </p:cNvPr>
          <p:cNvSpPr>
            <a:spLocks noGrp="1" noRot="1" noChangeAspect="1" noChangeArrowheads="1"/>
          </p:cNvSpPr>
          <p:nvPr>
            <p:ph type="sldImg"/>
          </p:nvPr>
        </p:nvSpPr>
        <p:spPr>
          <a:xfrm>
            <a:off x="-14225588" y="-11796713"/>
            <a:ext cx="16651288" cy="12490451"/>
          </a:xfrm>
          <a:solidFill>
            <a:srgbClr val="FFFFFF"/>
          </a:solidFill>
          <a:ln>
            <a:solidFill>
              <a:srgbClr val="000000"/>
            </a:solidFill>
            <a:miter lim="800000"/>
            <a:headEnd/>
            <a:tailEnd/>
          </a:ln>
        </p:spPr>
      </p:sp>
      <p:sp>
        <p:nvSpPr>
          <p:cNvPr id="47106" name="Text Box 2">
            <a:extLst>
              <a:ext uri="{FF2B5EF4-FFF2-40B4-BE49-F238E27FC236}">
                <a16:creationId xmlns:a16="http://schemas.microsoft.com/office/drawing/2014/main" id="{20610FE0-8FB5-8D4F-5CE6-A3CE44E499E5}"/>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7" name="Text Box 1">
            <a:extLst>
              <a:ext uri="{FF2B5EF4-FFF2-40B4-BE49-F238E27FC236}">
                <a16:creationId xmlns:a16="http://schemas.microsoft.com/office/drawing/2014/main" id="{F9C71FAE-24C9-B849-F9C6-E8F49EC5913A}"/>
              </a:ext>
            </a:extLst>
          </p:cNvPr>
          <p:cNvSpPr>
            <a:spLocks noGrp="1" noRot="1" noChangeAspect="1" noChangeArrowheads="1"/>
          </p:cNvSpPr>
          <p:nvPr>
            <p:ph type="sldImg"/>
          </p:nvPr>
        </p:nvSpPr>
        <p:spPr>
          <a:xfrm>
            <a:off x="-14225588" y="-11796713"/>
            <a:ext cx="16651288" cy="12490451"/>
          </a:xfrm>
          <a:solidFill>
            <a:srgbClr val="FFFFFF"/>
          </a:solidFill>
          <a:ln>
            <a:solidFill>
              <a:srgbClr val="000000"/>
            </a:solidFill>
            <a:miter lim="800000"/>
            <a:headEnd/>
            <a:tailEnd/>
          </a:ln>
        </p:spPr>
      </p:sp>
      <p:sp>
        <p:nvSpPr>
          <p:cNvPr id="29698" name="Text Box 2">
            <a:extLst>
              <a:ext uri="{FF2B5EF4-FFF2-40B4-BE49-F238E27FC236}">
                <a16:creationId xmlns:a16="http://schemas.microsoft.com/office/drawing/2014/main" id="{292D13F3-81ED-01F7-D88B-91A9B74CFED1}"/>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29" name="Text Box 1">
            <a:extLst>
              <a:ext uri="{FF2B5EF4-FFF2-40B4-BE49-F238E27FC236}">
                <a16:creationId xmlns:a16="http://schemas.microsoft.com/office/drawing/2014/main" id="{5331B845-ABE9-D407-B2B3-758561DA56A9}"/>
              </a:ext>
            </a:extLst>
          </p:cNvPr>
          <p:cNvSpPr>
            <a:spLocks noGrp="1" noRot="1" noChangeAspect="1" noChangeArrowheads="1"/>
          </p:cNvSpPr>
          <p:nvPr>
            <p:ph type="sldImg"/>
          </p:nvPr>
        </p:nvSpPr>
        <p:spPr>
          <a:xfrm>
            <a:off x="-14225588" y="-11796713"/>
            <a:ext cx="16651288" cy="12490451"/>
          </a:xfrm>
          <a:solidFill>
            <a:srgbClr val="FFFFFF"/>
          </a:solidFill>
          <a:ln>
            <a:solidFill>
              <a:srgbClr val="000000"/>
            </a:solidFill>
            <a:miter lim="800000"/>
            <a:headEnd/>
            <a:tailEnd/>
          </a:ln>
        </p:spPr>
      </p:sp>
      <p:sp>
        <p:nvSpPr>
          <p:cNvPr id="48130" name="Text Box 2">
            <a:extLst>
              <a:ext uri="{FF2B5EF4-FFF2-40B4-BE49-F238E27FC236}">
                <a16:creationId xmlns:a16="http://schemas.microsoft.com/office/drawing/2014/main" id="{413C514C-8047-EE7A-074B-35C7FD6DBBA3}"/>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3" name="Text Box 1">
            <a:extLst>
              <a:ext uri="{FF2B5EF4-FFF2-40B4-BE49-F238E27FC236}">
                <a16:creationId xmlns:a16="http://schemas.microsoft.com/office/drawing/2014/main" id="{B877E967-42BF-9016-9CE8-98484DCC9034}"/>
              </a:ext>
            </a:extLst>
          </p:cNvPr>
          <p:cNvSpPr>
            <a:spLocks noGrp="1" noRot="1" noChangeAspect="1" noChangeArrowheads="1"/>
          </p:cNvSpPr>
          <p:nvPr>
            <p:ph type="sldImg"/>
          </p:nvPr>
        </p:nvSpPr>
        <p:spPr>
          <a:xfrm>
            <a:off x="-14225588" y="-11796713"/>
            <a:ext cx="16651288" cy="12490451"/>
          </a:xfrm>
          <a:solidFill>
            <a:srgbClr val="FFFFFF"/>
          </a:solidFill>
          <a:ln>
            <a:solidFill>
              <a:srgbClr val="000000"/>
            </a:solidFill>
            <a:miter lim="800000"/>
            <a:headEnd/>
            <a:tailEnd/>
          </a:ln>
        </p:spPr>
      </p:sp>
      <p:sp>
        <p:nvSpPr>
          <p:cNvPr id="49154" name="Text Box 2">
            <a:extLst>
              <a:ext uri="{FF2B5EF4-FFF2-40B4-BE49-F238E27FC236}">
                <a16:creationId xmlns:a16="http://schemas.microsoft.com/office/drawing/2014/main" id="{223FD959-79F1-92B7-FF6D-DDB33E09DEB7}"/>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7" name="Text Box 1">
            <a:extLst>
              <a:ext uri="{FF2B5EF4-FFF2-40B4-BE49-F238E27FC236}">
                <a16:creationId xmlns:a16="http://schemas.microsoft.com/office/drawing/2014/main" id="{921B37A3-31D8-0124-FEE4-5A783CB5580F}"/>
              </a:ext>
            </a:extLst>
          </p:cNvPr>
          <p:cNvSpPr>
            <a:spLocks noGrp="1" noRot="1" noChangeAspect="1" noChangeArrowheads="1"/>
          </p:cNvSpPr>
          <p:nvPr>
            <p:ph type="sldImg"/>
          </p:nvPr>
        </p:nvSpPr>
        <p:spPr>
          <a:xfrm>
            <a:off x="-14225588" y="-11796713"/>
            <a:ext cx="16651288" cy="12490451"/>
          </a:xfrm>
          <a:solidFill>
            <a:srgbClr val="FFFFFF"/>
          </a:solidFill>
          <a:ln>
            <a:solidFill>
              <a:srgbClr val="000000"/>
            </a:solidFill>
            <a:miter lim="800000"/>
            <a:headEnd/>
            <a:tailEnd/>
          </a:ln>
        </p:spPr>
      </p:sp>
      <p:sp>
        <p:nvSpPr>
          <p:cNvPr id="50178" name="Text Box 2">
            <a:extLst>
              <a:ext uri="{FF2B5EF4-FFF2-40B4-BE49-F238E27FC236}">
                <a16:creationId xmlns:a16="http://schemas.microsoft.com/office/drawing/2014/main" id="{D2464AD4-1B48-572E-027C-B9AF37E7048E}"/>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1" name="Text Box 1">
            <a:extLst>
              <a:ext uri="{FF2B5EF4-FFF2-40B4-BE49-F238E27FC236}">
                <a16:creationId xmlns:a16="http://schemas.microsoft.com/office/drawing/2014/main" id="{8EE1AA0A-1294-6B0E-222B-EAE1271D6949}"/>
              </a:ext>
            </a:extLst>
          </p:cNvPr>
          <p:cNvSpPr>
            <a:spLocks noGrp="1" noRot="1" noChangeAspect="1" noChangeArrowheads="1"/>
          </p:cNvSpPr>
          <p:nvPr>
            <p:ph type="sldImg"/>
          </p:nvPr>
        </p:nvSpPr>
        <p:spPr>
          <a:xfrm>
            <a:off x="-14225588" y="-11796713"/>
            <a:ext cx="16651288" cy="12490451"/>
          </a:xfrm>
          <a:solidFill>
            <a:srgbClr val="FFFFFF"/>
          </a:solidFill>
          <a:ln>
            <a:solidFill>
              <a:srgbClr val="000000"/>
            </a:solidFill>
            <a:miter lim="800000"/>
            <a:headEnd/>
            <a:tailEnd/>
          </a:ln>
        </p:spPr>
      </p:sp>
      <p:sp>
        <p:nvSpPr>
          <p:cNvPr id="51202" name="Text Box 2">
            <a:extLst>
              <a:ext uri="{FF2B5EF4-FFF2-40B4-BE49-F238E27FC236}">
                <a16:creationId xmlns:a16="http://schemas.microsoft.com/office/drawing/2014/main" id="{126B939A-85C7-4AA4-F066-C32D4C77CBBC}"/>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5" name="Text Box 1">
            <a:extLst>
              <a:ext uri="{FF2B5EF4-FFF2-40B4-BE49-F238E27FC236}">
                <a16:creationId xmlns:a16="http://schemas.microsoft.com/office/drawing/2014/main" id="{F15CD10A-3D32-4DA9-B80E-5FE280D24B00}"/>
              </a:ext>
            </a:extLst>
          </p:cNvPr>
          <p:cNvSpPr>
            <a:spLocks noGrp="1" noRot="1" noChangeAspect="1" noChangeArrowheads="1"/>
          </p:cNvSpPr>
          <p:nvPr>
            <p:ph type="sldImg"/>
          </p:nvPr>
        </p:nvSpPr>
        <p:spPr>
          <a:xfrm>
            <a:off x="-14225588" y="-11796713"/>
            <a:ext cx="16651288" cy="12490451"/>
          </a:xfrm>
          <a:solidFill>
            <a:srgbClr val="FFFFFF"/>
          </a:solidFill>
          <a:ln>
            <a:solidFill>
              <a:srgbClr val="000000"/>
            </a:solidFill>
            <a:miter lim="800000"/>
            <a:headEnd/>
            <a:tailEnd/>
          </a:ln>
        </p:spPr>
      </p:sp>
      <p:sp>
        <p:nvSpPr>
          <p:cNvPr id="52226" name="Text Box 2">
            <a:extLst>
              <a:ext uri="{FF2B5EF4-FFF2-40B4-BE49-F238E27FC236}">
                <a16:creationId xmlns:a16="http://schemas.microsoft.com/office/drawing/2014/main" id="{F9E97D39-C063-E7F8-A1C8-B386D321DB2B}"/>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49" name="Text Box 1">
            <a:extLst>
              <a:ext uri="{FF2B5EF4-FFF2-40B4-BE49-F238E27FC236}">
                <a16:creationId xmlns:a16="http://schemas.microsoft.com/office/drawing/2014/main" id="{4CAFB719-395E-D76C-B767-1912E6083D82}"/>
              </a:ext>
            </a:extLst>
          </p:cNvPr>
          <p:cNvSpPr>
            <a:spLocks noGrp="1" noRot="1" noChangeAspect="1" noChangeArrowheads="1"/>
          </p:cNvSpPr>
          <p:nvPr>
            <p:ph type="sldImg"/>
          </p:nvPr>
        </p:nvSpPr>
        <p:spPr>
          <a:xfrm>
            <a:off x="-14225588" y="-11796713"/>
            <a:ext cx="16651288" cy="12490451"/>
          </a:xfrm>
          <a:solidFill>
            <a:srgbClr val="FFFFFF"/>
          </a:solidFill>
          <a:ln>
            <a:solidFill>
              <a:srgbClr val="000000"/>
            </a:solidFill>
            <a:miter lim="800000"/>
            <a:headEnd/>
            <a:tailEnd/>
          </a:ln>
        </p:spPr>
      </p:sp>
      <p:sp>
        <p:nvSpPr>
          <p:cNvPr id="53250" name="Text Box 2">
            <a:extLst>
              <a:ext uri="{FF2B5EF4-FFF2-40B4-BE49-F238E27FC236}">
                <a16:creationId xmlns:a16="http://schemas.microsoft.com/office/drawing/2014/main" id="{016D4134-79B1-41D7-B39F-4D43FAE05CA4}"/>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69" name="Text Box 1">
            <a:extLst>
              <a:ext uri="{FF2B5EF4-FFF2-40B4-BE49-F238E27FC236}">
                <a16:creationId xmlns:a16="http://schemas.microsoft.com/office/drawing/2014/main" id="{B4067B0E-E9EF-9A70-1AC9-CAE5F02C270F}"/>
              </a:ext>
            </a:extLst>
          </p:cNvPr>
          <p:cNvSpPr>
            <a:spLocks noGrp="1" noRot="1" noChangeAspect="1" noChangeArrowheads="1"/>
          </p:cNvSpPr>
          <p:nvPr>
            <p:ph type="sldImg"/>
          </p:nvPr>
        </p:nvSpPr>
        <p:spPr>
          <a:xfrm>
            <a:off x="-14225588" y="-11796713"/>
            <a:ext cx="16651288" cy="12490451"/>
          </a:xfrm>
          <a:solidFill>
            <a:srgbClr val="FFFFFF"/>
          </a:solidFill>
          <a:ln>
            <a:solidFill>
              <a:srgbClr val="000000"/>
            </a:solidFill>
            <a:miter lim="800000"/>
            <a:headEnd/>
            <a:tailEnd/>
          </a:ln>
        </p:spPr>
      </p:sp>
      <p:sp>
        <p:nvSpPr>
          <p:cNvPr id="32770" name="Text Box 2">
            <a:extLst>
              <a:ext uri="{FF2B5EF4-FFF2-40B4-BE49-F238E27FC236}">
                <a16:creationId xmlns:a16="http://schemas.microsoft.com/office/drawing/2014/main" id="{BD3C8329-ED8D-7FD7-1732-64EA5DC62E7B}"/>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1" name="Text Box 1">
            <a:extLst>
              <a:ext uri="{FF2B5EF4-FFF2-40B4-BE49-F238E27FC236}">
                <a16:creationId xmlns:a16="http://schemas.microsoft.com/office/drawing/2014/main" id="{5D8EE6F4-901B-BA92-5245-BC2102AF3337}"/>
              </a:ext>
            </a:extLst>
          </p:cNvPr>
          <p:cNvSpPr>
            <a:spLocks noGrp="1" noRot="1" noChangeAspect="1" noChangeArrowheads="1"/>
          </p:cNvSpPr>
          <p:nvPr>
            <p:ph type="sldImg"/>
          </p:nvPr>
        </p:nvSpPr>
        <p:spPr>
          <a:xfrm>
            <a:off x="-14225588" y="-11796713"/>
            <a:ext cx="16651288" cy="12490451"/>
          </a:xfrm>
          <a:solidFill>
            <a:srgbClr val="FFFFFF"/>
          </a:solidFill>
          <a:ln>
            <a:solidFill>
              <a:srgbClr val="000000"/>
            </a:solidFill>
            <a:miter lim="800000"/>
            <a:headEnd/>
            <a:tailEnd/>
          </a:ln>
        </p:spPr>
      </p:sp>
      <p:sp>
        <p:nvSpPr>
          <p:cNvPr id="30722" name="Text Box 2">
            <a:extLst>
              <a:ext uri="{FF2B5EF4-FFF2-40B4-BE49-F238E27FC236}">
                <a16:creationId xmlns:a16="http://schemas.microsoft.com/office/drawing/2014/main" id="{D955BF38-6A78-0CE1-83B3-C96532FCA0B1}"/>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5" name="Text Box 1">
            <a:extLst>
              <a:ext uri="{FF2B5EF4-FFF2-40B4-BE49-F238E27FC236}">
                <a16:creationId xmlns:a16="http://schemas.microsoft.com/office/drawing/2014/main" id="{C8EC567D-1778-7565-3969-0AE4EC019A3E}"/>
              </a:ext>
            </a:extLst>
          </p:cNvPr>
          <p:cNvSpPr>
            <a:spLocks noGrp="1" noRot="1" noChangeAspect="1" noChangeArrowheads="1"/>
          </p:cNvSpPr>
          <p:nvPr>
            <p:ph type="sldImg"/>
          </p:nvPr>
        </p:nvSpPr>
        <p:spPr>
          <a:xfrm>
            <a:off x="-14225588" y="-11796713"/>
            <a:ext cx="16651288" cy="12490451"/>
          </a:xfrm>
          <a:solidFill>
            <a:srgbClr val="FFFFFF"/>
          </a:solidFill>
          <a:ln>
            <a:solidFill>
              <a:srgbClr val="000000"/>
            </a:solidFill>
            <a:miter lim="800000"/>
            <a:headEnd/>
            <a:tailEnd/>
          </a:ln>
        </p:spPr>
      </p:sp>
      <p:sp>
        <p:nvSpPr>
          <p:cNvPr id="31746" name="Text Box 2">
            <a:extLst>
              <a:ext uri="{FF2B5EF4-FFF2-40B4-BE49-F238E27FC236}">
                <a16:creationId xmlns:a16="http://schemas.microsoft.com/office/drawing/2014/main" id="{0E9074C6-B0A1-E0E2-9A50-E4833B61343A}"/>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69" name="Text Box 1">
            <a:extLst>
              <a:ext uri="{FF2B5EF4-FFF2-40B4-BE49-F238E27FC236}">
                <a16:creationId xmlns:a16="http://schemas.microsoft.com/office/drawing/2014/main" id="{B14206C5-97E5-56EE-831F-39BC1C3BD209}"/>
              </a:ext>
            </a:extLst>
          </p:cNvPr>
          <p:cNvSpPr>
            <a:spLocks noGrp="1" noRot="1" noChangeAspect="1" noChangeArrowheads="1"/>
          </p:cNvSpPr>
          <p:nvPr>
            <p:ph type="sldImg"/>
          </p:nvPr>
        </p:nvSpPr>
        <p:spPr>
          <a:xfrm>
            <a:off x="-14225588" y="-11796713"/>
            <a:ext cx="16651288" cy="12490451"/>
          </a:xfrm>
          <a:solidFill>
            <a:srgbClr val="FFFFFF"/>
          </a:solidFill>
          <a:ln>
            <a:solidFill>
              <a:srgbClr val="000000"/>
            </a:solidFill>
            <a:miter lim="800000"/>
            <a:headEnd/>
            <a:tailEnd/>
          </a:ln>
        </p:spPr>
      </p:sp>
      <p:sp>
        <p:nvSpPr>
          <p:cNvPr id="32770" name="Text Box 2">
            <a:extLst>
              <a:ext uri="{FF2B5EF4-FFF2-40B4-BE49-F238E27FC236}">
                <a16:creationId xmlns:a16="http://schemas.microsoft.com/office/drawing/2014/main" id="{47B2DB7E-A815-9DC9-F6B4-4268ABAF9B81}"/>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3" name="Text Box 1">
            <a:extLst>
              <a:ext uri="{FF2B5EF4-FFF2-40B4-BE49-F238E27FC236}">
                <a16:creationId xmlns:a16="http://schemas.microsoft.com/office/drawing/2014/main" id="{1931A0BB-5F9A-FDD7-E371-6072EB729E95}"/>
              </a:ext>
            </a:extLst>
          </p:cNvPr>
          <p:cNvSpPr>
            <a:spLocks noGrp="1" noRot="1" noChangeAspect="1" noChangeArrowheads="1"/>
          </p:cNvSpPr>
          <p:nvPr>
            <p:ph type="sldImg"/>
          </p:nvPr>
        </p:nvSpPr>
        <p:spPr>
          <a:xfrm>
            <a:off x="-14225588" y="-11796713"/>
            <a:ext cx="16651288" cy="12490451"/>
          </a:xfrm>
          <a:solidFill>
            <a:srgbClr val="FFFFFF"/>
          </a:solidFill>
          <a:ln>
            <a:solidFill>
              <a:srgbClr val="000000"/>
            </a:solidFill>
            <a:miter lim="800000"/>
            <a:headEnd/>
            <a:tailEnd/>
          </a:ln>
        </p:spPr>
      </p:sp>
      <p:sp>
        <p:nvSpPr>
          <p:cNvPr id="33794" name="Text Box 2">
            <a:extLst>
              <a:ext uri="{FF2B5EF4-FFF2-40B4-BE49-F238E27FC236}">
                <a16:creationId xmlns:a16="http://schemas.microsoft.com/office/drawing/2014/main" id="{1F21EA07-5E0A-0917-FD6C-B35EEB054328}"/>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7" name="Text Box 1">
            <a:extLst>
              <a:ext uri="{FF2B5EF4-FFF2-40B4-BE49-F238E27FC236}">
                <a16:creationId xmlns:a16="http://schemas.microsoft.com/office/drawing/2014/main" id="{FE1F0F1A-E31E-D187-AA3F-C87517F848AE}"/>
              </a:ext>
            </a:extLst>
          </p:cNvPr>
          <p:cNvSpPr>
            <a:spLocks noGrp="1" noRot="1" noChangeAspect="1" noChangeArrowheads="1"/>
          </p:cNvSpPr>
          <p:nvPr>
            <p:ph type="sldImg"/>
          </p:nvPr>
        </p:nvSpPr>
        <p:spPr>
          <a:xfrm>
            <a:off x="-14225588" y="-11796713"/>
            <a:ext cx="16651288" cy="12490451"/>
          </a:xfrm>
          <a:solidFill>
            <a:srgbClr val="FFFFFF"/>
          </a:solidFill>
          <a:ln>
            <a:solidFill>
              <a:srgbClr val="000000"/>
            </a:solidFill>
            <a:miter lim="800000"/>
            <a:headEnd/>
            <a:tailEnd/>
          </a:ln>
        </p:spPr>
      </p:sp>
      <p:sp>
        <p:nvSpPr>
          <p:cNvPr id="34818" name="Text Box 2">
            <a:extLst>
              <a:ext uri="{FF2B5EF4-FFF2-40B4-BE49-F238E27FC236}">
                <a16:creationId xmlns:a16="http://schemas.microsoft.com/office/drawing/2014/main" id="{AD09BFB7-C850-AF1B-F9DE-64B38921B920}"/>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1" name="Text Box 1">
            <a:extLst>
              <a:ext uri="{FF2B5EF4-FFF2-40B4-BE49-F238E27FC236}">
                <a16:creationId xmlns:a16="http://schemas.microsoft.com/office/drawing/2014/main" id="{6531BBEA-0A27-7FDD-F57A-46FDDCD0F912}"/>
              </a:ext>
            </a:extLst>
          </p:cNvPr>
          <p:cNvSpPr>
            <a:spLocks noGrp="1" noRot="1" noChangeAspect="1" noChangeArrowheads="1"/>
          </p:cNvSpPr>
          <p:nvPr>
            <p:ph type="sldImg"/>
          </p:nvPr>
        </p:nvSpPr>
        <p:spPr>
          <a:xfrm>
            <a:off x="-14225588" y="-11796713"/>
            <a:ext cx="16651288" cy="12490451"/>
          </a:xfrm>
          <a:solidFill>
            <a:srgbClr val="FFFFFF"/>
          </a:solidFill>
          <a:ln>
            <a:solidFill>
              <a:srgbClr val="000000"/>
            </a:solidFill>
            <a:miter lim="800000"/>
            <a:headEnd/>
            <a:tailEnd/>
          </a:ln>
        </p:spPr>
      </p:sp>
      <p:sp>
        <p:nvSpPr>
          <p:cNvPr id="35842" name="Text Box 2">
            <a:extLst>
              <a:ext uri="{FF2B5EF4-FFF2-40B4-BE49-F238E27FC236}">
                <a16:creationId xmlns:a16="http://schemas.microsoft.com/office/drawing/2014/main" id="{1861776A-1603-EFFC-16FC-657EC14E82D9}"/>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5" name="Text Box 1">
            <a:extLst>
              <a:ext uri="{FF2B5EF4-FFF2-40B4-BE49-F238E27FC236}">
                <a16:creationId xmlns:a16="http://schemas.microsoft.com/office/drawing/2014/main" id="{58D5A04E-54C5-70A6-EC81-17A54556F65A}"/>
              </a:ext>
            </a:extLst>
          </p:cNvPr>
          <p:cNvSpPr>
            <a:spLocks noGrp="1" noRot="1" noChangeAspect="1" noChangeArrowheads="1"/>
          </p:cNvSpPr>
          <p:nvPr>
            <p:ph type="sldImg"/>
          </p:nvPr>
        </p:nvSpPr>
        <p:spPr>
          <a:xfrm>
            <a:off x="-14225588" y="-11796713"/>
            <a:ext cx="16651288" cy="12490451"/>
          </a:xfrm>
          <a:solidFill>
            <a:srgbClr val="FFFFFF"/>
          </a:solidFill>
          <a:ln>
            <a:solidFill>
              <a:srgbClr val="000000"/>
            </a:solidFill>
            <a:miter lim="800000"/>
            <a:headEnd/>
            <a:tailEnd/>
          </a:ln>
        </p:spPr>
      </p:sp>
      <p:sp>
        <p:nvSpPr>
          <p:cNvPr id="36866" name="Text Box 2">
            <a:extLst>
              <a:ext uri="{FF2B5EF4-FFF2-40B4-BE49-F238E27FC236}">
                <a16:creationId xmlns:a16="http://schemas.microsoft.com/office/drawing/2014/main" id="{13072119-F16F-90BB-5573-9C87FC75A2B0}"/>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cs-CZ"/>
              <a:t>Mastertitelformat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Master-Untertitelformat bearbeiten</a:t>
            </a:r>
            <a:endParaRPr lang="de-DE"/>
          </a:p>
        </p:txBody>
      </p:sp>
      <p:sp>
        <p:nvSpPr>
          <p:cNvPr id="4" name="Rectangle 3">
            <a:extLst>
              <a:ext uri="{FF2B5EF4-FFF2-40B4-BE49-F238E27FC236}">
                <a16:creationId xmlns:a16="http://schemas.microsoft.com/office/drawing/2014/main" id="{8923EE2C-046D-C4B2-A747-32E5058199F9}"/>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040C0212-0AE0-6AAC-CF28-42E1406D7F67}"/>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879773CC-858A-9EC4-ACCD-80F26CF3C055}"/>
              </a:ext>
            </a:extLst>
          </p:cNvPr>
          <p:cNvSpPr>
            <a:spLocks noGrp="1" noChangeArrowheads="1"/>
          </p:cNvSpPr>
          <p:nvPr>
            <p:ph type="sldNum" idx="12"/>
          </p:nvPr>
        </p:nvSpPr>
        <p:spPr>
          <a:ln/>
        </p:spPr>
        <p:txBody>
          <a:bodyPr/>
          <a:lstStyle>
            <a:lvl1pPr>
              <a:defRPr/>
            </a:lvl1pPr>
          </a:lstStyle>
          <a:p>
            <a:pPr>
              <a:defRPr/>
            </a:pPr>
            <a:fld id="{0B0ACADD-C59E-EF43-86CA-98C4426E87CF}" type="slidenum">
              <a:rPr lang="de-CH" altLang="de-CZ"/>
              <a:pPr>
                <a:defRPr/>
              </a:pPr>
              <a:t>‹Nr.›</a:t>
            </a:fld>
            <a:endParaRPr lang="de-CH" altLang="de-CZ"/>
          </a:p>
        </p:txBody>
      </p:sp>
    </p:spTree>
    <p:extLst>
      <p:ext uri="{BB962C8B-B14F-4D97-AF65-F5344CB8AC3E}">
        <p14:creationId xmlns:p14="http://schemas.microsoft.com/office/powerpoint/2010/main" val="4093606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Vertikaler Textplatzhalter 2"/>
          <p:cNvSpPr>
            <a:spLocks noGrp="1"/>
          </p:cNvSpPr>
          <p:nvPr>
            <p:ph type="body" orient="vert" idx="1"/>
          </p:nvPr>
        </p:nvSpPr>
        <p:spPr/>
        <p:txBody>
          <a:bodyPr vert="eaVert"/>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Rectangle 3">
            <a:extLst>
              <a:ext uri="{FF2B5EF4-FFF2-40B4-BE49-F238E27FC236}">
                <a16:creationId xmlns:a16="http://schemas.microsoft.com/office/drawing/2014/main" id="{75E6B708-2F9F-FD1C-FC46-3A423A519B5A}"/>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4B8EF912-0C5D-FDFE-2D66-BEE3F8154E45}"/>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5AA3F425-8642-C546-4F04-589B4966B63D}"/>
              </a:ext>
            </a:extLst>
          </p:cNvPr>
          <p:cNvSpPr>
            <a:spLocks noGrp="1" noChangeArrowheads="1"/>
          </p:cNvSpPr>
          <p:nvPr>
            <p:ph type="sldNum" idx="12"/>
          </p:nvPr>
        </p:nvSpPr>
        <p:spPr>
          <a:ln/>
        </p:spPr>
        <p:txBody>
          <a:bodyPr/>
          <a:lstStyle>
            <a:lvl1pPr>
              <a:defRPr/>
            </a:lvl1pPr>
          </a:lstStyle>
          <a:p>
            <a:pPr>
              <a:defRPr/>
            </a:pPr>
            <a:fld id="{0F017AD5-3545-7247-802E-714E9DDA760A}" type="slidenum">
              <a:rPr lang="de-CH" altLang="de-CZ"/>
              <a:pPr>
                <a:defRPr/>
              </a:pPr>
              <a:t>‹Nr.›</a:t>
            </a:fld>
            <a:endParaRPr lang="de-CH" altLang="de-CZ"/>
          </a:p>
        </p:txBody>
      </p:sp>
    </p:spTree>
    <p:extLst>
      <p:ext uri="{BB962C8B-B14F-4D97-AF65-F5344CB8AC3E}">
        <p14:creationId xmlns:p14="http://schemas.microsoft.com/office/powerpoint/2010/main" val="879539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3050" y="128588"/>
            <a:ext cx="2054225" cy="5988050"/>
          </a:xfrm>
        </p:spPr>
        <p:txBody>
          <a:bodyPr vert="eaVert"/>
          <a:lstStyle/>
          <a:p>
            <a:r>
              <a:rPr lang="cs-CZ"/>
              <a:t>Mastertitelformat bearbeiten</a:t>
            </a:r>
            <a:endParaRPr lang="de-DE"/>
          </a:p>
        </p:txBody>
      </p:sp>
      <p:sp>
        <p:nvSpPr>
          <p:cNvPr id="3" name="Vertikaler Textplatzhalter 2"/>
          <p:cNvSpPr>
            <a:spLocks noGrp="1"/>
          </p:cNvSpPr>
          <p:nvPr>
            <p:ph type="body" orient="vert" idx="1"/>
          </p:nvPr>
        </p:nvSpPr>
        <p:spPr>
          <a:xfrm>
            <a:off x="457200" y="128588"/>
            <a:ext cx="6013450" cy="5988050"/>
          </a:xfrm>
        </p:spPr>
        <p:txBody>
          <a:bodyPr vert="eaVert"/>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Rectangle 3">
            <a:extLst>
              <a:ext uri="{FF2B5EF4-FFF2-40B4-BE49-F238E27FC236}">
                <a16:creationId xmlns:a16="http://schemas.microsoft.com/office/drawing/2014/main" id="{66C9927E-6241-0D03-0E43-27FD0348BF8A}"/>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FB2EFF15-412A-8522-A0F2-524AEA17914A}"/>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E757E512-E139-9F0C-A932-673F563B9C5F}"/>
              </a:ext>
            </a:extLst>
          </p:cNvPr>
          <p:cNvSpPr>
            <a:spLocks noGrp="1" noChangeArrowheads="1"/>
          </p:cNvSpPr>
          <p:nvPr>
            <p:ph type="sldNum" idx="12"/>
          </p:nvPr>
        </p:nvSpPr>
        <p:spPr>
          <a:ln/>
        </p:spPr>
        <p:txBody>
          <a:bodyPr/>
          <a:lstStyle>
            <a:lvl1pPr>
              <a:defRPr/>
            </a:lvl1pPr>
          </a:lstStyle>
          <a:p>
            <a:pPr>
              <a:defRPr/>
            </a:pPr>
            <a:fld id="{0CD529E6-2B69-0249-810D-8252482F5302}" type="slidenum">
              <a:rPr lang="de-CH" altLang="de-CZ"/>
              <a:pPr>
                <a:defRPr/>
              </a:pPr>
              <a:t>‹Nr.›</a:t>
            </a:fld>
            <a:endParaRPr lang="de-CH" altLang="de-CZ"/>
          </a:p>
        </p:txBody>
      </p:sp>
    </p:spTree>
    <p:extLst>
      <p:ext uri="{BB962C8B-B14F-4D97-AF65-F5344CB8AC3E}">
        <p14:creationId xmlns:p14="http://schemas.microsoft.com/office/powerpoint/2010/main" val="686654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457200" y="128588"/>
            <a:ext cx="8220075" cy="1433512"/>
          </a:xfrm>
        </p:spPr>
        <p:txBody>
          <a:bodyPr/>
          <a:lstStyle/>
          <a:p>
            <a:r>
              <a:rPr lang="cs-CZ"/>
              <a:t>Mastertitelformat bearbeiten</a:t>
            </a:r>
            <a:endParaRPr lang="de-DE"/>
          </a:p>
        </p:txBody>
      </p:sp>
      <p:sp>
        <p:nvSpPr>
          <p:cNvPr id="3" name="Rectangle 3">
            <a:extLst>
              <a:ext uri="{FF2B5EF4-FFF2-40B4-BE49-F238E27FC236}">
                <a16:creationId xmlns:a16="http://schemas.microsoft.com/office/drawing/2014/main" id="{8D240672-A59C-9CFC-2698-044410548679}"/>
              </a:ext>
            </a:extLst>
          </p:cNvPr>
          <p:cNvSpPr>
            <a:spLocks noGrp="1" noChangeArrowheads="1"/>
          </p:cNvSpPr>
          <p:nvPr>
            <p:ph type="dt" idx="10"/>
          </p:nvPr>
        </p:nvSpPr>
        <p:spPr>
          <a:ln/>
        </p:spPr>
        <p:txBody>
          <a:bodyPr/>
          <a:lstStyle>
            <a:lvl1pPr>
              <a:defRPr/>
            </a:lvl1pPr>
          </a:lstStyle>
          <a:p>
            <a:pPr>
              <a:defRPr/>
            </a:pPr>
            <a:endParaRPr lang="de-CH"/>
          </a:p>
        </p:txBody>
      </p:sp>
      <p:sp>
        <p:nvSpPr>
          <p:cNvPr id="4" name="Rectangle 4">
            <a:extLst>
              <a:ext uri="{FF2B5EF4-FFF2-40B4-BE49-F238E27FC236}">
                <a16:creationId xmlns:a16="http://schemas.microsoft.com/office/drawing/2014/main" id="{35BDDBED-2DBA-E483-33AD-11DD57BAE839}"/>
              </a:ext>
            </a:extLst>
          </p:cNvPr>
          <p:cNvSpPr>
            <a:spLocks noGrp="1" noChangeArrowheads="1"/>
          </p:cNvSpPr>
          <p:nvPr>
            <p:ph type="ftr" idx="11"/>
          </p:nvPr>
        </p:nvSpPr>
        <p:spPr>
          <a:ln/>
        </p:spPr>
        <p:txBody>
          <a:bodyPr/>
          <a:lstStyle>
            <a:lvl1pPr>
              <a:defRPr/>
            </a:lvl1pPr>
          </a:lstStyle>
          <a:p>
            <a:pPr>
              <a:defRPr/>
            </a:pPr>
            <a:endParaRPr lang="de-CH"/>
          </a:p>
        </p:txBody>
      </p:sp>
      <p:sp>
        <p:nvSpPr>
          <p:cNvPr id="5" name="Rectangle 5">
            <a:extLst>
              <a:ext uri="{FF2B5EF4-FFF2-40B4-BE49-F238E27FC236}">
                <a16:creationId xmlns:a16="http://schemas.microsoft.com/office/drawing/2014/main" id="{2D9A026F-DD15-4B64-E85F-5E0F616D64A5}"/>
              </a:ext>
            </a:extLst>
          </p:cNvPr>
          <p:cNvSpPr>
            <a:spLocks noGrp="1" noChangeArrowheads="1"/>
          </p:cNvSpPr>
          <p:nvPr>
            <p:ph type="sldNum" idx="12"/>
          </p:nvPr>
        </p:nvSpPr>
        <p:spPr>
          <a:ln/>
        </p:spPr>
        <p:txBody>
          <a:bodyPr/>
          <a:lstStyle>
            <a:lvl1pPr>
              <a:defRPr/>
            </a:lvl1pPr>
          </a:lstStyle>
          <a:p>
            <a:pPr>
              <a:defRPr/>
            </a:pPr>
            <a:fld id="{DD2BBC94-2074-0845-988A-7D13210B4325}" type="slidenum">
              <a:rPr lang="de-CH" altLang="de-CZ"/>
              <a:pPr>
                <a:defRPr/>
              </a:pPr>
              <a:t>‹Nr.›</a:t>
            </a:fld>
            <a:endParaRPr lang="de-CH" altLang="de-CZ"/>
          </a:p>
        </p:txBody>
      </p:sp>
    </p:spTree>
    <p:extLst>
      <p:ext uri="{BB962C8B-B14F-4D97-AF65-F5344CB8AC3E}">
        <p14:creationId xmlns:p14="http://schemas.microsoft.com/office/powerpoint/2010/main" val="1165391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Inhaltsplatzhalter 2"/>
          <p:cNvSpPr>
            <a:spLocks noGrp="1"/>
          </p:cNvSpPr>
          <p:nvPr>
            <p:ph idx="1"/>
          </p:nvPr>
        </p:nvSpPr>
        <p:spPr/>
        <p:txBody>
          <a:body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Rectangle 3">
            <a:extLst>
              <a:ext uri="{FF2B5EF4-FFF2-40B4-BE49-F238E27FC236}">
                <a16:creationId xmlns:a16="http://schemas.microsoft.com/office/drawing/2014/main" id="{D58CA02E-684A-EE60-B3AB-4ED5BD09E8D4}"/>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1D1A225C-8241-6172-53B2-8105B08BC461}"/>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AE742F39-08C7-E5F6-6FA3-18E72CF6036F}"/>
              </a:ext>
            </a:extLst>
          </p:cNvPr>
          <p:cNvSpPr>
            <a:spLocks noGrp="1" noChangeArrowheads="1"/>
          </p:cNvSpPr>
          <p:nvPr>
            <p:ph type="sldNum" idx="12"/>
          </p:nvPr>
        </p:nvSpPr>
        <p:spPr>
          <a:ln/>
        </p:spPr>
        <p:txBody>
          <a:bodyPr/>
          <a:lstStyle>
            <a:lvl1pPr>
              <a:defRPr/>
            </a:lvl1pPr>
          </a:lstStyle>
          <a:p>
            <a:pPr>
              <a:defRPr/>
            </a:pPr>
            <a:fld id="{DE2B9B59-8382-EC40-8C22-0D271AE91066}" type="slidenum">
              <a:rPr lang="de-CH" altLang="de-CZ"/>
              <a:pPr>
                <a:defRPr/>
              </a:pPr>
              <a:t>‹Nr.›</a:t>
            </a:fld>
            <a:endParaRPr lang="de-CH" altLang="de-CZ"/>
          </a:p>
        </p:txBody>
      </p:sp>
    </p:spTree>
    <p:extLst>
      <p:ext uri="{BB962C8B-B14F-4D97-AF65-F5344CB8AC3E}">
        <p14:creationId xmlns:p14="http://schemas.microsoft.com/office/powerpoint/2010/main" val="1931065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cs-CZ"/>
              <a:t>Mastertitelformat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Mastertextformat bearbeiten</a:t>
            </a:r>
          </a:p>
        </p:txBody>
      </p:sp>
      <p:sp>
        <p:nvSpPr>
          <p:cNvPr id="4" name="Rectangle 3">
            <a:extLst>
              <a:ext uri="{FF2B5EF4-FFF2-40B4-BE49-F238E27FC236}">
                <a16:creationId xmlns:a16="http://schemas.microsoft.com/office/drawing/2014/main" id="{A718FDE7-5CBA-B1B1-9E2B-82AE0B307094}"/>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E78DC023-9707-BEA8-6F75-C8AF37A37F6A}"/>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0455B18C-8E31-8910-AD99-E604642A0D59}"/>
              </a:ext>
            </a:extLst>
          </p:cNvPr>
          <p:cNvSpPr>
            <a:spLocks noGrp="1" noChangeArrowheads="1"/>
          </p:cNvSpPr>
          <p:nvPr>
            <p:ph type="sldNum" idx="12"/>
          </p:nvPr>
        </p:nvSpPr>
        <p:spPr>
          <a:ln/>
        </p:spPr>
        <p:txBody>
          <a:bodyPr/>
          <a:lstStyle>
            <a:lvl1pPr>
              <a:defRPr/>
            </a:lvl1pPr>
          </a:lstStyle>
          <a:p>
            <a:pPr>
              <a:defRPr/>
            </a:pPr>
            <a:fld id="{4E84DAB5-7BEA-FF40-A801-E56DC8E9F52C}" type="slidenum">
              <a:rPr lang="de-CH" altLang="de-CZ"/>
              <a:pPr>
                <a:defRPr/>
              </a:pPr>
              <a:t>‹Nr.›</a:t>
            </a:fld>
            <a:endParaRPr lang="de-CH" altLang="de-CZ"/>
          </a:p>
        </p:txBody>
      </p:sp>
    </p:spTree>
    <p:extLst>
      <p:ext uri="{BB962C8B-B14F-4D97-AF65-F5344CB8AC3E}">
        <p14:creationId xmlns:p14="http://schemas.microsoft.com/office/powerpoint/2010/main" val="501678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Inhaltsplatzhalter 2"/>
          <p:cNvSpPr>
            <a:spLocks noGrp="1"/>
          </p:cNvSpPr>
          <p:nvPr>
            <p:ph sz="half" idx="1"/>
          </p:nvPr>
        </p:nvSpPr>
        <p:spPr>
          <a:xfrm>
            <a:off x="457200" y="1600200"/>
            <a:ext cx="4033838" cy="4516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Inhaltsplatzhalter 3"/>
          <p:cNvSpPr>
            <a:spLocks noGrp="1"/>
          </p:cNvSpPr>
          <p:nvPr>
            <p:ph sz="half" idx="2"/>
          </p:nvPr>
        </p:nvSpPr>
        <p:spPr>
          <a:xfrm>
            <a:off x="4643438" y="1600200"/>
            <a:ext cx="4033837" cy="4516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5" name="Rectangle 3">
            <a:extLst>
              <a:ext uri="{FF2B5EF4-FFF2-40B4-BE49-F238E27FC236}">
                <a16:creationId xmlns:a16="http://schemas.microsoft.com/office/drawing/2014/main" id="{B818330B-0B87-42C3-4658-51274CE0C510}"/>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7EE9D696-652B-E6CC-51AD-D5F059D5DA3B}"/>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FE2C6301-5B43-4BA7-D805-651A7511DC1A}"/>
              </a:ext>
            </a:extLst>
          </p:cNvPr>
          <p:cNvSpPr>
            <a:spLocks noGrp="1" noChangeArrowheads="1"/>
          </p:cNvSpPr>
          <p:nvPr>
            <p:ph type="sldNum" idx="12"/>
          </p:nvPr>
        </p:nvSpPr>
        <p:spPr>
          <a:ln/>
        </p:spPr>
        <p:txBody>
          <a:bodyPr/>
          <a:lstStyle>
            <a:lvl1pPr>
              <a:defRPr/>
            </a:lvl1pPr>
          </a:lstStyle>
          <a:p>
            <a:pPr>
              <a:defRPr/>
            </a:pPr>
            <a:fld id="{4ADDED14-5CF7-C84F-B5DB-39132D8FF595}" type="slidenum">
              <a:rPr lang="de-CH" altLang="de-CZ"/>
              <a:pPr>
                <a:defRPr/>
              </a:pPr>
              <a:t>‹Nr.›</a:t>
            </a:fld>
            <a:endParaRPr lang="de-CH" altLang="de-CZ"/>
          </a:p>
        </p:txBody>
      </p:sp>
    </p:spTree>
    <p:extLst>
      <p:ext uri="{BB962C8B-B14F-4D97-AF65-F5344CB8AC3E}">
        <p14:creationId xmlns:p14="http://schemas.microsoft.com/office/powerpoint/2010/main" val="3712794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cs-CZ"/>
              <a:t>Mastertitelformat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7" name="Rectangle 3">
            <a:extLst>
              <a:ext uri="{FF2B5EF4-FFF2-40B4-BE49-F238E27FC236}">
                <a16:creationId xmlns:a16="http://schemas.microsoft.com/office/drawing/2014/main" id="{6E83A06B-8A2F-3E24-FF3D-014A14E4C228}"/>
              </a:ext>
            </a:extLst>
          </p:cNvPr>
          <p:cNvSpPr>
            <a:spLocks noGrp="1" noChangeArrowheads="1"/>
          </p:cNvSpPr>
          <p:nvPr>
            <p:ph type="dt" idx="10"/>
          </p:nvPr>
        </p:nvSpPr>
        <p:spPr>
          <a:ln/>
        </p:spPr>
        <p:txBody>
          <a:bodyPr/>
          <a:lstStyle>
            <a:lvl1pPr>
              <a:defRPr/>
            </a:lvl1pPr>
          </a:lstStyle>
          <a:p>
            <a:pPr>
              <a:defRPr/>
            </a:pPr>
            <a:endParaRPr lang="de-CH"/>
          </a:p>
        </p:txBody>
      </p:sp>
      <p:sp>
        <p:nvSpPr>
          <p:cNvPr id="8" name="Rectangle 4">
            <a:extLst>
              <a:ext uri="{FF2B5EF4-FFF2-40B4-BE49-F238E27FC236}">
                <a16:creationId xmlns:a16="http://schemas.microsoft.com/office/drawing/2014/main" id="{8DF72C7A-B575-FFB3-ED79-6F2D88B49BFF}"/>
              </a:ext>
            </a:extLst>
          </p:cNvPr>
          <p:cNvSpPr>
            <a:spLocks noGrp="1" noChangeArrowheads="1"/>
          </p:cNvSpPr>
          <p:nvPr>
            <p:ph type="ftr" idx="11"/>
          </p:nvPr>
        </p:nvSpPr>
        <p:spPr>
          <a:ln/>
        </p:spPr>
        <p:txBody>
          <a:bodyPr/>
          <a:lstStyle>
            <a:lvl1pPr>
              <a:defRPr/>
            </a:lvl1pPr>
          </a:lstStyle>
          <a:p>
            <a:pPr>
              <a:defRPr/>
            </a:pPr>
            <a:endParaRPr lang="de-CH"/>
          </a:p>
        </p:txBody>
      </p:sp>
      <p:sp>
        <p:nvSpPr>
          <p:cNvPr id="9" name="Rectangle 5">
            <a:extLst>
              <a:ext uri="{FF2B5EF4-FFF2-40B4-BE49-F238E27FC236}">
                <a16:creationId xmlns:a16="http://schemas.microsoft.com/office/drawing/2014/main" id="{A8240A6E-0F50-2EDA-3C69-487383D6E6C2}"/>
              </a:ext>
            </a:extLst>
          </p:cNvPr>
          <p:cNvSpPr>
            <a:spLocks noGrp="1" noChangeArrowheads="1"/>
          </p:cNvSpPr>
          <p:nvPr>
            <p:ph type="sldNum" idx="12"/>
          </p:nvPr>
        </p:nvSpPr>
        <p:spPr>
          <a:ln/>
        </p:spPr>
        <p:txBody>
          <a:bodyPr/>
          <a:lstStyle>
            <a:lvl1pPr>
              <a:defRPr/>
            </a:lvl1pPr>
          </a:lstStyle>
          <a:p>
            <a:pPr>
              <a:defRPr/>
            </a:pPr>
            <a:fld id="{01D23846-9615-8C47-BBF2-4EBE2AC42265}" type="slidenum">
              <a:rPr lang="de-CH" altLang="de-CZ"/>
              <a:pPr>
                <a:defRPr/>
              </a:pPr>
              <a:t>‹Nr.›</a:t>
            </a:fld>
            <a:endParaRPr lang="de-CH" altLang="de-CZ"/>
          </a:p>
        </p:txBody>
      </p:sp>
    </p:spTree>
    <p:extLst>
      <p:ext uri="{BB962C8B-B14F-4D97-AF65-F5344CB8AC3E}">
        <p14:creationId xmlns:p14="http://schemas.microsoft.com/office/powerpoint/2010/main" val="2642890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Rectangle 3">
            <a:extLst>
              <a:ext uri="{FF2B5EF4-FFF2-40B4-BE49-F238E27FC236}">
                <a16:creationId xmlns:a16="http://schemas.microsoft.com/office/drawing/2014/main" id="{B149C337-B622-B385-0EA2-8CC1C9108E87}"/>
              </a:ext>
            </a:extLst>
          </p:cNvPr>
          <p:cNvSpPr>
            <a:spLocks noGrp="1" noChangeArrowheads="1"/>
          </p:cNvSpPr>
          <p:nvPr>
            <p:ph type="dt" idx="10"/>
          </p:nvPr>
        </p:nvSpPr>
        <p:spPr>
          <a:ln/>
        </p:spPr>
        <p:txBody>
          <a:bodyPr/>
          <a:lstStyle>
            <a:lvl1pPr>
              <a:defRPr/>
            </a:lvl1pPr>
          </a:lstStyle>
          <a:p>
            <a:pPr>
              <a:defRPr/>
            </a:pPr>
            <a:endParaRPr lang="de-CH"/>
          </a:p>
        </p:txBody>
      </p:sp>
      <p:sp>
        <p:nvSpPr>
          <p:cNvPr id="4" name="Rectangle 4">
            <a:extLst>
              <a:ext uri="{FF2B5EF4-FFF2-40B4-BE49-F238E27FC236}">
                <a16:creationId xmlns:a16="http://schemas.microsoft.com/office/drawing/2014/main" id="{5332C987-6935-F7FB-D2D8-B05CFB48D1BF}"/>
              </a:ext>
            </a:extLst>
          </p:cNvPr>
          <p:cNvSpPr>
            <a:spLocks noGrp="1" noChangeArrowheads="1"/>
          </p:cNvSpPr>
          <p:nvPr>
            <p:ph type="ftr" idx="11"/>
          </p:nvPr>
        </p:nvSpPr>
        <p:spPr>
          <a:ln/>
        </p:spPr>
        <p:txBody>
          <a:bodyPr/>
          <a:lstStyle>
            <a:lvl1pPr>
              <a:defRPr/>
            </a:lvl1pPr>
          </a:lstStyle>
          <a:p>
            <a:pPr>
              <a:defRPr/>
            </a:pPr>
            <a:endParaRPr lang="de-CH"/>
          </a:p>
        </p:txBody>
      </p:sp>
      <p:sp>
        <p:nvSpPr>
          <p:cNvPr id="5" name="Rectangle 5">
            <a:extLst>
              <a:ext uri="{FF2B5EF4-FFF2-40B4-BE49-F238E27FC236}">
                <a16:creationId xmlns:a16="http://schemas.microsoft.com/office/drawing/2014/main" id="{8C2A5586-F872-9B10-E6C8-F27398935FD2}"/>
              </a:ext>
            </a:extLst>
          </p:cNvPr>
          <p:cNvSpPr>
            <a:spLocks noGrp="1" noChangeArrowheads="1"/>
          </p:cNvSpPr>
          <p:nvPr>
            <p:ph type="sldNum" idx="12"/>
          </p:nvPr>
        </p:nvSpPr>
        <p:spPr>
          <a:ln/>
        </p:spPr>
        <p:txBody>
          <a:bodyPr/>
          <a:lstStyle>
            <a:lvl1pPr>
              <a:defRPr/>
            </a:lvl1pPr>
          </a:lstStyle>
          <a:p>
            <a:pPr>
              <a:defRPr/>
            </a:pPr>
            <a:fld id="{BCD43313-0BDF-F245-A3CF-6CC67C8DBF3F}" type="slidenum">
              <a:rPr lang="de-CH" altLang="de-CZ"/>
              <a:pPr>
                <a:defRPr/>
              </a:pPr>
              <a:t>‹Nr.›</a:t>
            </a:fld>
            <a:endParaRPr lang="de-CH" altLang="de-CZ"/>
          </a:p>
        </p:txBody>
      </p:sp>
    </p:spTree>
    <p:extLst>
      <p:ext uri="{BB962C8B-B14F-4D97-AF65-F5344CB8AC3E}">
        <p14:creationId xmlns:p14="http://schemas.microsoft.com/office/powerpoint/2010/main" val="3909049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72C8BEEF-624B-568F-1FB6-9517E90F9654}"/>
              </a:ext>
            </a:extLst>
          </p:cNvPr>
          <p:cNvSpPr>
            <a:spLocks noGrp="1" noChangeArrowheads="1"/>
          </p:cNvSpPr>
          <p:nvPr>
            <p:ph type="dt" idx="10"/>
          </p:nvPr>
        </p:nvSpPr>
        <p:spPr>
          <a:ln/>
        </p:spPr>
        <p:txBody>
          <a:bodyPr/>
          <a:lstStyle>
            <a:lvl1pPr>
              <a:defRPr/>
            </a:lvl1pPr>
          </a:lstStyle>
          <a:p>
            <a:pPr>
              <a:defRPr/>
            </a:pPr>
            <a:endParaRPr lang="de-CH"/>
          </a:p>
        </p:txBody>
      </p:sp>
      <p:sp>
        <p:nvSpPr>
          <p:cNvPr id="3" name="Rectangle 4">
            <a:extLst>
              <a:ext uri="{FF2B5EF4-FFF2-40B4-BE49-F238E27FC236}">
                <a16:creationId xmlns:a16="http://schemas.microsoft.com/office/drawing/2014/main" id="{FB0A04B6-5A18-C23A-89C7-E0516BDA9FB1}"/>
              </a:ext>
            </a:extLst>
          </p:cNvPr>
          <p:cNvSpPr>
            <a:spLocks noGrp="1" noChangeArrowheads="1"/>
          </p:cNvSpPr>
          <p:nvPr>
            <p:ph type="ftr" idx="11"/>
          </p:nvPr>
        </p:nvSpPr>
        <p:spPr>
          <a:ln/>
        </p:spPr>
        <p:txBody>
          <a:bodyPr/>
          <a:lstStyle>
            <a:lvl1pPr>
              <a:defRPr/>
            </a:lvl1pPr>
          </a:lstStyle>
          <a:p>
            <a:pPr>
              <a:defRPr/>
            </a:pPr>
            <a:endParaRPr lang="de-CH"/>
          </a:p>
        </p:txBody>
      </p:sp>
      <p:sp>
        <p:nvSpPr>
          <p:cNvPr id="4" name="Rectangle 5">
            <a:extLst>
              <a:ext uri="{FF2B5EF4-FFF2-40B4-BE49-F238E27FC236}">
                <a16:creationId xmlns:a16="http://schemas.microsoft.com/office/drawing/2014/main" id="{03744E9B-D252-C8EC-02DC-DE1DF08AA028}"/>
              </a:ext>
            </a:extLst>
          </p:cNvPr>
          <p:cNvSpPr>
            <a:spLocks noGrp="1" noChangeArrowheads="1"/>
          </p:cNvSpPr>
          <p:nvPr>
            <p:ph type="sldNum" idx="12"/>
          </p:nvPr>
        </p:nvSpPr>
        <p:spPr>
          <a:ln/>
        </p:spPr>
        <p:txBody>
          <a:bodyPr/>
          <a:lstStyle>
            <a:lvl1pPr>
              <a:defRPr/>
            </a:lvl1pPr>
          </a:lstStyle>
          <a:p>
            <a:pPr>
              <a:defRPr/>
            </a:pPr>
            <a:fld id="{F3715203-C566-0446-84C7-2E9DCE7C685B}" type="slidenum">
              <a:rPr lang="de-CH" altLang="de-CZ"/>
              <a:pPr>
                <a:defRPr/>
              </a:pPr>
              <a:t>‹Nr.›</a:t>
            </a:fld>
            <a:endParaRPr lang="de-CH" altLang="de-CZ"/>
          </a:p>
        </p:txBody>
      </p:sp>
    </p:spTree>
    <p:extLst>
      <p:ext uri="{BB962C8B-B14F-4D97-AF65-F5344CB8AC3E}">
        <p14:creationId xmlns:p14="http://schemas.microsoft.com/office/powerpoint/2010/main" val="1075719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cs-CZ"/>
              <a:t>Mastertitelformat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Mastertextformat bearbeiten</a:t>
            </a:r>
          </a:p>
        </p:txBody>
      </p:sp>
      <p:sp>
        <p:nvSpPr>
          <p:cNvPr id="5" name="Rectangle 3">
            <a:extLst>
              <a:ext uri="{FF2B5EF4-FFF2-40B4-BE49-F238E27FC236}">
                <a16:creationId xmlns:a16="http://schemas.microsoft.com/office/drawing/2014/main" id="{6137E8DA-E902-4A61-DF2E-E0F6E6DEF3D2}"/>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C081BF16-ACC4-B66A-5CB4-313AC6659BBE}"/>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5BC6437E-0890-9183-3610-F11129F6E9D0}"/>
              </a:ext>
            </a:extLst>
          </p:cNvPr>
          <p:cNvSpPr>
            <a:spLocks noGrp="1" noChangeArrowheads="1"/>
          </p:cNvSpPr>
          <p:nvPr>
            <p:ph type="sldNum" idx="12"/>
          </p:nvPr>
        </p:nvSpPr>
        <p:spPr>
          <a:ln/>
        </p:spPr>
        <p:txBody>
          <a:bodyPr/>
          <a:lstStyle>
            <a:lvl1pPr>
              <a:defRPr/>
            </a:lvl1pPr>
          </a:lstStyle>
          <a:p>
            <a:pPr>
              <a:defRPr/>
            </a:pPr>
            <a:fld id="{395DEBCD-661A-F945-885F-5C38448D7CDF}" type="slidenum">
              <a:rPr lang="de-CH" altLang="de-CZ"/>
              <a:pPr>
                <a:defRPr/>
              </a:pPr>
              <a:t>‹Nr.›</a:t>
            </a:fld>
            <a:endParaRPr lang="de-CH" altLang="de-CZ"/>
          </a:p>
        </p:txBody>
      </p:sp>
    </p:spTree>
    <p:extLst>
      <p:ext uri="{BB962C8B-B14F-4D97-AF65-F5344CB8AC3E}">
        <p14:creationId xmlns:p14="http://schemas.microsoft.com/office/powerpoint/2010/main" val="398208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cs-CZ"/>
              <a:t>Mastertitelformat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Mastertextformat bearbeiten</a:t>
            </a:r>
          </a:p>
        </p:txBody>
      </p:sp>
      <p:sp>
        <p:nvSpPr>
          <p:cNvPr id="5" name="Rectangle 3">
            <a:extLst>
              <a:ext uri="{FF2B5EF4-FFF2-40B4-BE49-F238E27FC236}">
                <a16:creationId xmlns:a16="http://schemas.microsoft.com/office/drawing/2014/main" id="{8365359D-AE81-1889-538F-9C6E4B3DB07B}"/>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80BBBBC2-29BE-10F5-C69E-9BF1B35C1E32}"/>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86A00156-6D2D-A1E4-616B-732539A5CBEE}"/>
              </a:ext>
            </a:extLst>
          </p:cNvPr>
          <p:cNvSpPr>
            <a:spLocks noGrp="1" noChangeArrowheads="1"/>
          </p:cNvSpPr>
          <p:nvPr>
            <p:ph type="sldNum" idx="12"/>
          </p:nvPr>
        </p:nvSpPr>
        <p:spPr>
          <a:ln/>
        </p:spPr>
        <p:txBody>
          <a:bodyPr/>
          <a:lstStyle>
            <a:lvl1pPr>
              <a:defRPr/>
            </a:lvl1pPr>
          </a:lstStyle>
          <a:p>
            <a:pPr>
              <a:defRPr/>
            </a:pPr>
            <a:fld id="{B1805A35-EC4C-4E4E-A987-F1810024AD4E}" type="slidenum">
              <a:rPr lang="de-CH" altLang="de-CZ"/>
              <a:pPr>
                <a:defRPr/>
              </a:pPr>
              <a:t>‹Nr.›</a:t>
            </a:fld>
            <a:endParaRPr lang="de-CH" altLang="de-CZ"/>
          </a:p>
        </p:txBody>
      </p:sp>
    </p:spTree>
    <p:extLst>
      <p:ext uri="{BB962C8B-B14F-4D97-AF65-F5344CB8AC3E}">
        <p14:creationId xmlns:p14="http://schemas.microsoft.com/office/powerpoint/2010/main" val="1470959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29EBA273-C2E6-129A-FCE0-5DA0B7FB7278}"/>
              </a:ext>
            </a:extLst>
          </p:cNvPr>
          <p:cNvSpPr>
            <a:spLocks noGrp="1" noChangeArrowheads="1"/>
          </p:cNvSpPr>
          <p:nvPr>
            <p:ph type="title"/>
          </p:nvPr>
        </p:nvSpPr>
        <p:spPr bwMode="auto">
          <a:xfrm>
            <a:off x="457200" y="128588"/>
            <a:ext cx="8220075" cy="143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ctr" anchorCtr="0" compatLnSpc="1">
            <a:prstTxWarp prst="textNoShape">
              <a:avLst/>
            </a:prstTxWarp>
          </a:bodyPr>
          <a:lstStyle/>
          <a:p>
            <a:pPr lvl="0"/>
            <a:r>
              <a:rPr lang="en-GB" altLang="de-CZ"/>
              <a:t>Klicken Sie, um das Format des Titeltextes zu bearbeiten</a:t>
            </a:r>
          </a:p>
        </p:txBody>
      </p:sp>
      <p:sp>
        <p:nvSpPr>
          <p:cNvPr id="1027" name="Rectangle 2">
            <a:extLst>
              <a:ext uri="{FF2B5EF4-FFF2-40B4-BE49-F238E27FC236}">
                <a16:creationId xmlns:a16="http://schemas.microsoft.com/office/drawing/2014/main" id="{57FD6B43-EBFD-98CD-D99A-A745861F35E4}"/>
              </a:ext>
            </a:extLst>
          </p:cNvPr>
          <p:cNvSpPr>
            <a:spLocks noGrp="1" noChangeArrowheads="1"/>
          </p:cNvSpPr>
          <p:nvPr>
            <p:ph type="body" idx="1"/>
          </p:nvPr>
        </p:nvSpPr>
        <p:spPr bwMode="auto">
          <a:xfrm>
            <a:off x="457200" y="1600200"/>
            <a:ext cx="8220075" cy="451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t" anchorCtr="0" compatLnSpc="1">
            <a:prstTxWarp prst="textNoShape">
              <a:avLst/>
            </a:prstTxWarp>
          </a:bodyPr>
          <a:lstStyle/>
          <a:p>
            <a:pPr lvl="0"/>
            <a:r>
              <a:rPr lang="en-GB" altLang="de-CZ"/>
              <a:t>Klicken Sie, um die Formate des Gliederungstextes zu bearbeiten</a:t>
            </a:r>
          </a:p>
          <a:p>
            <a:pPr lvl="1"/>
            <a:r>
              <a:rPr lang="en-GB" altLang="de-CZ"/>
              <a:t>Zweite Gliederungsebene</a:t>
            </a:r>
          </a:p>
          <a:p>
            <a:pPr lvl="2"/>
            <a:r>
              <a:rPr lang="en-GB" altLang="de-CZ"/>
              <a:t>Dritte Gliederungsebene</a:t>
            </a:r>
          </a:p>
          <a:p>
            <a:pPr lvl="3"/>
            <a:r>
              <a:rPr lang="en-GB" altLang="de-CZ"/>
              <a:t>Vierte Gliederungsebene</a:t>
            </a:r>
          </a:p>
          <a:p>
            <a:pPr lvl="4"/>
            <a:r>
              <a:rPr lang="en-GB" altLang="de-CZ"/>
              <a:t>Fünfte Gliederungsebene</a:t>
            </a:r>
          </a:p>
          <a:p>
            <a:pPr lvl="4"/>
            <a:r>
              <a:rPr lang="en-GB" altLang="de-CZ"/>
              <a:t>Sechste Gliederungsebene</a:t>
            </a:r>
          </a:p>
          <a:p>
            <a:pPr lvl="4"/>
            <a:r>
              <a:rPr lang="en-GB" altLang="de-CZ"/>
              <a:t>Siebente Gliederungsebene</a:t>
            </a:r>
          </a:p>
          <a:p>
            <a:pPr lvl="4"/>
            <a:r>
              <a:rPr lang="en-GB" altLang="de-CZ"/>
              <a:t>Achte Gliederungsebene</a:t>
            </a:r>
          </a:p>
          <a:p>
            <a:pPr lvl="4"/>
            <a:r>
              <a:rPr lang="en-GB" altLang="de-CZ"/>
              <a:t>Neunte Gliederungsebene</a:t>
            </a:r>
          </a:p>
        </p:txBody>
      </p:sp>
      <p:sp>
        <p:nvSpPr>
          <p:cNvPr id="2" name="Rectangle 3">
            <a:extLst>
              <a:ext uri="{FF2B5EF4-FFF2-40B4-BE49-F238E27FC236}">
                <a16:creationId xmlns:a16="http://schemas.microsoft.com/office/drawing/2014/main" id="{41A49CCC-EB1D-2422-A4E1-B4772422F821}"/>
              </a:ext>
            </a:extLst>
          </p:cNvPr>
          <p:cNvSpPr>
            <a:spLocks noGrp="1" noChangeArrowheads="1"/>
          </p:cNvSpPr>
          <p:nvPr>
            <p:ph type="dt"/>
          </p:nvPr>
        </p:nvSpPr>
        <p:spPr bwMode="auto">
          <a:xfrm>
            <a:off x="457200" y="6245225"/>
            <a:ext cx="2124075" cy="466725"/>
          </a:xfrm>
          <a:prstGeom prst="rect">
            <a:avLst/>
          </a:prstGeom>
          <a:noFill/>
          <a:ln>
            <a:noFill/>
          </a:ln>
          <a:effectLst/>
        </p:spPr>
        <p:txBody>
          <a:bodyPr vert="horz" wrap="square" lIns="90000" tIns="46800" rIns="90000" bIns="46800" numCol="1" anchor="t"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ＭＳ Ｐゴシック" charset="0"/>
                <a:cs typeface="Arial" charset="0"/>
              </a:defRPr>
            </a:lvl1pPr>
          </a:lstStyle>
          <a:p>
            <a:pPr>
              <a:defRPr/>
            </a:pPr>
            <a:endParaRPr lang="de-CH"/>
          </a:p>
        </p:txBody>
      </p:sp>
      <p:sp>
        <p:nvSpPr>
          <p:cNvPr id="1028" name="Rectangle 4">
            <a:extLst>
              <a:ext uri="{FF2B5EF4-FFF2-40B4-BE49-F238E27FC236}">
                <a16:creationId xmlns:a16="http://schemas.microsoft.com/office/drawing/2014/main" id="{BCE88560-98F9-815F-CD02-0E5BD303E92E}"/>
              </a:ext>
            </a:extLst>
          </p:cNvPr>
          <p:cNvSpPr>
            <a:spLocks noGrp="1" noChangeArrowheads="1"/>
          </p:cNvSpPr>
          <p:nvPr>
            <p:ph type="ftr"/>
          </p:nvPr>
        </p:nvSpPr>
        <p:spPr bwMode="auto">
          <a:xfrm>
            <a:off x="3124200" y="6245225"/>
            <a:ext cx="2886075" cy="466725"/>
          </a:xfrm>
          <a:prstGeom prst="rect">
            <a:avLst/>
          </a:prstGeom>
          <a:noFill/>
          <a:ln>
            <a:noFill/>
          </a:ln>
          <a:effectLst/>
        </p:spPr>
        <p:txBody>
          <a:bodyPr vert="horz" wrap="square" lIns="90000" tIns="46800" rIns="90000" bIns="46800" numCol="1" anchor="t"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ＭＳ Ｐゴシック" charset="0"/>
                <a:cs typeface="Arial" charset="0"/>
              </a:defRPr>
            </a:lvl1pPr>
          </a:lstStyle>
          <a:p>
            <a:pPr>
              <a:defRPr/>
            </a:pPr>
            <a:endParaRPr lang="de-CH"/>
          </a:p>
        </p:txBody>
      </p:sp>
      <p:sp>
        <p:nvSpPr>
          <p:cNvPr id="1029" name="Rectangle 5">
            <a:extLst>
              <a:ext uri="{FF2B5EF4-FFF2-40B4-BE49-F238E27FC236}">
                <a16:creationId xmlns:a16="http://schemas.microsoft.com/office/drawing/2014/main" id="{EE828270-B0F0-0792-DFD6-F6AD6669260F}"/>
              </a:ext>
            </a:extLst>
          </p:cNvPr>
          <p:cNvSpPr>
            <a:spLocks noGrp="1" noChangeArrowheads="1"/>
          </p:cNvSpPr>
          <p:nvPr>
            <p:ph type="sldNum"/>
          </p:nvPr>
        </p:nvSpPr>
        <p:spPr bwMode="auto">
          <a:xfrm>
            <a:off x="6553200" y="6245225"/>
            <a:ext cx="2124075" cy="466725"/>
          </a:xfrm>
          <a:prstGeom prst="rect">
            <a:avLst/>
          </a:prstGeom>
          <a:noFill/>
          <a:ln>
            <a:noFill/>
          </a:ln>
          <a:effectLst/>
        </p:spPr>
        <p:txBody>
          <a:bodyPr vert="horz" wrap="square" lIns="90000" tIns="46800" rIns="90000" bIns="46800" numCol="1" anchor="t"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mtClean="0">
                <a:solidFill>
                  <a:srgbClr val="000000"/>
                </a:solidFill>
              </a:defRPr>
            </a:lvl1pPr>
          </a:lstStyle>
          <a:p>
            <a:pPr>
              <a:defRPr/>
            </a:pPr>
            <a:fld id="{6A6E31C0-04FD-B442-BC66-710CAAC85D40}" type="slidenum">
              <a:rPr lang="de-CH" altLang="de-CZ"/>
              <a:pPr>
                <a:defRPr/>
              </a:pPr>
              <a:t>‹Nr.›</a:t>
            </a:fld>
            <a:endParaRPr lang="de-CH" altLang="de-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charset="0"/>
        </a:defRPr>
      </a:lvl5pPr>
      <a:lvl6pPr marL="2514600" indent="-228600" algn="ctr" defTabSz="449263" rtl="0" fontAlgn="base">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charset="0"/>
        </a:defRPr>
      </a:lvl6pPr>
      <a:lvl7pPr marL="2971800" indent="-228600" algn="ctr" defTabSz="449263" rtl="0" fontAlgn="base">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charset="0"/>
        </a:defRPr>
      </a:lvl7pPr>
      <a:lvl8pPr marL="3429000" indent="-228600" algn="ctr" defTabSz="449263" rtl="0" fontAlgn="base">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charset="0"/>
        </a:defRPr>
      </a:lvl8pPr>
      <a:lvl9pPr marL="3886200" indent="-228600" algn="ctr" defTabSz="449263" rtl="0" fontAlgn="base">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n-ea"/>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n-ea"/>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n-cs"/>
        </a:defRPr>
      </a:lvl5pPr>
      <a:lvl6pPr marL="2514600" indent="-228600" algn="l" defTabSz="449263" rtl="0" fontAlgn="base">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fontAlgn="base">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fontAlgn="base">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fontAlgn="base">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1">
            <a:extLst>
              <a:ext uri="{FF2B5EF4-FFF2-40B4-BE49-F238E27FC236}">
                <a16:creationId xmlns:a16="http://schemas.microsoft.com/office/drawing/2014/main" id="{DFA237C5-407F-F612-B6AB-7B34864D6A3B}"/>
              </a:ext>
            </a:extLst>
          </p:cNvPr>
          <p:cNvSpPr>
            <a:spLocks noGrp="1" noChangeArrowheads="1"/>
          </p:cNvSpPr>
          <p:nvPr>
            <p:ph type="title"/>
          </p:nvPr>
        </p:nvSpPr>
        <p:spPr>
          <a:xfrm>
            <a:off x="684213" y="1052513"/>
            <a:ext cx="7772400" cy="1470025"/>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CH" altLang="de-CZ" sz="4000" b="1">
                <a:latin typeface="Times New Roman" panose="02020603050405020304" pitchFamily="18" charset="0"/>
              </a:rPr>
              <a:t>Morfologie ruštiny</a:t>
            </a:r>
          </a:p>
        </p:txBody>
      </p:sp>
      <p:sp>
        <p:nvSpPr>
          <p:cNvPr id="15363" name="Rectangle 2">
            <a:extLst>
              <a:ext uri="{FF2B5EF4-FFF2-40B4-BE49-F238E27FC236}">
                <a16:creationId xmlns:a16="http://schemas.microsoft.com/office/drawing/2014/main" id="{A2F4F536-007B-56F2-5C3A-7E8B282D4DB5}"/>
              </a:ext>
            </a:extLst>
          </p:cNvPr>
          <p:cNvSpPr>
            <a:spLocks noGrp="1" noChangeArrowheads="1"/>
          </p:cNvSpPr>
          <p:nvPr>
            <p:ph type="subTitle" idx="4294967295"/>
          </p:nvPr>
        </p:nvSpPr>
        <p:spPr>
          <a:xfrm>
            <a:off x="1331913" y="4652963"/>
            <a:ext cx="6400800" cy="911225"/>
          </a:xfrm>
        </p:spPr>
        <p:txBody>
          <a:bodyPr/>
          <a:lstStyle/>
          <a:p>
            <a:pPr marL="0" indent="0" algn="ctr" eaLnBrk="1" hangingPunct="1">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de-CH" altLang="de-CZ">
                <a:latin typeface="Times New Roman" panose="02020603050405020304" pitchFamily="18" charset="0"/>
              </a:rPr>
              <a:t>Markus Giger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89" name="Rectangle 1">
            <a:extLst>
              <a:ext uri="{FF2B5EF4-FFF2-40B4-BE49-F238E27FC236}">
                <a16:creationId xmlns:a16="http://schemas.microsoft.com/office/drawing/2014/main" id="{AFAB844F-D6CF-EFD5-C35E-4080A4264734}"/>
              </a:ext>
            </a:extLst>
          </p:cNvPr>
          <p:cNvSpPr>
            <a:spLocks noGrp="1" noChangeArrowheads="1"/>
          </p:cNvSpPr>
          <p:nvPr>
            <p:ph type="body"/>
          </p:nvPr>
        </p:nvSpPr>
        <p:spPr>
          <a:xfrm>
            <a:off x="250825" y="260350"/>
            <a:ext cx="8497888" cy="6192838"/>
          </a:xfrm>
        </p:spPr>
        <p:txBody>
          <a:bodyPr anchor="t"/>
          <a:lstStyle/>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ru-RU" altLang="de-CZ" sz="2800" i="1">
                <a:latin typeface="Times New Roman" panose="02020603050405020304" pitchFamily="18" charset="0"/>
              </a:rPr>
              <a:t>чит</a:t>
            </a:r>
            <a:r>
              <a:rPr lang="ru-RU" altLang="de-CZ" sz="2800" i="1" u="sng">
                <a:latin typeface="Times New Roman" panose="02020603050405020304" pitchFamily="18" charset="0"/>
              </a:rPr>
              <a:t>а</a:t>
            </a:r>
            <a:r>
              <a:rPr lang="ru-RU" altLang="de-CZ" sz="2800" i="1">
                <a:latin typeface="Times New Roman" panose="02020603050405020304" pitchFamily="18" charset="0"/>
              </a:rPr>
              <a:t>ть – чит</a:t>
            </a:r>
            <a:r>
              <a:rPr lang="ru-RU" altLang="de-CZ" sz="2800" i="1" u="sng">
                <a:latin typeface="Times New Roman" panose="02020603050405020304" pitchFamily="18" charset="0"/>
              </a:rPr>
              <a:t>а</a:t>
            </a:r>
            <a:r>
              <a:rPr lang="ru-RU" altLang="de-CZ" sz="2800" i="1">
                <a:latin typeface="Times New Roman" panose="02020603050405020304" pitchFamily="18" charset="0"/>
              </a:rPr>
              <a:t>ю – чит</a:t>
            </a:r>
            <a:r>
              <a:rPr lang="ru-RU" altLang="de-CZ" sz="2800" i="1" u="sng">
                <a:latin typeface="Times New Roman" panose="02020603050405020304" pitchFamily="18" charset="0"/>
              </a:rPr>
              <a:t>а</a:t>
            </a:r>
            <a:r>
              <a:rPr lang="ru-RU" altLang="de-CZ" sz="2800" i="1">
                <a:latin typeface="Times New Roman" panose="02020603050405020304" pitchFamily="18" charset="0"/>
              </a:rPr>
              <a:t>емый</a:t>
            </a:r>
            <a:br>
              <a:rPr lang="ru-RU" altLang="de-CZ" sz="2800" i="1">
                <a:latin typeface="Times New Roman" panose="02020603050405020304" pitchFamily="18" charset="0"/>
              </a:rPr>
            </a:br>
            <a:r>
              <a:rPr lang="ru-RU" altLang="de-CZ" sz="2800" i="1">
                <a:latin typeface="Times New Roman" panose="02020603050405020304" pitchFamily="18" charset="0"/>
              </a:rPr>
              <a:t>организов</a:t>
            </a:r>
            <a:r>
              <a:rPr lang="ru-RU" altLang="de-CZ" sz="2800" i="1" u="sng">
                <a:latin typeface="Times New Roman" panose="02020603050405020304" pitchFamily="18" charset="0"/>
              </a:rPr>
              <a:t>а</a:t>
            </a:r>
            <a:r>
              <a:rPr lang="ru-RU" altLang="de-CZ" sz="2800" i="1">
                <a:latin typeface="Times New Roman" panose="02020603050405020304" pitchFamily="18" charset="0"/>
              </a:rPr>
              <a:t>ть – организ</a:t>
            </a:r>
            <a:r>
              <a:rPr lang="ru-RU" altLang="de-CZ" sz="2800" i="1" u="sng">
                <a:latin typeface="Times New Roman" panose="02020603050405020304" pitchFamily="18" charset="0"/>
              </a:rPr>
              <a:t>у</a:t>
            </a:r>
            <a:r>
              <a:rPr lang="ru-RU" altLang="de-CZ" sz="2800" i="1">
                <a:latin typeface="Times New Roman" panose="02020603050405020304" pitchFamily="18" charset="0"/>
              </a:rPr>
              <a:t>ю – организ</a:t>
            </a:r>
            <a:r>
              <a:rPr lang="ru-RU" altLang="de-CZ" sz="2800" i="1" u="sng">
                <a:latin typeface="Times New Roman" panose="02020603050405020304" pitchFamily="18" charset="0"/>
              </a:rPr>
              <a:t>у</a:t>
            </a:r>
            <a:r>
              <a:rPr lang="ru-RU" altLang="de-CZ" sz="2800" i="1">
                <a:latin typeface="Times New Roman" panose="02020603050405020304" pitchFamily="18" charset="0"/>
              </a:rPr>
              <a:t>емый</a:t>
            </a:r>
            <a:br>
              <a:rPr lang="ru-RU" altLang="de-CZ" sz="2800" i="1">
                <a:latin typeface="Times New Roman" panose="02020603050405020304" pitchFamily="18" charset="0"/>
              </a:rPr>
            </a:br>
            <a:r>
              <a:rPr lang="ru-RU" altLang="de-CZ" sz="2800" i="1">
                <a:latin typeface="Times New Roman" panose="02020603050405020304" pitchFamily="18" charset="0"/>
              </a:rPr>
              <a:t>нест</a:t>
            </a:r>
            <a:r>
              <a:rPr lang="ru-RU" altLang="de-CZ" sz="2800" i="1" u="sng">
                <a:latin typeface="Times New Roman" panose="02020603050405020304" pitchFamily="18" charset="0"/>
              </a:rPr>
              <a:t>и</a:t>
            </a:r>
            <a:r>
              <a:rPr lang="ru-RU" altLang="de-CZ" sz="2800" i="1">
                <a:latin typeface="Times New Roman" panose="02020603050405020304" pitchFamily="18" charset="0"/>
              </a:rPr>
              <a:t> – нес</a:t>
            </a:r>
            <a:r>
              <a:rPr lang="ru-RU" altLang="de-CZ" sz="2800" i="1" u="sng">
                <a:latin typeface="Times New Roman" panose="02020603050405020304" pitchFamily="18" charset="0"/>
              </a:rPr>
              <a:t>у</a:t>
            </a:r>
            <a:r>
              <a:rPr lang="ru-RU" altLang="de-CZ" sz="2800" i="1">
                <a:latin typeface="Times New Roman" panose="02020603050405020304" pitchFamily="18" charset="0"/>
              </a:rPr>
              <a:t> – нес</a:t>
            </a:r>
            <a:r>
              <a:rPr lang="ru-RU" altLang="de-CZ" sz="2800" i="1" u="sng">
                <a:latin typeface="Times New Roman" panose="02020603050405020304" pitchFamily="18" charset="0"/>
              </a:rPr>
              <a:t>о</a:t>
            </a:r>
            <a:r>
              <a:rPr lang="ru-RU" altLang="de-CZ" sz="2800" i="1">
                <a:latin typeface="Times New Roman" panose="02020603050405020304" pitchFamily="18" charset="0"/>
              </a:rPr>
              <a:t>мый</a:t>
            </a:r>
            <a:br>
              <a:rPr lang="ru-RU" altLang="de-CZ" sz="2800" i="1">
                <a:latin typeface="Times New Roman" panose="02020603050405020304" pitchFamily="18" charset="0"/>
              </a:rPr>
            </a:br>
            <a:r>
              <a:rPr lang="ru-RU" altLang="de-CZ" sz="2800" i="1">
                <a:latin typeface="Times New Roman" panose="02020603050405020304" pitchFamily="18" charset="0"/>
              </a:rPr>
              <a:t>люб</a:t>
            </a:r>
            <a:r>
              <a:rPr lang="ru-RU" altLang="de-CZ" sz="2800" i="1" u="sng">
                <a:latin typeface="Times New Roman" panose="02020603050405020304" pitchFamily="18" charset="0"/>
              </a:rPr>
              <a:t>и</a:t>
            </a:r>
            <a:r>
              <a:rPr lang="ru-RU" altLang="de-CZ" sz="2800" i="1">
                <a:latin typeface="Times New Roman" panose="02020603050405020304" pitchFamily="18" charset="0"/>
              </a:rPr>
              <a:t>ть – любл</a:t>
            </a:r>
            <a:r>
              <a:rPr lang="ru-RU" altLang="de-CZ" sz="2800" i="1" u="sng">
                <a:latin typeface="Times New Roman" panose="02020603050405020304" pitchFamily="18" charset="0"/>
              </a:rPr>
              <a:t>ю</a:t>
            </a:r>
            <a:r>
              <a:rPr lang="ru-RU" altLang="de-CZ" sz="2800" i="1">
                <a:latin typeface="Times New Roman" panose="02020603050405020304" pitchFamily="18" charset="0"/>
              </a:rPr>
              <a:t> – люб</a:t>
            </a:r>
            <a:r>
              <a:rPr lang="ru-RU" altLang="de-CZ" sz="2800" i="1" u="sng">
                <a:latin typeface="Times New Roman" panose="02020603050405020304" pitchFamily="18" charset="0"/>
              </a:rPr>
              <a:t>и</a:t>
            </a:r>
            <a:r>
              <a:rPr lang="ru-RU" altLang="de-CZ" sz="2800" i="1">
                <a:latin typeface="Times New Roman" panose="02020603050405020304" pitchFamily="18" charset="0"/>
              </a:rPr>
              <a:t>мый</a:t>
            </a:r>
            <a:br>
              <a:rPr lang="ru-RU" altLang="de-CZ" sz="2800" i="1">
                <a:latin typeface="Times New Roman" panose="02020603050405020304" pitchFamily="18" charset="0"/>
              </a:rPr>
            </a:br>
            <a:r>
              <a:rPr lang="ru-RU" altLang="de-CZ" sz="2800" i="1">
                <a:latin typeface="Times New Roman" panose="02020603050405020304" pitchFamily="18" charset="0"/>
              </a:rPr>
              <a:t>привод</a:t>
            </a:r>
            <a:r>
              <a:rPr lang="ru-RU" altLang="de-CZ" sz="2800" i="1" u="sng">
                <a:latin typeface="Times New Roman" panose="02020603050405020304" pitchFamily="18" charset="0"/>
              </a:rPr>
              <a:t>и</a:t>
            </a:r>
            <a:r>
              <a:rPr lang="ru-RU" altLang="de-CZ" sz="2800" i="1">
                <a:latin typeface="Times New Roman" panose="02020603050405020304" pitchFamily="18" charset="0"/>
              </a:rPr>
              <a:t>ть – привож</a:t>
            </a:r>
            <a:r>
              <a:rPr lang="ru-RU" altLang="de-CZ" sz="2800" i="1" u="sng">
                <a:latin typeface="Times New Roman" panose="02020603050405020304" pitchFamily="18" charset="0"/>
              </a:rPr>
              <a:t>у</a:t>
            </a:r>
            <a:r>
              <a:rPr lang="ru-RU" altLang="de-CZ" sz="2800" i="1">
                <a:latin typeface="Times New Roman" panose="02020603050405020304" pitchFamily="18" charset="0"/>
              </a:rPr>
              <a:t> – привод</a:t>
            </a:r>
            <a:r>
              <a:rPr lang="ru-RU" altLang="de-CZ" sz="2800" i="1" u="sng">
                <a:latin typeface="Times New Roman" panose="02020603050405020304" pitchFamily="18" charset="0"/>
              </a:rPr>
              <a:t>и</a:t>
            </a:r>
            <a:r>
              <a:rPr lang="ru-RU" altLang="de-CZ" sz="2800" i="1">
                <a:latin typeface="Times New Roman" panose="02020603050405020304" pitchFamily="18" charset="0"/>
              </a:rPr>
              <a:t>мый</a:t>
            </a:r>
            <a:br>
              <a:rPr lang="ru-RU" altLang="de-CZ" sz="2800" i="1">
                <a:latin typeface="Times New Roman" panose="02020603050405020304" pitchFamily="18" charset="0"/>
              </a:rPr>
            </a:br>
            <a:r>
              <a:rPr lang="ru-RU" altLang="de-CZ" sz="2800" i="1">
                <a:latin typeface="Times New Roman" panose="02020603050405020304" pitchFamily="18" charset="0"/>
              </a:rPr>
              <a:t>м</a:t>
            </a:r>
            <a:r>
              <a:rPr lang="ru-RU" altLang="de-CZ" sz="2800" i="1" u="sng">
                <a:latin typeface="Times New Roman" panose="02020603050405020304" pitchFamily="18" charset="0"/>
              </a:rPr>
              <a:t>у</a:t>
            </a:r>
            <a:r>
              <a:rPr lang="ru-RU" altLang="de-CZ" sz="2800" i="1">
                <a:latin typeface="Times New Roman" panose="02020603050405020304" pitchFamily="18" charset="0"/>
              </a:rPr>
              <a:t>чить – м</a:t>
            </a:r>
            <a:r>
              <a:rPr lang="ru-RU" altLang="de-CZ" sz="2800" i="1" u="sng">
                <a:latin typeface="Times New Roman" panose="02020603050405020304" pitchFamily="18" charset="0"/>
              </a:rPr>
              <a:t>у</a:t>
            </a:r>
            <a:r>
              <a:rPr lang="ru-RU" altLang="de-CZ" sz="2800" i="1">
                <a:latin typeface="Times New Roman" panose="02020603050405020304" pitchFamily="18" charset="0"/>
              </a:rPr>
              <a:t>чу – м</a:t>
            </a:r>
            <a:r>
              <a:rPr lang="ru-RU" altLang="de-CZ" sz="2800" i="1" u="sng">
                <a:latin typeface="Times New Roman" panose="02020603050405020304" pitchFamily="18" charset="0"/>
              </a:rPr>
              <a:t>у</a:t>
            </a:r>
            <a:r>
              <a:rPr lang="ru-RU" altLang="de-CZ" sz="2800" i="1">
                <a:latin typeface="Times New Roman" panose="02020603050405020304" pitchFamily="18" charset="0"/>
              </a:rPr>
              <a:t>чимый</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Skupina</a:t>
            </a:r>
            <a:r>
              <a:rPr lang="de-CH" altLang="de-CZ" sz="2800">
                <a:latin typeface="Times New Roman" panose="02020603050405020304" pitchFamily="18" charset="0"/>
              </a:rPr>
              <a:t> </a:t>
            </a:r>
            <a:r>
              <a:rPr lang="ru-RU" altLang="de-CZ" sz="2800" i="1">
                <a:latin typeface="Times New Roman" panose="02020603050405020304" pitchFamily="18" charset="0"/>
              </a:rPr>
              <a:t>давать</a:t>
            </a:r>
            <a:r>
              <a:rPr lang="ru-RU" altLang="de-CZ" sz="2800">
                <a:latin typeface="Times New Roman" panose="02020603050405020304" pitchFamily="18" charset="0"/>
              </a:rPr>
              <a:t> </a:t>
            </a:r>
            <a:r>
              <a:rPr lang="cs-CZ" altLang="de-CZ" sz="2800">
                <a:latin typeface="Times New Roman" panose="02020603050405020304" pitchFamily="18" charset="0"/>
              </a:rPr>
              <a:t>tvoří příč. přít. trpné včetně sufixu </a:t>
            </a:r>
            <a:br>
              <a:rPr lang="cs-CZ" altLang="de-CZ" sz="2800">
                <a:latin typeface="Times New Roman" panose="02020603050405020304" pitchFamily="18" charset="0"/>
              </a:rPr>
            </a:br>
            <a:r>
              <a:rPr lang="cs-CZ" altLang="de-CZ" sz="2800">
                <a:latin typeface="Times New Roman" panose="02020603050405020304" pitchFamily="18" charset="0"/>
              </a:rPr>
              <a:t>-va-</a:t>
            </a:r>
            <a:r>
              <a:rPr lang="de-CH" altLang="de-CZ" sz="2800">
                <a:latin typeface="Times New Roman" panose="02020603050405020304" pitchFamily="18" charset="0"/>
              </a:rPr>
              <a:t>: </a:t>
            </a:r>
            <a:r>
              <a:rPr lang="ru-RU" altLang="de-CZ" sz="2800" i="1">
                <a:latin typeface="Times New Roman" panose="02020603050405020304" pitchFamily="18" charset="0"/>
              </a:rPr>
              <a:t>дав</a:t>
            </a:r>
            <a:r>
              <a:rPr lang="ru-RU" altLang="de-CZ" sz="2800" i="1" u="sng">
                <a:latin typeface="Times New Roman" panose="02020603050405020304" pitchFamily="18" charset="0"/>
              </a:rPr>
              <a:t>а</a:t>
            </a:r>
            <a:r>
              <a:rPr lang="ru-RU" altLang="de-CZ" sz="2800" i="1">
                <a:latin typeface="Times New Roman" panose="02020603050405020304" pitchFamily="18" charset="0"/>
              </a:rPr>
              <a:t>ть – да</a:t>
            </a:r>
            <a:r>
              <a:rPr lang="ru-RU" altLang="de-CZ" sz="2800" i="1" u="sng">
                <a:latin typeface="Times New Roman" panose="02020603050405020304" pitchFamily="18" charset="0"/>
              </a:rPr>
              <a:t>ю</a:t>
            </a:r>
            <a:r>
              <a:rPr lang="ru-RU" altLang="de-CZ" sz="2800" i="1">
                <a:latin typeface="Times New Roman" panose="02020603050405020304" pitchFamily="18" charset="0"/>
              </a:rPr>
              <a:t> — дав</a:t>
            </a:r>
            <a:r>
              <a:rPr lang="ru-RU" altLang="de-CZ" sz="2800" i="1" u="sng">
                <a:latin typeface="Times New Roman" panose="02020603050405020304" pitchFamily="18" charset="0"/>
              </a:rPr>
              <a:t>а</a:t>
            </a:r>
            <a:r>
              <a:rPr lang="ru-RU" altLang="de-CZ" sz="2800" i="1">
                <a:latin typeface="Times New Roman" panose="02020603050405020304" pitchFamily="18" charset="0"/>
              </a:rPr>
              <a:t>емый</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Místo přízvuku odpovídá v 1. konjugaci 2sg, v 2. konjugaci 1sg</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Zcela výjimečně vystupují „futurální</a:t>
            </a:r>
            <a:r>
              <a:rPr lang="cs-CZ" altLang="de-DE" sz="2800">
                <a:latin typeface="Times New Roman" panose="02020603050405020304" pitchFamily="18" charset="0"/>
              </a:rPr>
              <a:t>“</a:t>
            </a:r>
            <a:r>
              <a:rPr lang="cs-CZ" altLang="de-CZ" sz="2800">
                <a:latin typeface="Times New Roman" panose="02020603050405020304" pitchFamily="18" charset="0"/>
              </a:rPr>
              <a:t> tvary od sloves dok. vidu  </a:t>
            </a:r>
            <a:br>
              <a:rPr lang="cs-CZ" altLang="de-CZ" sz="2800" i="1">
                <a:latin typeface="Times New Roman" panose="02020603050405020304" pitchFamily="18" charset="0"/>
              </a:rPr>
            </a:br>
            <a:endParaRPr lang="cs-CZ" altLang="de-CZ" sz="2800" i="1">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3" name="Rectangle 1">
            <a:extLst>
              <a:ext uri="{FF2B5EF4-FFF2-40B4-BE49-F238E27FC236}">
                <a16:creationId xmlns:a16="http://schemas.microsoft.com/office/drawing/2014/main" id="{10AF30C4-A822-1E4B-0203-9C6F0B925D7F}"/>
              </a:ext>
            </a:extLst>
          </p:cNvPr>
          <p:cNvSpPr>
            <a:spLocks noGrp="1" noChangeArrowheads="1"/>
          </p:cNvSpPr>
          <p:nvPr>
            <p:ph type="body"/>
          </p:nvPr>
        </p:nvSpPr>
        <p:spPr>
          <a:xfrm>
            <a:off x="250825" y="260350"/>
            <a:ext cx="8226425" cy="5976938"/>
          </a:xfrm>
        </p:spPr>
        <p:txBody>
          <a:bodyPr anchor="t"/>
          <a:lstStyle/>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Příčestí přítomné trpné se nesmí zaměnit s adjektivy, tvořenými se stejnými sufixy a vyjadřujícími (ne-)možnost děje: </a:t>
            </a:r>
            <a:r>
              <a:rPr lang="ru-RU" altLang="de-CZ" sz="2800" i="1">
                <a:latin typeface="Times New Roman" panose="02020603050405020304" pitchFamily="18" charset="0"/>
              </a:rPr>
              <a:t>непроницаемый</a:t>
            </a:r>
            <a:r>
              <a:rPr lang="ru-RU" altLang="de-CZ" sz="2800">
                <a:latin typeface="Times New Roman" panose="02020603050405020304" pitchFamily="18" charset="0"/>
              </a:rPr>
              <a:t> </a:t>
            </a:r>
            <a:r>
              <a:rPr lang="de-CH" altLang="de-CZ" sz="2800">
                <a:latin typeface="Times New Roman" panose="02020603050405020304" pitchFamily="18" charset="0"/>
              </a:rPr>
              <a:t>,</a:t>
            </a:r>
            <a:r>
              <a:rPr lang="cs-CZ" altLang="de-CZ" sz="2800">
                <a:latin typeface="Times New Roman" panose="02020603050405020304" pitchFamily="18" charset="0"/>
              </a:rPr>
              <a:t>neproniknutelný</a:t>
            </a:r>
            <a:r>
              <a:rPr lang="de-CH" altLang="de-DE" sz="2800">
                <a:latin typeface="Times New Roman" panose="02020603050405020304" pitchFamily="18" charset="0"/>
              </a:rPr>
              <a:t>‘</a:t>
            </a:r>
            <a:r>
              <a:rPr lang="de-CH" altLang="de-CZ" sz="2800">
                <a:latin typeface="Times New Roman" panose="02020603050405020304" pitchFamily="18" charset="0"/>
              </a:rPr>
              <a:t>, </a:t>
            </a:r>
            <a:r>
              <a:rPr lang="ru-RU" altLang="de-CZ" sz="2800" i="1">
                <a:latin typeface="Times New Roman" panose="02020603050405020304" pitchFamily="18" charset="0"/>
              </a:rPr>
              <a:t>непромокаемый</a:t>
            </a:r>
            <a:r>
              <a:rPr lang="ru-RU" altLang="de-CZ" sz="2800">
                <a:latin typeface="Times New Roman" panose="02020603050405020304" pitchFamily="18" charset="0"/>
              </a:rPr>
              <a:t> </a:t>
            </a:r>
            <a:r>
              <a:rPr lang="de-CH" altLang="de-CZ" sz="2800">
                <a:latin typeface="Times New Roman" panose="02020603050405020304" pitchFamily="18" charset="0"/>
              </a:rPr>
              <a:t>,</a:t>
            </a:r>
            <a:r>
              <a:rPr lang="cs-CZ" altLang="de-CZ" sz="2800">
                <a:latin typeface="Times New Roman" panose="02020603050405020304" pitchFamily="18" charset="0"/>
              </a:rPr>
              <a:t>nepromokavý</a:t>
            </a:r>
            <a:r>
              <a:rPr lang="de-CH" altLang="de-DE" sz="2800">
                <a:latin typeface="Times New Roman" panose="02020603050405020304" pitchFamily="18" charset="0"/>
              </a:rPr>
              <a:t>‘</a:t>
            </a:r>
            <a:r>
              <a:rPr lang="de-CH" altLang="de-CZ" sz="2800">
                <a:latin typeface="Times New Roman" panose="02020603050405020304" pitchFamily="18" charset="0"/>
              </a:rPr>
              <a:t>, </a:t>
            </a:r>
            <a:r>
              <a:rPr lang="ru-RU" altLang="de-CZ" sz="2800" i="1">
                <a:latin typeface="Times New Roman" panose="02020603050405020304" pitchFamily="18" charset="0"/>
              </a:rPr>
              <a:t>невообразимый</a:t>
            </a:r>
            <a:r>
              <a:rPr lang="ru-RU" altLang="de-CZ" sz="2800">
                <a:latin typeface="Times New Roman" panose="02020603050405020304" pitchFamily="18" charset="0"/>
              </a:rPr>
              <a:t> </a:t>
            </a:r>
            <a:r>
              <a:rPr lang="de-CH" altLang="de-CZ" sz="2800">
                <a:latin typeface="Times New Roman" panose="02020603050405020304" pitchFamily="18" charset="0"/>
              </a:rPr>
              <a:t>,</a:t>
            </a:r>
            <a:r>
              <a:rPr lang="cs-CZ" altLang="de-CZ" sz="2800">
                <a:latin typeface="Times New Roman" panose="02020603050405020304" pitchFamily="18" charset="0"/>
              </a:rPr>
              <a:t>nepředstavitelný</a:t>
            </a:r>
            <a:r>
              <a:rPr lang="de-CH" altLang="de-DE" sz="2800">
                <a:latin typeface="Times New Roman" panose="02020603050405020304" pitchFamily="18" charset="0"/>
              </a:rPr>
              <a:t>‘</a:t>
            </a:r>
            <a:r>
              <a:rPr lang="de-CH" altLang="de-CZ" sz="2800">
                <a:latin typeface="Times New Roman" panose="02020603050405020304" pitchFamily="18" charset="0"/>
              </a:rPr>
              <a:t>, </a:t>
            </a:r>
            <a:r>
              <a:rPr lang="ru-RU" altLang="de-CZ" sz="2800" i="1">
                <a:latin typeface="Times New Roman" panose="02020603050405020304" pitchFamily="18" charset="0"/>
              </a:rPr>
              <a:t>неосуществимый</a:t>
            </a:r>
            <a:r>
              <a:rPr lang="ru-RU" altLang="de-CZ" sz="2800">
                <a:latin typeface="Times New Roman" panose="02020603050405020304" pitchFamily="18" charset="0"/>
              </a:rPr>
              <a:t> ,</a:t>
            </a:r>
            <a:r>
              <a:rPr lang="cs-CZ" altLang="de-CZ" sz="2800">
                <a:latin typeface="Times New Roman" panose="02020603050405020304" pitchFamily="18" charset="0"/>
              </a:rPr>
              <a:t>neuskutečnitelný</a:t>
            </a:r>
            <a:r>
              <a:rPr lang="de-CH" altLang="de-DE" sz="2800">
                <a:latin typeface="Times New Roman" panose="02020603050405020304" pitchFamily="18" charset="0"/>
              </a:rPr>
              <a:t>‘</a:t>
            </a:r>
            <a:r>
              <a:rPr lang="de-CH" altLang="de-CZ" sz="2800">
                <a:latin typeface="Times New Roman" panose="02020603050405020304" pitchFamily="18" charset="0"/>
              </a:rPr>
              <a:t> </a:t>
            </a:r>
            <a:r>
              <a:rPr lang="cs-CZ" altLang="de-CZ" sz="2800">
                <a:latin typeface="Times New Roman" panose="02020603050405020304" pitchFamily="18" charset="0"/>
              </a:rPr>
              <a:t>atd. Takováto adjektiva jsou často odvozena od intranzitivních nebo dokonavých sloves </a:t>
            </a:r>
            <a:r>
              <a:rPr lang="de-CH" altLang="de-CZ" sz="2800" i="1">
                <a:latin typeface="Times New Roman" panose="02020603050405020304" pitchFamily="18" charset="0"/>
              </a:rPr>
              <a:t>(</a:t>
            </a:r>
            <a:r>
              <a:rPr lang="ru-RU" altLang="de-CZ" sz="2800" i="1">
                <a:latin typeface="Times New Roman" panose="02020603050405020304" pitchFamily="18" charset="0"/>
              </a:rPr>
              <a:t>промокать, вообразить</a:t>
            </a:r>
            <a:r>
              <a:rPr lang="cs-CZ" altLang="de-CZ" sz="2800" i="1">
                <a:latin typeface="Times New Roman" panose="02020603050405020304" pitchFamily="18" charset="0"/>
              </a:rPr>
              <a:t>)</a:t>
            </a:r>
            <a:r>
              <a:rPr lang="cs-CZ" altLang="de-CZ" sz="2800">
                <a:latin typeface="Times New Roman" panose="02020603050405020304" pitchFamily="18" charset="0"/>
              </a:rPr>
              <a:t> a tvoří samostatné adjektivní lexémy; nejsou součástí slovesného paradigmatu, od něhož se liší sémantickými odstíny</a:t>
            </a:r>
          </a:p>
          <a:p>
            <a:pPr marL="336550" indent="-336550" algn="l" eaLnBrk="1" hangingPunct="1">
              <a:spcBef>
                <a:spcPts val="800"/>
              </a:spcBef>
              <a:buClrTx/>
              <a:buFontTx/>
              <a:buNone/>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endParaRPr lang="de-CH" altLang="de-CZ" sz="280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7" name="Rectangle 1">
            <a:extLst>
              <a:ext uri="{FF2B5EF4-FFF2-40B4-BE49-F238E27FC236}">
                <a16:creationId xmlns:a16="http://schemas.microsoft.com/office/drawing/2014/main" id="{F347410A-F8D4-AD72-1DE5-D4F803ACF466}"/>
              </a:ext>
            </a:extLst>
          </p:cNvPr>
          <p:cNvSpPr>
            <a:spLocks noGrp="1" noChangeArrowheads="1"/>
          </p:cNvSpPr>
          <p:nvPr>
            <p:ph type="body"/>
          </p:nvPr>
        </p:nvSpPr>
        <p:spPr>
          <a:xfrm>
            <a:off x="250825" y="260350"/>
            <a:ext cx="8642350" cy="6481763"/>
          </a:xfrm>
        </p:spPr>
        <p:txBody>
          <a:bodyPr anchor="t"/>
          <a:lstStyle/>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Příčestí minulé činné</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Příčestí minulé činné se dá principiálně tvořit neomezeně, od sloves nedok. i dok. vidu</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U velké většiny sloves probíhá tvoření z infinitivního kmene, pomocí sufixu -f</a:t>
            </a:r>
            <a:r>
              <a:rPr lang="cs-CZ" altLang="de-CZ" sz="2000" baseline="-20000">
                <a:latin typeface="Times New Roman" panose="02020603050405020304" pitchFamily="18" charset="0"/>
              </a:rPr>
              <a:t>2</a:t>
            </a:r>
            <a:r>
              <a:rPr lang="cs-CZ" altLang="de-CZ" sz="2800">
                <a:latin typeface="Times New Roman" panose="02020603050405020304" pitchFamily="18" charset="0"/>
              </a:rPr>
              <a:t>š- (-</a:t>
            </a:r>
            <a:r>
              <a:rPr lang="cs-CZ" altLang="de-CZ" sz="2800" i="1">
                <a:latin typeface="Times New Roman" panose="02020603050405020304" pitchFamily="18" charset="0"/>
              </a:rPr>
              <a:t>вш</a:t>
            </a:r>
            <a:r>
              <a:rPr lang="cs-CZ" altLang="de-CZ" sz="2800">
                <a:latin typeface="Times New Roman" panose="02020603050405020304" pitchFamily="18" charset="0"/>
              </a:rPr>
              <a:t>-):</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ru-RU" altLang="de-CZ" sz="2800" i="1">
                <a:latin typeface="Times New Roman" panose="02020603050405020304" pitchFamily="18" charset="0"/>
              </a:rPr>
              <a:t>(с)делать – (с)делавший</a:t>
            </a:r>
            <a:br>
              <a:rPr lang="ru-RU" altLang="de-CZ" sz="2800" i="1">
                <a:latin typeface="Times New Roman" panose="02020603050405020304" pitchFamily="18" charset="0"/>
              </a:rPr>
            </a:br>
            <a:r>
              <a:rPr lang="ru-RU" altLang="de-CZ" sz="2800" i="1">
                <a:latin typeface="Times New Roman" panose="02020603050405020304" pitchFamily="18" charset="0"/>
              </a:rPr>
              <a:t>(по)краснеть – (по)красневший</a:t>
            </a:r>
            <a:br>
              <a:rPr lang="ru-RU" altLang="de-CZ" sz="2800" i="1">
                <a:latin typeface="Times New Roman" panose="02020603050405020304" pitchFamily="18" charset="0"/>
              </a:rPr>
            </a:br>
            <a:r>
              <a:rPr lang="ru-RU" altLang="de-CZ" sz="2800" i="1">
                <a:latin typeface="Times New Roman" panose="02020603050405020304" pitchFamily="18" charset="0"/>
              </a:rPr>
              <a:t>рисовать – рисовавший</a:t>
            </a:r>
            <a:br>
              <a:rPr lang="ru-RU" altLang="de-CZ" sz="2800" i="1">
                <a:latin typeface="Times New Roman" panose="02020603050405020304" pitchFamily="18" charset="0"/>
              </a:rPr>
            </a:br>
            <a:r>
              <a:rPr lang="ru-RU" altLang="de-CZ" sz="2800" i="1">
                <a:latin typeface="Times New Roman" panose="02020603050405020304" pitchFamily="18" charset="0"/>
              </a:rPr>
              <a:t>крикнуть – крикнувший</a:t>
            </a:r>
            <a:br>
              <a:rPr lang="ru-RU" altLang="de-CZ" sz="2800" i="1">
                <a:latin typeface="Times New Roman" panose="02020603050405020304" pitchFamily="18" charset="0"/>
              </a:rPr>
            </a:br>
            <a:r>
              <a:rPr lang="ru-RU" altLang="de-CZ" sz="2800" i="1">
                <a:latin typeface="Times New Roman" panose="02020603050405020304" pitchFamily="18" charset="0"/>
              </a:rPr>
              <a:t>носить – носивший</a:t>
            </a:r>
            <a:br>
              <a:rPr lang="ru-RU" altLang="de-CZ" sz="2800" i="1">
                <a:latin typeface="Times New Roman" panose="02020603050405020304" pitchFamily="18" charset="0"/>
              </a:rPr>
            </a:br>
            <a:r>
              <a:rPr lang="ru-RU" altLang="de-CZ" sz="2800" i="1">
                <a:latin typeface="Times New Roman" panose="02020603050405020304" pitchFamily="18" charset="0"/>
              </a:rPr>
              <a:t>украсть – укравший</a:t>
            </a:r>
            <a:br>
              <a:rPr lang="ru-RU" altLang="de-CZ" sz="2800" i="1">
                <a:latin typeface="Times New Roman" panose="02020603050405020304" pitchFamily="18" charset="0"/>
              </a:rPr>
            </a:br>
            <a:endParaRPr lang="ru-RU" altLang="de-CZ" sz="2800" i="1">
              <a:latin typeface="Times New Roman" panose="02020603050405020304" pitchFamily="18" charset="0"/>
            </a:endParaRPr>
          </a:p>
          <a:p>
            <a:pPr marL="336550" indent="-336550" algn="l" eaLnBrk="1" hangingPunct="1">
              <a:spcBef>
                <a:spcPts val="800"/>
              </a:spcBef>
              <a:buClrTx/>
              <a:buFontTx/>
              <a:buNone/>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endParaRPr lang="ru-RU" altLang="de-CZ" sz="2800" i="1">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1" name="Rectangle 1">
            <a:extLst>
              <a:ext uri="{FF2B5EF4-FFF2-40B4-BE49-F238E27FC236}">
                <a16:creationId xmlns:a16="http://schemas.microsoft.com/office/drawing/2014/main" id="{45FA9C9F-DAD6-5D16-4840-5AC9D90FBB2B}"/>
              </a:ext>
            </a:extLst>
          </p:cNvPr>
          <p:cNvSpPr>
            <a:spLocks noGrp="1" noChangeArrowheads="1"/>
          </p:cNvSpPr>
          <p:nvPr>
            <p:ph type="body"/>
          </p:nvPr>
        </p:nvSpPr>
        <p:spPr>
          <a:xfrm>
            <a:off x="250825" y="188913"/>
            <a:ext cx="8424863" cy="5976937"/>
          </a:xfrm>
        </p:spPr>
        <p:txBody>
          <a:bodyPr anchor="t"/>
          <a:lstStyle/>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To platí pro všechna slovesa 1. až 8. třídy, pro slovesa 9. a 10. třídy jenom částečně</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U sloves 9. třídy se příčestí minulé činné částečně – a to někdy obligatorně, někdy fakultativně – tvoří od préteritálního kmene (tedy bez sufixu -nu- jako u </a:t>
            </a:r>
            <a:r>
              <a:rPr lang="cs-CZ" altLang="de-CZ" sz="2800" i="1">
                <a:latin typeface="Times New Roman" panose="02020603050405020304" pitchFamily="18" charset="0"/>
              </a:rPr>
              <a:t>l‑</a:t>
            </a:r>
            <a:r>
              <a:rPr lang="cs-CZ" altLang="de-CZ" sz="2800">
                <a:latin typeface="Times New Roman" panose="02020603050405020304" pitchFamily="18" charset="0"/>
              </a:rPr>
              <a:t>ového tvaru). Po kmenech končících na konsonant vystupuje sufix příčestí minulého činného v alomorfické podobě -š-</a:t>
            </a:r>
            <a:r>
              <a:rPr lang="de-CH" altLang="de-CZ" sz="2800">
                <a:latin typeface="Times New Roman" panose="02020603050405020304" pitchFamily="18" charset="0"/>
              </a:rPr>
              <a:t>: </a:t>
            </a:r>
            <a:r>
              <a:rPr lang="ru-RU" altLang="de-CZ" sz="2800" i="1">
                <a:latin typeface="Times New Roman" panose="02020603050405020304" pitchFamily="18" charset="0"/>
              </a:rPr>
              <a:t>привыкнуть – привык – привыкший, мёрзнуть – мёрз/мёрзнул – мёрзший/мёрзнувший, замёрзнуть – замёрз – замёрзший, крепнуть – креп/крепнул – крепнувший, окрепнуть – окреп – окрепший/окрепнувший</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5" name="Rectangle 1">
            <a:extLst>
              <a:ext uri="{FF2B5EF4-FFF2-40B4-BE49-F238E27FC236}">
                <a16:creationId xmlns:a16="http://schemas.microsoft.com/office/drawing/2014/main" id="{1F1875F8-4877-2949-9862-1D496E4ED209}"/>
              </a:ext>
            </a:extLst>
          </p:cNvPr>
          <p:cNvSpPr>
            <a:spLocks noGrp="1" noChangeArrowheads="1"/>
          </p:cNvSpPr>
          <p:nvPr>
            <p:ph type="body"/>
          </p:nvPr>
        </p:nvSpPr>
        <p:spPr>
          <a:xfrm>
            <a:off x="179388" y="260350"/>
            <a:ext cx="8226425" cy="5976938"/>
          </a:xfrm>
        </p:spPr>
        <p:txBody>
          <a:bodyPr anchor="t"/>
          <a:lstStyle/>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Mezi tvořením </a:t>
            </a:r>
            <a:r>
              <a:rPr lang="cs-CZ" altLang="de-CZ" sz="2800" i="1">
                <a:latin typeface="Times New Roman" panose="02020603050405020304" pitchFamily="18" charset="0"/>
              </a:rPr>
              <a:t>l</a:t>
            </a:r>
            <a:r>
              <a:rPr lang="cs-CZ" altLang="de-CZ" sz="2800">
                <a:latin typeface="Times New Roman" panose="02020603050405020304" pitchFamily="18" charset="0"/>
              </a:rPr>
              <a:t>-ového tvaru a tvořením príčestí minulého činného není poměr 1:1. Sice platí i zde hrubé pravidlo, že jednoduchá slovesa sufix -nu- spíše zachovávají, zatímco prefigovaná slovesa ho spíše vypouštějí, ale někdy je navíc tendence, že příčestí minulé činné sufix -nu- zachovává častěji než </a:t>
            </a:r>
            <a:r>
              <a:rPr lang="cs-CZ" altLang="de-CZ" sz="2800" i="1">
                <a:latin typeface="Times New Roman" panose="02020603050405020304" pitchFamily="18" charset="0"/>
              </a:rPr>
              <a:t>l</a:t>
            </a:r>
            <a:r>
              <a:rPr lang="cs-CZ" altLang="de-CZ" sz="2800">
                <a:latin typeface="Times New Roman" panose="02020603050405020304" pitchFamily="18" charset="0"/>
              </a:rPr>
              <a:t>-ový tvar, tedy stává se, že tam, kde </a:t>
            </a:r>
            <a:r>
              <a:rPr lang="cs-CZ" altLang="de-CZ" sz="2800" i="1">
                <a:latin typeface="Times New Roman" panose="02020603050405020304" pitchFamily="18" charset="0"/>
              </a:rPr>
              <a:t>l</a:t>
            </a:r>
            <a:r>
              <a:rPr lang="cs-CZ" altLang="de-CZ" sz="2800">
                <a:latin typeface="Times New Roman" panose="02020603050405020304" pitchFamily="18" charset="0"/>
              </a:rPr>
              <a:t>-ový tvar má varianty, příčestí minulé činné se tvoří pouze se sufixem -nu- </a:t>
            </a:r>
            <a:r>
              <a:rPr lang="de-CH" altLang="de-CZ" sz="2800" i="1">
                <a:latin typeface="Times New Roman" panose="02020603050405020304" pitchFamily="18" charset="0"/>
              </a:rPr>
              <a:t>(</a:t>
            </a:r>
            <a:r>
              <a:rPr lang="ru-RU" altLang="de-CZ" sz="2800" i="1">
                <a:latin typeface="Times New Roman" panose="02020603050405020304" pitchFamily="18" charset="0"/>
              </a:rPr>
              <a:t>крепнуть – креп/крепнул – крепнувший</a:t>
            </a:r>
            <a:r>
              <a:rPr lang="de-CH" altLang="de-CZ" sz="2800" i="1">
                <a:latin typeface="Times New Roman" panose="02020603050405020304" pitchFamily="18" charset="0"/>
              </a:rPr>
              <a:t>)</a:t>
            </a:r>
            <a:r>
              <a:rPr lang="cs-CZ" altLang="de-CZ" sz="2800">
                <a:latin typeface="Times New Roman" panose="02020603050405020304" pitchFamily="18" charset="0"/>
              </a:rPr>
              <a:t>, resp. že tam, kde </a:t>
            </a:r>
            <a:r>
              <a:rPr lang="cs-CZ" altLang="de-CZ" sz="2800" i="1">
                <a:latin typeface="Times New Roman" panose="02020603050405020304" pitchFamily="18" charset="0"/>
              </a:rPr>
              <a:t>l</a:t>
            </a:r>
            <a:r>
              <a:rPr lang="cs-CZ" altLang="de-CZ" sz="2800">
                <a:latin typeface="Times New Roman" panose="02020603050405020304" pitchFamily="18" charset="0"/>
              </a:rPr>
              <a:t>-ový tvar vystupuje důsledně bez sufixu -nu-, příčestí minulé činné má varianty</a:t>
            </a:r>
            <a:r>
              <a:rPr lang="de-CH" altLang="de-CZ" sz="2800">
                <a:latin typeface="Times New Roman" panose="02020603050405020304" pitchFamily="18" charset="0"/>
              </a:rPr>
              <a:t> </a:t>
            </a:r>
            <a:r>
              <a:rPr lang="de-CH" altLang="de-CZ" sz="2800" i="1">
                <a:latin typeface="Times New Roman" panose="02020603050405020304" pitchFamily="18" charset="0"/>
              </a:rPr>
              <a:t>(</a:t>
            </a:r>
            <a:r>
              <a:rPr lang="ru-RU" altLang="de-CZ" sz="2800" i="1">
                <a:latin typeface="Times New Roman" panose="02020603050405020304" pitchFamily="18" charset="0"/>
              </a:rPr>
              <a:t>окрепнуть – окреп – окрепший/окрепнувший</a:t>
            </a:r>
            <a:r>
              <a:rPr lang="de-CH" altLang="de-CZ" sz="2800" i="1">
                <a:latin typeface="Times New Roman" panose="02020603050405020304" pitchFamily="18" charset="0"/>
              </a:rPr>
              <a:t>)</a:t>
            </a:r>
            <a:r>
              <a:rPr lang="de-CH" altLang="de-CZ" sz="2800">
                <a:latin typeface="Times New Roman" panose="02020603050405020304" pitchFamily="18" charset="0"/>
              </a:rPr>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09" name="Rectangle 1">
            <a:extLst>
              <a:ext uri="{FF2B5EF4-FFF2-40B4-BE49-F238E27FC236}">
                <a16:creationId xmlns:a16="http://schemas.microsoft.com/office/drawing/2014/main" id="{DBAA17F2-8FD9-8C8C-FC18-CF132152344A}"/>
              </a:ext>
            </a:extLst>
          </p:cNvPr>
          <p:cNvSpPr>
            <a:spLocks noGrp="1" noChangeArrowheads="1"/>
          </p:cNvSpPr>
          <p:nvPr>
            <p:ph type="body"/>
          </p:nvPr>
        </p:nvSpPr>
        <p:spPr>
          <a:xfrm>
            <a:off x="250825" y="260350"/>
            <a:ext cx="8353425" cy="6264275"/>
          </a:xfrm>
        </p:spPr>
        <p:txBody>
          <a:bodyPr anchor="t"/>
          <a:lstStyle/>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dirty="0">
                <a:latin typeface="Times New Roman" panose="02020603050405020304" pitchFamily="18" charset="0"/>
              </a:rPr>
              <a:t>Někdy mohou být oba tvary rozličné a uvádějí se bez variant: </a:t>
            </a:r>
            <a:r>
              <a:rPr lang="ru-RU" altLang="de-CZ" sz="2800" i="1" dirty="0">
                <a:latin typeface="Times New Roman" panose="02020603050405020304" pitchFamily="18" charset="0"/>
              </a:rPr>
              <a:t>исчезнуть – исчез – исчезнувший</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dirty="0">
                <a:latin typeface="Times New Roman" panose="02020603050405020304" pitchFamily="18" charset="0"/>
              </a:rPr>
              <a:t>Poměry u jednotlivých sloves je třeba zjistit zvlášť, čili ve slovnících a příručkách, údaje nemusí vždy být totožné. V PSR je tabulka, údaje tam odpovídají údajům ve </a:t>
            </a:r>
            <a:r>
              <a:rPr lang="cs-CZ" altLang="de-CZ" sz="2800" dirty="0" err="1">
                <a:latin typeface="Times New Roman" panose="02020603050405020304" pitchFamily="18" charset="0"/>
              </a:rPr>
              <a:t>Zaliznjakově</a:t>
            </a:r>
            <a:r>
              <a:rPr lang="cs-CZ" altLang="de-CZ" sz="2800" dirty="0">
                <a:latin typeface="Times New Roman" panose="02020603050405020304" pitchFamily="18" charset="0"/>
              </a:rPr>
              <a:t> </a:t>
            </a:r>
            <a:r>
              <a:rPr lang="ru-RU" altLang="de-CZ" sz="2800" dirty="0">
                <a:latin typeface="Times New Roman" panose="02020603050405020304" pitchFamily="18" charset="0"/>
              </a:rPr>
              <a:t>«Грамматическом словаре»</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dirty="0">
                <a:latin typeface="Times New Roman" panose="02020603050405020304" pitchFamily="18" charset="0"/>
              </a:rPr>
              <a:t>Za odvozená od zvláštního préteritálního kmene jsou dále považována příčestí minulá činná sloves </a:t>
            </a:r>
            <a:r>
              <a:rPr lang="ru-RU" altLang="de-CZ" sz="2800" i="1" dirty="0">
                <a:latin typeface="Times New Roman" panose="02020603050405020304" pitchFamily="18" charset="0"/>
              </a:rPr>
              <a:t>лечь – л</a:t>
            </a:r>
            <a:r>
              <a:rPr lang="ru-RU" altLang="de-CZ" sz="2800" i="1" u="sng" dirty="0">
                <a:latin typeface="Times New Roman" panose="02020603050405020304" pitchFamily="18" charset="0"/>
              </a:rPr>
              <a:t>я</a:t>
            </a:r>
            <a:r>
              <a:rPr lang="ru-RU" altLang="de-CZ" sz="2800" i="1" dirty="0">
                <a:latin typeface="Times New Roman" panose="02020603050405020304" pitchFamily="18" charset="0"/>
              </a:rPr>
              <a:t>гу – л</a:t>
            </a:r>
            <a:r>
              <a:rPr lang="ru-RU" altLang="de-CZ" sz="2800" i="1" u="sng" dirty="0">
                <a:latin typeface="Times New Roman" panose="02020603050405020304" pitchFamily="18" charset="0"/>
              </a:rPr>
              <a:t>я</a:t>
            </a:r>
            <a:r>
              <a:rPr lang="ru-RU" altLang="de-CZ" sz="2800" i="1" dirty="0">
                <a:latin typeface="Times New Roman" panose="02020603050405020304" pitchFamily="18" charset="0"/>
              </a:rPr>
              <a:t>жешь – лёг – лёгший, раст</a:t>
            </a:r>
            <a:r>
              <a:rPr lang="ru-RU" altLang="de-CZ" sz="2800" i="1" u="sng" dirty="0">
                <a:latin typeface="Times New Roman" panose="02020603050405020304" pitchFamily="18" charset="0"/>
              </a:rPr>
              <a:t>и</a:t>
            </a:r>
            <a:r>
              <a:rPr lang="ru-RU" altLang="de-CZ" sz="2800" i="1" dirty="0">
                <a:latin typeface="Times New Roman" panose="02020603050405020304" pitchFamily="18" charset="0"/>
              </a:rPr>
              <a:t> – раст</a:t>
            </a:r>
            <a:r>
              <a:rPr lang="ru-RU" altLang="de-CZ" sz="2800" i="1" u="sng" dirty="0">
                <a:latin typeface="Times New Roman" panose="02020603050405020304" pitchFamily="18" charset="0"/>
              </a:rPr>
              <a:t>у</a:t>
            </a:r>
            <a:r>
              <a:rPr lang="ru-RU" altLang="de-CZ" sz="2800" i="1" dirty="0">
                <a:latin typeface="Times New Roman" panose="02020603050405020304" pitchFamily="18" charset="0"/>
              </a:rPr>
              <a:t> – растёшь – рос – р</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сший, умер</a:t>
            </a:r>
            <a:r>
              <a:rPr lang="ru-RU" altLang="de-CZ" sz="2800" i="1" u="sng" dirty="0">
                <a:latin typeface="Times New Roman" panose="02020603050405020304" pitchFamily="18" charset="0"/>
              </a:rPr>
              <a:t>е</a:t>
            </a:r>
            <a:r>
              <a:rPr lang="ru-RU" altLang="de-CZ" sz="2800" i="1" dirty="0">
                <a:latin typeface="Times New Roman" panose="02020603050405020304" pitchFamily="18" charset="0"/>
              </a:rPr>
              <a:t>ть – умр</a:t>
            </a:r>
            <a:r>
              <a:rPr lang="ru-RU" altLang="de-CZ" sz="2800" i="1" u="sng" dirty="0">
                <a:latin typeface="Times New Roman" panose="02020603050405020304" pitchFamily="18" charset="0"/>
              </a:rPr>
              <a:t>у</a:t>
            </a:r>
            <a:r>
              <a:rPr lang="ru-RU" altLang="de-CZ" sz="2800" i="1" dirty="0">
                <a:latin typeface="Times New Roman" panose="02020603050405020304" pitchFamily="18" charset="0"/>
              </a:rPr>
              <a:t> – умрёшь – </a:t>
            </a:r>
            <a:r>
              <a:rPr lang="ru-RU" altLang="de-CZ" sz="2800" i="1" u="sng" dirty="0">
                <a:latin typeface="Times New Roman" panose="02020603050405020304" pitchFamily="18" charset="0"/>
              </a:rPr>
              <a:t>у</a:t>
            </a:r>
            <a:r>
              <a:rPr lang="ru-RU" altLang="de-CZ" sz="2800" i="1" dirty="0">
                <a:latin typeface="Times New Roman" panose="02020603050405020304" pitchFamily="18" charset="0"/>
              </a:rPr>
              <a:t>мер - ум</a:t>
            </a:r>
            <a:r>
              <a:rPr lang="ru-RU" altLang="de-CZ" sz="2800" i="1" u="sng" dirty="0">
                <a:latin typeface="Times New Roman" panose="02020603050405020304" pitchFamily="18" charset="0"/>
              </a:rPr>
              <a:t>е</a:t>
            </a:r>
            <a:r>
              <a:rPr lang="ru-RU" altLang="de-CZ" sz="2800" i="1" dirty="0">
                <a:latin typeface="Times New Roman" panose="02020603050405020304" pitchFamily="18" charset="0"/>
              </a:rPr>
              <a:t>рший</a:t>
            </a:r>
          </a:p>
          <a:p>
            <a:pPr marL="336550" indent="-336550" algn="l" eaLnBrk="1" hangingPunct="1">
              <a:spcBef>
                <a:spcPts val="800"/>
              </a:spcBef>
              <a:buClrTx/>
              <a:buFontTx/>
              <a:buNone/>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endParaRPr lang="de-CH" altLang="de-CZ" sz="2800" i="1" dirty="0">
              <a:latin typeface="Times New Roman" panose="02020603050405020304" pitchFamily="18" charset="0"/>
            </a:endParaRPr>
          </a:p>
          <a:p>
            <a:pPr marL="336550" indent="-336550" algn="l" eaLnBrk="1" hangingPunct="1">
              <a:spcBef>
                <a:spcPts val="800"/>
              </a:spcBef>
              <a:buClrTx/>
              <a:buFontTx/>
              <a:buNone/>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endParaRPr lang="de-CH" altLang="de-CZ" sz="2800" i="1"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3" name="Rectangle 1">
            <a:extLst>
              <a:ext uri="{FF2B5EF4-FFF2-40B4-BE49-F238E27FC236}">
                <a16:creationId xmlns:a16="http://schemas.microsoft.com/office/drawing/2014/main" id="{CB694752-0810-3061-B50A-B91682289332}"/>
              </a:ext>
            </a:extLst>
          </p:cNvPr>
          <p:cNvSpPr>
            <a:spLocks noGrp="1" noChangeArrowheads="1"/>
          </p:cNvSpPr>
          <p:nvPr>
            <p:ph type="body"/>
          </p:nvPr>
        </p:nvSpPr>
        <p:spPr>
          <a:xfrm>
            <a:off x="250825" y="260350"/>
            <a:ext cx="8353425" cy="5689600"/>
          </a:xfrm>
        </p:spPr>
        <p:txBody>
          <a:bodyPr anchor="t"/>
          <a:lstStyle/>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V 10. slovesné třídě se příčestí minulé činné částečně odvozuje od prézentního kmene (pomocí almorfu -š-): </a:t>
            </a:r>
            <a:r>
              <a:rPr lang="ru-RU" altLang="de-CZ" sz="2800" i="1">
                <a:latin typeface="Times New Roman" panose="02020603050405020304" pitchFamily="18" charset="0"/>
              </a:rPr>
              <a:t>принест</a:t>
            </a:r>
            <a:r>
              <a:rPr lang="ru-RU" altLang="de-CZ" sz="2800" i="1" u="sng">
                <a:latin typeface="Times New Roman" panose="02020603050405020304" pitchFamily="18" charset="0"/>
              </a:rPr>
              <a:t>и</a:t>
            </a:r>
            <a:r>
              <a:rPr lang="ru-RU" altLang="de-CZ" sz="2800" i="1">
                <a:latin typeface="Times New Roman" panose="02020603050405020304" pitchFamily="18" charset="0"/>
              </a:rPr>
              <a:t> – принес</a:t>
            </a:r>
            <a:r>
              <a:rPr lang="ru-RU" altLang="de-CZ" sz="2800" i="1" u="sng">
                <a:latin typeface="Times New Roman" panose="02020603050405020304" pitchFamily="18" charset="0"/>
              </a:rPr>
              <a:t>у</a:t>
            </a:r>
            <a:r>
              <a:rPr lang="ru-RU" altLang="de-CZ" sz="2800" i="1">
                <a:latin typeface="Times New Roman" panose="02020603050405020304" pitchFamily="18" charset="0"/>
              </a:rPr>
              <a:t> – принесёшь – принёс – принёсший</a:t>
            </a:r>
            <a:r>
              <a:rPr lang="cs-CZ" altLang="de-CZ" sz="2800" i="1">
                <a:latin typeface="Times New Roman" panose="02020603050405020304" pitchFamily="18" charset="0"/>
              </a:rPr>
              <a:t>, </a:t>
            </a:r>
            <a:r>
              <a:rPr lang="ru-RU" altLang="de-CZ" sz="2800" i="1">
                <a:latin typeface="Times New Roman" panose="02020603050405020304" pitchFamily="18" charset="0"/>
              </a:rPr>
              <a:t>влезть – вл</a:t>
            </a:r>
            <a:r>
              <a:rPr lang="ru-RU" altLang="de-CZ" sz="2800" i="1" u="sng">
                <a:latin typeface="Times New Roman" panose="02020603050405020304" pitchFamily="18" charset="0"/>
              </a:rPr>
              <a:t>е</a:t>
            </a:r>
            <a:r>
              <a:rPr lang="ru-RU" altLang="de-CZ" sz="2800" i="1">
                <a:latin typeface="Times New Roman" panose="02020603050405020304" pitchFamily="18" charset="0"/>
              </a:rPr>
              <a:t>зу – вл</a:t>
            </a:r>
            <a:r>
              <a:rPr lang="ru-RU" altLang="de-CZ" sz="2800" i="1" u="sng">
                <a:latin typeface="Times New Roman" panose="02020603050405020304" pitchFamily="18" charset="0"/>
              </a:rPr>
              <a:t>е</a:t>
            </a:r>
            <a:r>
              <a:rPr lang="ru-RU" altLang="de-CZ" sz="2800" i="1">
                <a:latin typeface="Times New Roman" panose="02020603050405020304" pitchFamily="18" charset="0"/>
              </a:rPr>
              <a:t>зешь – влез – вл</a:t>
            </a:r>
            <a:r>
              <a:rPr lang="ru-RU" altLang="de-CZ" sz="2800" i="1" u="sng">
                <a:latin typeface="Times New Roman" panose="02020603050405020304" pitchFamily="18" charset="0"/>
              </a:rPr>
              <a:t>е</a:t>
            </a:r>
            <a:r>
              <a:rPr lang="ru-RU" altLang="de-CZ" sz="2800" i="1">
                <a:latin typeface="Times New Roman" panose="02020603050405020304" pitchFamily="18" charset="0"/>
              </a:rPr>
              <a:t>зший, разгрест</a:t>
            </a:r>
            <a:r>
              <a:rPr lang="ru-RU" altLang="de-CZ" sz="2800" i="1" u="sng">
                <a:latin typeface="Times New Roman" panose="02020603050405020304" pitchFamily="18" charset="0"/>
              </a:rPr>
              <a:t>и</a:t>
            </a:r>
            <a:r>
              <a:rPr lang="ru-RU" altLang="de-CZ" sz="2800" i="1">
                <a:latin typeface="Times New Roman" panose="02020603050405020304" pitchFamily="18" charset="0"/>
              </a:rPr>
              <a:t> – разгреб</a:t>
            </a:r>
            <a:r>
              <a:rPr lang="ru-RU" altLang="de-CZ" sz="2800" i="1" u="sng">
                <a:latin typeface="Times New Roman" panose="02020603050405020304" pitchFamily="18" charset="0"/>
              </a:rPr>
              <a:t>у</a:t>
            </a:r>
            <a:r>
              <a:rPr lang="ru-RU" altLang="de-CZ" sz="2800" i="1">
                <a:latin typeface="Times New Roman" panose="02020603050405020304" pitchFamily="18" charset="0"/>
              </a:rPr>
              <a:t> – разгребёшь – разгрёб – разгрёбший, плест</a:t>
            </a:r>
            <a:r>
              <a:rPr lang="ru-RU" altLang="de-CZ" sz="2800" i="1" u="sng">
                <a:latin typeface="Times New Roman" panose="02020603050405020304" pitchFamily="18" charset="0"/>
              </a:rPr>
              <a:t>и</a:t>
            </a:r>
            <a:r>
              <a:rPr lang="ru-RU" altLang="de-CZ" sz="2800" i="1">
                <a:latin typeface="Times New Roman" panose="02020603050405020304" pitchFamily="18" charset="0"/>
              </a:rPr>
              <a:t> – плет</a:t>
            </a:r>
            <a:r>
              <a:rPr lang="ru-RU" altLang="de-CZ" sz="2800" i="1" u="sng">
                <a:latin typeface="Times New Roman" panose="02020603050405020304" pitchFamily="18" charset="0"/>
              </a:rPr>
              <a:t>у</a:t>
            </a:r>
            <a:r>
              <a:rPr lang="ru-RU" altLang="de-CZ" sz="2800" i="1">
                <a:latin typeface="Times New Roman" panose="02020603050405020304" pitchFamily="18" charset="0"/>
              </a:rPr>
              <a:t> –</a:t>
            </a:r>
            <a:r>
              <a:rPr lang="de-CH" altLang="de-CZ" sz="2800" i="1">
                <a:latin typeface="Times New Roman" panose="02020603050405020304" pitchFamily="18" charset="0"/>
              </a:rPr>
              <a:t> </a:t>
            </a:r>
            <a:r>
              <a:rPr lang="ru-RU" altLang="de-CZ" sz="2800" i="1">
                <a:latin typeface="Times New Roman" panose="02020603050405020304" pitchFamily="18" charset="0"/>
              </a:rPr>
              <a:t>плетёшь – плёл – плётший, отмест</a:t>
            </a:r>
            <a:r>
              <a:rPr lang="ru-RU" altLang="de-CZ" sz="2800" i="1" u="sng">
                <a:latin typeface="Times New Roman" panose="02020603050405020304" pitchFamily="18" charset="0"/>
              </a:rPr>
              <a:t>и</a:t>
            </a:r>
            <a:r>
              <a:rPr lang="ru-RU" altLang="de-CZ" sz="2800" i="1">
                <a:latin typeface="Times New Roman" panose="02020603050405020304" pitchFamily="18" charset="0"/>
              </a:rPr>
              <a:t> – отмет</a:t>
            </a:r>
            <a:r>
              <a:rPr lang="ru-RU" altLang="de-CZ" sz="2800" i="1" u="sng">
                <a:latin typeface="Times New Roman" panose="02020603050405020304" pitchFamily="18" charset="0"/>
              </a:rPr>
              <a:t>у</a:t>
            </a:r>
            <a:r>
              <a:rPr lang="ru-RU" altLang="de-CZ" sz="2800" i="1">
                <a:latin typeface="Times New Roman" panose="02020603050405020304" pitchFamily="18" charset="0"/>
              </a:rPr>
              <a:t> – отметёшь – отмёл – отмётший, привести – привед</a:t>
            </a:r>
            <a:r>
              <a:rPr lang="ru-RU" altLang="de-CZ" sz="2800" i="1" u="sng">
                <a:latin typeface="Times New Roman" panose="02020603050405020304" pitchFamily="18" charset="0"/>
              </a:rPr>
              <a:t>у</a:t>
            </a:r>
            <a:r>
              <a:rPr lang="ru-RU" altLang="de-CZ" sz="2800" i="1">
                <a:latin typeface="Times New Roman" panose="02020603050405020304" pitchFamily="18" charset="0"/>
              </a:rPr>
              <a:t> – приведёшь – привёл – прив</a:t>
            </a:r>
            <a:r>
              <a:rPr lang="ru-RU" altLang="de-CZ" sz="2800" i="1" u="sng">
                <a:latin typeface="Times New Roman" panose="02020603050405020304" pitchFamily="18" charset="0"/>
              </a:rPr>
              <a:t>е</a:t>
            </a:r>
            <a:r>
              <a:rPr lang="ru-RU" altLang="de-CZ" sz="2800" i="1">
                <a:latin typeface="Times New Roman" panose="02020603050405020304" pitchFamily="18" charset="0"/>
              </a:rPr>
              <a:t>дший</a:t>
            </a:r>
            <a:r>
              <a:rPr lang="de-CH" altLang="de-CZ" sz="2800">
                <a:latin typeface="Times New Roman" panose="02020603050405020304" pitchFamily="18" charset="0"/>
              </a:rPr>
              <a:t> (</a:t>
            </a:r>
            <a:r>
              <a:rPr lang="cs-CZ" altLang="de-CZ" sz="2800">
                <a:latin typeface="Times New Roman" panose="02020603050405020304" pitchFamily="18" charset="0"/>
              </a:rPr>
              <a:t>ale</a:t>
            </a:r>
            <a:r>
              <a:rPr lang="de-CH" altLang="de-CZ" sz="2800">
                <a:latin typeface="Times New Roman" panose="02020603050405020304" pitchFamily="18" charset="0"/>
              </a:rPr>
              <a:t> </a:t>
            </a:r>
            <a:r>
              <a:rPr lang="ru-RU" altLang="de-CZ" sz="2800" i="1">
                <a:latin typeface="Times New Roman" panose="02020603050405020304" pitchFamily="18" charset="0"/>
              </a:rPr>
              <a:t>украсть – украду – украдёшь – украл – укравший</a:t>
            </a:r>
            <a:r>
              <a:rPr lang="de-CH" altLang="de-CZ"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пом</a:t>
            </a:r>
            <a:r>
              <a:rPr lang="ru-RU" altLang="de-CZ" sz="2800" i="1" u="sng">
                <a:latin typeface="Times New Roman" panose="02020603050405020304" pitchFamily="18" charset="0"/>
              </a:rPr>
              <a:t>о</a:t>
            </a:r>
            <a:r>
              <a:rPr lang="ru-RU" altLang="de-CZ" sz="2800" i="1">
                <a:latin typeface="Times New Roman" panose="02020603050405020304" pitchFamily="18" charset="0"/>
              </a:rPr>
              <a:t>чь – помог</a:t>
            </a:r>
            <a:r>
              <a:rPr lang="ru-RU" altLang="de-CZ" sz="2800" i="1" u="sng">
                <a:latin typeface="Times New Roman" panose="02020603050405020304" pitchFamily="18" charset="0"/>
              </a:rPr>
              <a:t>у</a:t>
            </a:r>
            <a:r>
              <a:rPr lang="ru-RU" altLang="de-CZ" sz="2800" i="1">
                <a:latin typeface="Times New Roman" panose="02020603050405020304" pitchFamily="18" charset="0"/>
              </a:rPr>
              <a:t> – пом</a:t>
            </a:r>
            <a:r>
              <a:rPr lang="ru-RU" altLang="de-CZ" sz="2800" i="1" u="sng">
                <a:latin typeface="Times New Roman" panose="02020603050405020304" pitchFamily="18" charset="0"/>
              </a:rPr>
              <a:t>о</a:t>
            </a:r>
            <a:r>
              <a:rPr lang="ru-RU" altLang="de-CZ" sz="2800" i="1">
                <a:latin typeface="Times New Roman" panose="02020603050405020304" pitchFamily="18" charset="0"/>
              </a:rPr>
              <a:t>жешь – пом</a:t>
            </a:r>
            <a:r>
              <a:rPr lang="ru-RU" altLang="de-CZ" sz="2800" i="1" u="sng">
                <a:latin typeface="Times New Roman" panose="02020603050405020304" pitchFamily="18" charset="0"/>
              </a:rPr>
              <a:t>о</a:t>
            </a:r>
            <a:r>
              <a:rPr lang="ru-RU" altLang="de-CZ" sz="2800" i="1">
                <a:latin typeface="Times New Roman" panose="02020603050405020304" pitchFamily="18" charset="0"/>
              </a:rPr>
              <a:t>г – пом</a:t>
            </a:r>
            <a:r>
              <a:rPr lang="ru-RU" altLang="de-CZ" sz="2800" i="1" u="sng">
                <a:latin typeface="Times New Roman" panose="02020603050405020304" pitchFamily="18" charset="0"/>
              </a:rPr>
              <a:t>о</a:t>
            </a:r>
            <a:r>
              <a:rPr lang="ru-RU" altLang="de-CZ" sz="2800" i="1">
                <a:latin typeface="Times New Roman" panose="02020603050405020304" pitchFamily="18" charset="0"/>
              </a:rPr>
              <a:t>гший, печь – пеку – печёшь – пёк – пёкший</a:t>
            </a:r>
            <a:r>
              <a:rPr lang="de-CH" altLang="de-CZ" sz="2800">
                <a:latin typeface="Times New Roman" panose="02020603050405020304" pitchFamily="18" charset="0"/>
              </a:rPr>
              <a:t> atd.</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7" name="Rectangle 1">
            <a:extLst>
              <a:ext uri="{FF2B5EF4-FFF2-40B4-BE49-F238E27FC236}">
                <a16:creationId xmlns:a16="http://schemas.microsoft.com/office/drawing/2014/main" id="{3E0CC901-DA9B-0206-5284-E583509486A7}"/>
              </a:ext>
            </a:extLst>
          </p:cNvPr>
          <p:cNvSpPr>
            <a:spLocks noGrp="1" noChangeArrowheads="1"/>
          </p:cNvSpPr>
          <p:nvPr>
            <p:ph type="body"/>
          </p:nvPr>
        </p:nvSpPr>
        <p:spPr>
          <a:xfrm>
            <a:off x="250825" y="188913"/>
            <a:ext cx="8497888" cy="6192837"/>
          </a:xfrm>
        </p:spPr>
        <p:txBody>
          <a:bodyPr anchor="t"/>
          <a:lstStyle/>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Slovesa této třídy s pohyblivým vokálem v kořenu </a:t>
            </a:r>
            <a:r>
              <a:rPr lang="de-CH" altLang="de-CZ" sz="2800">
                <a:latin typeface="Times New Roman" panose="02020603050405020304" pitchFamily="18" charset="0"/>
              </a:rPr>
              <a:t>(</a:t>
            </a:r>
            <a:r>
              <a:rPr lang="ru-RU" altLang="de-CZ" sz="2800" i="1">
                <a:latin typeface="Times New Roman" panose="02020603050405020304" pitchFamily="18" charset="0"/>
              </a:rPr>
              <a:t>жечь</a:t>
            </a:r>
            <a:r>
              <a:rPr lang="de-CH" altLang="de-CZ" sz="2800" i="1">
                <a:latin typeface="Times New Roman" panose="02020603050405020304" pitchFamily="18" charset="0"/>
              </a:rPr>
              <a:t> – </a:t>
            </a:r>
            <a:r>
              <a:rPr lang="ru-RU" altLang="de-CZ" sz="2800" i="1">
                <a:latin typeface="Times New Roman" panose="02020603050405020304" pitchFamily="18" charset="0"/>
              </a:rPr>
              <a:t>жгу – жжёшь – жёг – жёгший, прочесть – прочту – прочтёшь – прочёл – прочётший</a:t>
            </a:r>
            <a:r>
              <a:rPr lang="de-CH" altLang="de-CZ" sz="2800">
                <a:latin typeface="Times New Roman" panose="02020603050405020304" pitchFamily="18" charset="0"/>
              </a:rPr>
              <a:t>) </a:t>
            </a:r>
            <a:r>
              <a:rPr lang="cs-CZ" altLang="de-CZ" sz="2800">
                <a:latin typeface="Times New Roman" panose="02020603050405020304" pitchFamily="18" charset="0"/>
              </a:rPr>
              <a:t>mají v příčestí minulém činném vokál /o/</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Podle vzoru této třídy fungují i slovesa s kořenem na </a:t>
            </a:r>
            <a:br>
              <a:rPr lang="cs-CZ" altLang="de-CZ" sz="2800">
                <a:latin typeface="Times New Roman" panose="02020603050405020304" pitchFamily="18" charset="0"/>
              </a:rPr>
            </a:br>
            <a:r>
              <a:rPr lang="ru-RU" altLang="de-CZ" sz="2800">
                <a:latin typeface="Times New Roman" panose="02020603050405020304" pitchFamily="18" charset="0"/>
              </a:rPr>
              <a:t>-</a:t>
            </a:r>
            <a:r>
              <a:rPr lang="ru-RU" altLang="de-CZ" sz="2800" i="1">
                <a:latin typeface="Times New Roman" panose="02020603050405020304" pitchFamily="18" charset="0"/>
              </a:rPr>
              <a:t>шиб</a:t>
            </a:r>
            <a:r>
              <a:rPr lang="ru-RU" altLang="de-CZ" sz="2800">
                <a:latin typeface="Times New Roman" panose="02020603050405020304" pitchFamily="18" charset="0"/>
              </a:rPr>
              <a:t>- </a:t>
            </a:r>
            <a:r>
              <a:rPr lang="ru-RU" altLang="de-CZ" sz="2800" i="1">
                <a:latin typeface="Times New Roman" panose="02020603050405020304" pitchFamily="18" charset="0"/>
              </a:rPr>
              <a:t>(ошибшийся)</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Sloveso</a:t>
            </a:r>
            <a:r>
              <a:rPr lang="de-CH" altLang="de-CZ" sz="2800" i="1">
                <a:latin typeface="Times New Roman" panose="02020603050405020304" pitchFamily="18" charset="0"/>
              </a:rPr>
              <a:t> </a:t>
            </a:r>
            <a:r>
              <a:rPr lang="ru-RU" altLang="de-CZ" sz="2800" i="1">
                <a:latin typeface="Times New Roman" panose="02020603050405020304" pitchFamily="18" charset="0"/>
              </a:rPr>
              <a:t>идти</a:t>
            </a:r>
            <a:r>
              <a:rPr lang="de-CH" altLang="de-CZ" sz="2800">
                <a:latin typeface="Times New Roman" panose="02020603050405020304" pitchFamily="18" charset="0"/>
              </a:rPr>
              <a:t> </a:t>
            </a:r>
            <a:r>
              <a:rPr lang="cs-CZ" altLang="de-CZ" sz="2800">
                <a:latin typeface="Times New Roman" panose="02020603050405020304" pitchFamily="18" charset="0"/>
              </a:rPr>
              <a:t>a jeho deriváty tvoří příčestí minulé činné od jinak nevystupujícího zvláštního kmene</a:t>
            </a:r>
            <a:r>
              <a:rPr lang="de-CH" altLang="de-CZ" sz="2800">
                <a:latin typeface="Times New Roman" panose="02020603050405020304" pitchFamily="18" charset="0"/>
              </a:rPr>
              <a:t>: </a:t>
            </a:r>
            <a:r>
              <a:rPr lang="ru-RU" altLang="de-CZ" sz="2800" i="1">
                <a:latin typeface="Times New Roman" panose="02020603050405020304" pitchFamily="18" charset="0"/>
              </a:rPr>
              <a:t>идт</a:t>
            </a:r>
            <a:r>
              <a:rPr lang="ru-RU" altLang="de-CZ" sz="2800" i="1" u="sng">
                <a:latin typeface="Times New Roman" panose="02020603050405020304" pitchFamily="18" charset="0"/>
              </a:rPr>
              <a:t>и</a:t>
            </a:r>
            <a:r>
              <a:rPr lang="ru-RU" altLang="de-CZ" sz="2800" i="1">
                <a:latin typeface="Times New Roman" panose="02020603050405020304" pitchFamily="18" charset="0"/>
              </a:rPr>
              <a:t> – ид</a:t>
            </a:r>
            <a:r>
              <a:rPr lang="ru-RU" altLang="de-CZ" sz="2800" i="1" u="sng">
                <a:latin typeface="Times New Roman" panose="02020603050405020304" pitchFamily="18" charset="0"/>
              </a:rPr>
              <a:t>у</a:t>
            </a:r>
            <a:r>
              <a:rPr lang="ru-RU" altLang="de-CZ" sz="2800" i="1">
                <a:latin typeface="Times New Roman" panose="02020603050405020304" pitchFamily="18" charset="0"/>
              </a:rPr>
              <a:t> – идёшь – шёл – ш</a:t>
            </a:r>
            <a:r>
              <a:rPr lang="ru-RU" altLang="de-CZ" sz="2800" i="1" u="sng">
                <a:latin typeface="Times New Roman" panose="02020603050405020304" pitchFamily="18" charset="0"/>
              </a:rPr>
              <a:t>е</a:t>
            </a:r>
            <a:r>
              <a:rPr lang="ru-RU" altLang="de-CZ" sz="2800" i="1">
                <a:latin typeface="Times New Roman" panose="02020603050405020304" pitchFamily="18" charset="0"/>
              </a:rPr>
              <a:t>дший, зайт</a:t>
            </a:r>
            <a:r>
              <a:rPr lang="ru-RU" altLang="de-CZ" sz="2800" i="1" u="sng">
                <a:latin typeface="Times New Roman" panose="02020603050405020304" pitchFamily="18" charset="0"/>
              </a:rPr>
              <a:t>и</a:t>
            </a:r>
            <a:r>
              <a:rPr lang="ru-RU" altLang="de-CZ" sz="2800" i="1">
                <a:latin typeface="Times New Roman" panose="02020603050405020304" pitchFamily="18" charset="0"/>
              </a:rPr>
              <a:t> – зайд</a:t>
            </a:r>
            <a:r>
              <a:rPr lang="ru-RU" altLang="de-CZ" sz="2800" i="1" u="sng">
                <a:latin typeface="Times New Roman" panose="02020603050405020304" pitchFamily="18" charset="0"/>
              </a:rPr>
              <a:t>у</a:t>
            </a:r>
            <a:r>
              <a:rPr lang="ru-RU" altLang="de-CZ" sz="2800" i="1">
                <a:latin typeface="Times New Roman" panose="02020603050405020304" pitchFamily="18" charset="0"/>
              </a:rPr>
              <a:t> – зайдёшь – зашёл – заш</a:t>
            </a:r>
            <a:r>
              <a:rPr lang="ru-RU" altLang="de-CZ" sz="2800" i="1" u="sng">
                <a:latin typeface="Times New Roman" panose="02020603050405020304" pitchFamily="18" charset="0"/>
              </a:rPr>
              <a:t>е</a:t>
            </a:r>
            <a:r>
              <a:rPr lang="ru-RU" altLang="de-CZ" sz="2800" i="1">
                <a:latin typeface="Times New Roman" panose="02020603050405020304" pitchFamily="18" charset="0"/>
              </a:rPr>
              <a:t>дший</a:t>
            </a:r>
            <a:r>
              <a:rPr lang="ru-RU" altLang="de-CZ" sz="2800">
                <a:latin typeface="Times New Roman" panose="02020603050405020304" pitchFamily="18" charset="0"/>
              </a:rPr>
              <a:t> </a:t>
            </a:r>
            <a:r>
              <a:rPr lang="cs-CZ" altLang="de-CZ" sz="2800">
                <a:latin typeface="Times New Roman" panose="02020603050405020304" pitchFamily="18" charset="0"/>
              </a:rPr>
              <a:t>atd. Srov. již stsl. </a:t>
            </a:r>
            <a:r>
              <a:rPr lang="cs-CZ" altLang="de-CZ" sz="2800" i="1">
                <a:latin typeface="Times New Roman" panose="02020603050405020304" pitchFamily="18" charset="0"/>
              </a:rPr>
              <a:t>l</a:t>
            </a:r>
            <a:r>
              <a:rPr lang="cs-CZ" altLang="de-CZ" sz="2800">
                <a:latin typeface="Times New Roman" panose="02020603050405020304" pitchFamily="18" charset="0"/>
              </a:rPr>
              <a:t>-ový tvar</a:t>
            </a:r>
            <a:r>
              <a:rPr lang="de-CH" altLang="de-CZ" sz="2800">
                <a:latin typeface="Times New Roman" panose="02020603050405020304" pitchFamily="18" charset="0"/>
              </a:rPr>
              <a:t> </a:t>
            </a:r>
            <a:r>
              <a:rPr lang="ru-RU" altLang="de-CZ" sz="2800">
                <a:latin typeface="Times New Roman" panose="02020603050405020304" pitchFamily="18" charset="0"/>
              </a:rPr>
              <a:t>ШЬЛЪ</a:t>
            </a:r>
            <a:r>
              <a:rPr lang="cs-CZ" altLang="de-CZ" sz="2800">
                <a:latin typeface="Times New Roman" panose="02020603050405020304" pitchFamily="18" charset="0"/>
              </a:rPr>
              <a:t>, ale příčestí minulé činné </a:t>
            </a:r>
            <a:r>
              <a:rPr lang="ru-RU" altLang="de-CZ" sz="2800">
                <a:latin typeface="Times New Roman" panose="02020603050405020304" pitchFamily="18" charset="0"/>
              </a:rPr>
              <a:t>ШЬДЪ</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1" name="Rectangle 1">
            <a:extLst>
              <a:ext uri="{FF2B5EF4-FFF2-40B4-BE49-F238E27FC236}">
                <a16:creationId xmlns:a16="http://schemas.microsoft.com/office/drawing/2014/main" id="{36EF3616-E0C1-BC89-8B5B-091F14D071A2}"/>
              </a:ext>
            </a:extLst>
          </p:cNvPr>
          <p:cNvSpPr>
            <a:spLocks noGrp="1" noChangeArrowheads="1"/>
          </p:cNvSpPr>
          <p:nvPr>
            <p:ph type="body"/>
          </p:nvPr>
        </p:nvSpPr>
        <p:spPr>
          <a:xfrm>
            <a:off x="179388" y="188913"/>
            <a:ext cx="8226425" cy="6192837"/>
          </a:xfrm>
        </p:spPr>
        <p:txBody>
          <a:bodyPr anchor="t"/>
          <a:lstStyle/>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Tvary tvořené sufixem -</a:t>
            </a:r>
            <a:r>
              <a:rPr lang="de-CH" altLang="de-CZ" sz="2800">
                <a:latin typeface="Times New Roman" panose="02020603050405020304" pitchFamily="18" charset="0"/>
              </a:rPr>
              <a:t>f</a:t>
            </a:r>
            <a:r>
              <a:rPr lang="de-CH" altLang="de-CZ" sz="2000" baseline="-20000">
                <a:latin typeface="Times New Roman" panose="02020603050405020304" pitchFamily="18" charset="0"/>
              </a:rPr>
              <a:t>2</a:t>
            </a:r>
            <a:r>
              <a:rPr lang="cs-CZ" altLang="de-CZ" sz="2800">
                <a:latin typeface="Times New Roman" panose="02020603050405020304" pitchFamily="18" charset="0"/>
              </a:rPr>
              <a:t>š- </a:t>
            </a:r>
            <a:r>
              <a:rPr lang="ru-RU" altLang="de-CZ" sz="2800">
                <a:latin typeface="Times New Roman" panose="02020603050405020304" pitchFamily="18" charset="0"/>
              </a:rPr>
              <a:t>(-</a:t>
            </a:r>
            <a:r>
              <a:rPr lang="ru-RU" altLang="de-CZ" sz="2800" i="1">
                <a:latin typeface="Times New Roman" panose="02020603050405020304" pitchFamily="18" charset="0"/>
              </a:rPr>
              <a:t>вш</a:t>
            </a:r>
            <a:r>
              <a:rPr lang="ru-RU" altLang="de-CZ" sz="2800">
                <a:latin typeface="Times New Roman" panose="02020603050405020304" pitchFamily="18" charset="0"/>
              </a:rPr>
              <a:t>-)</a:t>
            </a:r>
            <a:r>
              <a:rPr lang="cs-CZ" altLang="de-CZ" sz="2800">
                <a:latin typeface="Times New Roman" panose="02020603050405020304" pitchFamily="18" charset="0"/>
              </a:rPr>
              <a:t> od infinitivního kmene mají přízvuk na stejném místě jako infinitiv: </a:t>
            </a:r>
            <a:r>
              <a:rPr lang="ru-RU" altLang="de-CZ" sz="2800" i="1">
                <a:latin typeface="Times New Roman" panose="02020603050405020304" pitchFamily="18" charset="0"/>
              </a:rPr>
              <a:t>подчёркивать – подчёркивавший, подчеркн</a:t>
            </a:r>
            <a:r>
              <a:rPr lang="ru-RU" altLang="de-CZ" sz="2800" i="1" u="sng">
                <a:latin typeface="Times New Roman" panose="02020603050405020304" pitchFamily="18" charset="0"/>
              </a:rPr>
              <a:t>у</a:t>
            </a:r>
            <a:r>
              <a:rPr lang="ru-RU" altLang="de-CZ" sz="2800" i="1">
                <a:latin typeface="Times New Roman" panose="02020603050405020304" pitchFamily="18" charset="0"/>
              </a:rPr>
              <a:t>ть – подчеркн</a:t>
            </a:r>
            <a:r>
              <a:rPr lang="ru-RU" altLang="de-CZ" sz="2800" i="1" u="sng">
                <a:latin typeface="Times New Roman" panose="02020603050405020304" pitchFamily="18" charset="0"/>
              </a:rPr>
              <a:t>у</a:t>
            </a:r>
            <a:r>
              <a:rPr lang="ru-RU" altLang="de-CZ" sz="2800" i="1">
                <a:latin typeface="Times New Roman" panose="02020603050405020304" pitchFamily="18" charset="0"/>
              </a:rPr>
              <a:t>вший, ход</a:t>
            </a:r>
            <a:r>
              <a:rPr lang="ru-RU" altLang="de-CZ" sz="2800" i="1" u="sng">
                <a:latin typeface="Times New Roman" panose="02020603050405020304" pitchFamily="18" charset="0"/>
              </a:rPr>
              <a:t>и</a:t>
            </a:r>
            <a:r>
              <a:rPr lang="ru-RU" altLang="de-CZ" sz="2800" i="1">
                <a:latin typeface="Times New Roman" panose="02020603050405020304" pitchFamily="18" charset="0"/>
              </a:rPr>
              <a:t>ть – ход</a:t>
            </a:r>
            <a:r>
              <a:rPr lang="ru-RU" altLang="de-CZ" sz="2800" i="1" u="sng">
                <a:latin typeface="Times New Roman" panose="02020603050405020304" pitchFamily="18" charset="0"/>
              </a:rPr>
              <a:t>и</a:t>
            </a:r>
            <a:r>
              <a:rPr lang="ru-RU" altLang="de-CZ" sz="2800" i="1">
                <a:latin typeface="Times New Roman" panose="02020603050405020304" pitchFamily="18" charset="0"/>
              </a:rPr>
              <a:t>вший, </a:t>
            </a:r>
            <a:r>
              <a:rPr lang="cs-CZ" altLang="de-CZ" sz="2800" i="1">
                <a:latin typeface="Times New Roman" panose="02020603050405020304" pitchFamily="18" charset="0"/>
              </a:rPr>
              <a:t> </a:t>
            </a:r>
            <a:r>
              <a:rPr lang="ru-RU" altLang="de-CZ" sz="2800" i="1">
                <a:latin typeface="Times New Roman" panose="02020603050405020304" pitchFamily="18" charset="0"/>
              </a:rPr>
              <a:t>пон</a:t>
            </a:r>
            <a:r>
              <a:rPr lang="ru-RU" altLang="de-CZ" sz="2800" i="1" u="sng">
                <a:latin typeface="Times New Roman" panose="02020603050405020304" pitchFamily="18" charset="0"/>
              </a:rPr>
              <a:t>я</a:t>
            </a:r>
            <a:r>
              <a:rPr lang="ru-RU" altLang="de-CZ" sz="2800" i="1">
                <a:latin typeface="Times New Roman" panose="02020603050405020304" pitchFamily="18" charset="0"/>
              </a:rPr>
              <a:t>ть – пон</a:t>
            </a:r>
            <a:r>
              <a:rPr lang="ru-RU" altLang="de-CZ" sz="2800" i="1" u="sng">
                <a:latin typeface="Times New Roman" panose="02020603050405020304" pitchFamily="18" charset="0"/>
              </a:rPr>
              <a:t>я</a:t>
            </a:r>
            <a:r>
              <a:rPr lang="ru-RU" altLang="de-CZ" sz="2800" i="1">
                <a:latin typeface="Times New Roman" panose="02020603050405020304" pitchFamily="18" charset="0"/>
              </a:rPr>
              <a:t>вший, ус</a:t>
            </a:r>
            <a:r>
              <a:rPr lang="ru-RU" altLang="de-CZ" sz="2800" i="1" u="sng">
                <a:latin typeface="Times New Roman" panose="02020603050405020304" pitchFamily="18" charset="0"/>
              </a:rPr>
              <a:t>е</a:t>
            </a:r>
            <a:r>
              <a:rPr lang="ru-RU" altLang="de-CZ" sz="2800" i="1">
                <a:latin typeface="Times New Roman" panose="02020603050405020304" pitchFamily="18" charset="0"/>
              </a:rPr>
              <a:t>сться – ус</a:t>
            </a:r>
            <a:r>
              <a:rPr lang="ru-RU" altLang="de-CZ" sz="2800" i="1" u="sng">
                <a:latin typeface="Times New Roman" panose="02020603050405020304" pitchFamily="18" charset="0"/>
              </a:rPr>
              <a:t>е</a:t>
            </a:r>
            <a:r>
              <a:rPr lang="ru-RU" altLang="de-CZ" sz="2800" i="1">
                <a:latin typeface="Times New Roman" panose="02020603050405020304" pitchFamily="18" charset="0"/>
              </a:rPr>
              <a:t>вшийся</a:t>
            </a:r>
            <a:r>
              <a:rPr lang="de-CH" altLang="de-CZ" sz="2800">
                <a:latin typeface="Times New Roman" panose="02020603050405020304" pitchFamily="18" charset="0"/>
              </a:rPr>
              <a:t> atd.</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Tvary tvořené pomocí sufixu -š- mají přízvuk na slabice před tímto sufixem</a:t>
            </a:r>
            <a:r>
              <a:rPr lang="de-CH" altLang="de-CZ" sz="2800">
                <a:latin typeface="Times New Roman" panose="02020603050405020304" pitchFamily="18" charset="0"/>
              </a:rPr>
              <a:t>: </a:t>
            </a:r>
            <a:r>
              <a:rPr lang="ru-RU" altLang="de-CZ" sz="2800" i="1">
                <a:latin typeface="Times New Roman" panose="02020603050405020304" pitchFamily="18" charset="0"/>
              </a:rPr>
              <a:t>принест</a:t>
            </a:r>
            <a:r>
              <a:rPr lang="ru-RU" altLang="de-CZ" sz="2800" i="1" u="sng">
                <a:latin typeface="Times New Roman" panose="02020603050405020304" pitchFamily="18" charset="0"/>
              </a:rPr>
              <a:t>и</a:t>
            </a:r>
            <a:r>
              <a:rPr lang="ru-RU" altLang="de-CZ" sz="2800" i="1">
                <a:latin typeface="Times New Roman" panose="02020603050405020304" pitchFamily="18" charset="0"/>
              </a:rPr>
              <a:t> –</a:t>
            </a:r>
            <a:r>
              <a:rPr lang="de-CH" altLang="de-CZ" sz="2800" i="1">
                <a:latin typeface="Times New Roman" panose="02020603050405020304" pitchFamily="18" charset="0"/>
              </a:rPr>
              <a:t> </a:t>
            </a:r>
            <a:r>
              <a:rPr lang="ru-RU" altLang="de-CZ" sz="2800" i="1">
                <a:latin typeface="Times New Roman" panose="02020603050405020304" pitchFamily="18" charset="0"/>
              </a:rPr>
              <a:t>принёсший</a:t>
            </a:r>
            <a:r>
              <a:rPr lang="cs-CZ" altLang="de-CZ" sz="2800" i="1">
                <a:latin typeface="Times New Roman" panose="02020603050405020304" pitchFamily="18" charset="0"/>
              </a:rPr>
              <a:t>, </a:t>
            </a:r>
            <a:r>
              <a:rPr lang="ru-RU" altLang="de-CZ" sz="2800" i="1">
                <a:latin typeface="Times New Roman" panose="02020603050405020304" pitchFamily="18" charset="0"/>
              </a:rPr>
              <a:t>влезть – вл</a:t>
            </a:r>
            <a:r>
              <a:rPr lang="ru-RU" altLang="de-CZ" sz="2800" i="1" u="sng">
                <a:latin typeface="Times New Roman" panose="02020603050405020304" pitchFamily="18" charset="0"/>
              </a:rPr>
              <a:t>е</a:t>
            </a:r>
            <a:r>
              <a:rPr lang="ru-RU" altLang="de-CZ" sz="2800" i="1">
                <a:latin typeface="Times New Roman" panose="02020603050405020304" pitchFamily="18" charset="0"/>
              </a:rPr>
              <a:t>зший, разгрест</a:t>
            </a:r>
            <a:r>
              <a:rPr lang="ru-RU" altLang="de-CZ" sz="2800" i="1" u="sng">
                <a:latin typeface="Times New Roman" panose="02020603050405020304" pitchFamily="18" charset="0"/>
              </a:rPr>
              <a:t>и</a:t>
            </a:r>
            <a:r>
              <a:rPr lang="de-CH" altLang="de-CZ" sz="2800" i="1">
                <a:latin typeface="Times New Roman" panose="02020603050405020304" pitchFamily="18" charset="0"/>
              </a:rPr>
              <a:t> </a:t>
            </a:r>
            <a:r>
              <a:rPr lang="ru-RU" altLang="de-CZ" sz="2800" i="1">
                <a:latin typeface="Times New Roman" panose="02020603050405020304" pitchFamily="18" charset="0"/>
              </a:rPr>
              <a:t>– разгрёбший, пом</a:t>
            </a:r>
            <a:r>
              <a:rPr lang="ru-RU" altLang="de-CZ" sz="2800" i="1" u="sng">
                <a:latin typeface="Times New Roman" panose="02020603050405020304" pitchFamily="18" charset="0"/>
              </a:rPr>
              <a:t>о</a:t>
            </a:r>
            <a:r>
              <a:rPr lang="ru-RU" altLang="de-CZ" sz="2800" i="1">
                <a:latin typeface="Times New Roman" panose="02020603050405020304" pitchFamily="18" charset="0"/>
              </a:rPr>
              <a:t>чь – пом</a:t>
            </a:r>
            <a:r>
              <a:rPr lang="ru-RU" altLang="de-CZ" sz="2800" i="1" u="sng">
                <a:latin typeface="Times New Roman" panose="02020603050405020304" pitchFamily="18" charset="0"/>
              </a:rPr>
              <a:t>о</a:t>
            </a:r>
            <a:r>
              <a:rPr lang="ru-RU" altLang="de-CZ" sz="2800" i="1">
                <a:latin typeface="Times New Roman" panose="02020603050405020304" pitchFamily="18" charset="0"/>
              </a:rPr>
              <a:t>гший, печь – пёкший, ошиб</a:t>
            </a:r>
            <a:r>
              <a:rPr lang="ru-RU" altLang="de-CZ" sz="2800" i="1" u="sng">
                <a:latin typeface="Times New Roman" panose="02020603050405020304" pitchFamily="18" charset="0"/>
              </a:rPr>
              <a:t>и</a:t>
            </a:r>
            <a:r>
              <a:rPr lang="ru-RU" altLang="de-CZ" sz="2800" i="1">
                <a:latin typeface="Times New Roman" panose="02020603050405020304" pitchFamily="18" charset="0"/>
              </a:rPr>
              <a:t>ться – ош</a:t>
            </a:r>
            <a:r>
              <a:rPr lang="ru-RU" altLang="de-CZ" sz="2800" i="1" u="sng">
                <a:latin typeface="Times New Roman" panose="02020603050405020304" pitchFamily="18" charset="0"/>
              </a:rPr>
              <a:t>и</a:t>
            </a:r>
            <a:r>
              <a:rPr lang="ru-RU" altLang="de-CZ" sz="2800" i="1">
                <a:latin typeface="Times New Roman" panose="02020603050405020304" pitchFamily="18" charset="0"/>
              </a:rPr>
              <a:t>бшийся</a:t>
            </a:r>
            <a:r>
              <a:rPr lang="cs-CZ" altLang="de-CZ" sz="2800">
                <a:latin typeface="Times New Roman" panose="02020603050405020304" pitchFamily="18" charset="0"/>
              </a:rPr>
              <a:t> atd</a:t>
            </a:r>
            <a:r>
              <a:rPr lang="de-CH" altLang="de-CZ" sz="2800">
                <a:latin typeface="Times New Roman" panose="02020603050405020304" pitchFamily="18" charset="0"/>
              </a:rPr>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5" name="Rectangle 1">
            <a:extLst>
              <a:ext uri="{FF2B5EF4-FFF2-40B4-BE49-F238E27FC236}">
                <a16:creationId xmlns:a16="http://schemas.microsoft.com/office/drawing/2014/main" id="{980B554B-62A4-14C5-0955-A9C2BD7AAF1A}"/>
              </a:ext>
            </a:extLst>
          </p:cNvPr>
          <p:cNvSpPr>
            <a:spLocks noGrp="1" noChangeArrowheads="1"/>
          </p:cNvSpPr>
          <p:nvPr>
            <p:ph type="body"/>
          </p:nvPr>
        </p:nvSpPr>
        <p:spPr>
          <a:xfrm>
            <a:off x="250825" y="260350"/>
            <a:ext cx="8569325" cy="6121400"/>
          </a:xfrm>
        </p:spPr>
        <p:txBody>
          <a:bodyPr anchor="t"/>
          <a:lstStyle/>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dirty="0">
                <a:latin typeface="Times New Roman" panose="02020603050405020304" pitchFamily="18" charset="0"/>
              </a:rPr>
              <a:t>Příčestí minulé trpné</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dirty="0">
                <a:latin typeface="Times New Roman" panose="02020603050405020304" pitchFamily="18" charset="0"/>
              </a:rPr>
              <a:t>Příčestí minulé trpné se tvoří od dok. tranzitivních sloves a od části </a:t>
            </a:r>
            <a:r>
              <a:rPr lang="cs-CZ" altLang="de-CZ" sz="2800" dirty="0" err="1">
                <a:latin typeface="Times New Roman" panose="02020603050405020304" pitchFamily="18" charset="0"/>
              </a:rPr>
              <a:t>nedok</a:t>
            </a:r>
            <a:r>
              <a:rPr lang="cs-CZ" altLang="de-CZ" sz="2800" dirty="0">
                <a:latin typeface="Times New Roman" panose="02020603050405020304" pitchFamily="18" charset="0"/>
              </a:rPr>
              <a:t>. tranzitivních sloves, zvlášť </a:t>
            </a:r>
            <a:r>
              <a:rPr lang="cs-CZ" altLang="de-CZ" sz="2800" dirty="0" err="1">
                <a:latin typeface="Times New Roman" panose="02020603050405020304" pitchFamily="18" charset="0"/>
              </a:rPr>
              <a:t>neprefigovaných</a:t>
            </a:r>
            <a:endParaRPr lang="cs-CZ" altLang="de-CZ" sz="2800" dirty="0">
              <a:latin typeface="Times New Roman" panose="02020603050405020304" pitchFamily="18" charset="0"/>
            </a:endParaRP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dirty="0">
                <a:latin typeface="Times New Roman" panose="02020603050405020304" pitchFamily="18" charset="0"/>
              </a:rPr>
              <a:t>Tvoří se pomocí sufixů -</a:t>
            </a:r>
            <a:r>
              <a:rPr lang="cs-CZ" altLang="de-CZ" sz="2800" dirty="0" err="1">
                <a:latin typeface="Times New Roman" panose="02020603050405020304" pitchFamily="18" charset="0"/>
              </a:rPr>
              <a:t>nn</a:t>
            </a:r>
            <a:r>
              <a:rPr lang="cs-CZ" altLang="de-CZ" sz="2800" dirty="0">
                <a:latin typeface="Times New Roman" panose="02020603050405020304" pitchFamily="18" charset="0"/>
              </a:rPr>
              <a:t>-, -</a:t>
            </a:r>
            <a:r>
              <a:rPr lang="cs-CZ" altLang="de-CZ" sz="2800" dirty="0" err="1">
                <a:latin typeface="Times New Roman" panose="02020603050405020304" pitchFamily="18" charset="0"/>
              </a:rPr>
              <a:t>onn</a:t>
            </a:r>
            <a:r>
              <a:rPr lang="cs-CZ" altLang="de-CZ" sz="2800" dirty="0">
                <a:latin typeface="Times New Roman" panose="02020603050405020304" pitchFamily="18" charset="0"/>
              </a:rPr>
              <a:t>- a -t-</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dirty="0">
                <a:latin typeface="Times New Roman" panose="02020603050405020304" pitchFamily="18" charset="0"/>
              </a:rPr>
              <a:t>Distribuce těchto sufixů je částečně závislá na poslední hlásce kmene, částečně na příslušnosti k 1. a 2. konjugaci a částečně je lexikálně podmíněná</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dirty="0">
                <a:latin typeface="Times New Roman" panose="02020603050405020304" pitchFamily="18" charset="0"/>
              </a:rPr>
              <a:t>Sufix -</a:t>
            </a:r>
            <a:r>
              <a:rPr lang="cs-CZ" altLang="de-CZ" sz="2800" dirty="0" err="1">
                <a:latin typeface="Times New Roman" panose="02020603050405020304" pitchFamily="18" charset="0"/>
              </a:rPr>
              <a:t>nn</a:t>
            </a:r>
            <a:r>
              <a:rPr lang="cs-CZ" altLang="de-CZ" sz="2800" dirty="0">
                <a:latin typeface="Times New Roman" panose="02020603050405020304" pitchFamily="18" charset="0"/>
              </a:rPr>
              <a:t>- se používá tam, kde končí infinitivní kmen na -a- (kromě neproduktivních skupin</a:t>
            </a:r>
            <a:r>
              <a:rPr lang="de-CH" altLang="de-CZ" sz="2800" dirty="0">
                <a:latin typeface="Times New Roman" panose="02020603050405020304" pitchFamily="18" charset="0"/>
              </a:rPr>
              <a:t> </a:t>
            </a:r>
            <a:r>
              <a:rPr lang="ru-RU" altLang="de-CZ" sz="2800" i="1" dirty="0">
                <a:latin typeface="Times New Roman" panose="02020603050405020304" pitchFamily="18" charset="0"/>
              </a:rPr>
              <a:t>принять, жать</a:t>
            </a:r>
            <a:r>
              <a:rPr lang="de-CH" altLang="de-CZ" sz="2800" dirty="0">
                <a:latin typeface="Times New Roman" panose="02020603050405020304" pitchFamily="18" charset="0"/>
              </a:rPr>
              <a:t>)</a:t>
            </a:r>
            <a:r>
              <a:rPr lang="ru-RU" altLang="de-CZ" sz="2800" dirty="0">
                <a:latin typeface="Times New Roman" panose="02020603050405020304" pitchFamily="18" charset="0"/>
              </a:rPr>
              <a:t>:</a:t>
            </a:r>
            <a:r>
              <a:rPr lang="de-CH" altLang="de-CZ" sz="2800" dirty="0">
                <a:latin typeface="Times New Roman" panose="02020603050405020304" pitchFamily="18" charset="0"/>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1">
            <a:extLst>
              <a:ext uri="{FF2B5EF4-FFF2-40B4-BE49-F238E27FC236}">
                <a16:creationId xmlns:a16="http://schemas.microsoft.com/office/drawing/2014/main" id="{535D4E13-AE7F-CBF2-33CF-A05B6CAE375F}"/>
              </a:ext>
            </a:extLst>
          </p:cNvPr>
          <p:cNvSpPr>
            <a:spLocks noGrp="1" noChangeArrowheads="1"/>
          </p:cNvSpPr>
          <p:nvPr>
            <p:ph type="title"/>
          </p:nvPr>
        </p:nvSpPr>
        <p:spPr>
          <a:xfrm>
            <a:off x="457200" y="128588"/>
            <a:ext cx="8226425" cy="1433512"/>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de-CZ" sz="3200">
                <a:latin typeface="Times New Roman" panose="02020603050405020304" pitchFamily="18" charset="0"/>
              </a:rPr>
              <a:t>Sloveso III: neurčité slovesné tvary</a:t>
            </a:r>
          </a:p>
        </p:txBody>
      </p:sp>
      <p:sp>
        <p:nvSpPr>
          <p:cNvPr id="17411" name="Rectangle 2">
            <a:extLst>
              <a:ext uri="{FF2B5EF4-FFF2-40B4-BE49-F238E27FC236}">
                <a16:creationId xmlns:a16="http://schemas.microsoft.com/office/drawing/2014/main" id="{71D20771-11ED-C8DC-371A-C9C2D07E7CC7}"/>
              </a:ext>
            </a:extLst>
          </p:cNvPr>
          <p:cNvSpPr>
            <a:spLocks noGrp="1" noChangeArrowheads="1"/>
          </p:cNvSpPr>
          <p:nvPr>
            <p:ph type="body" idx="1"/>
          </p:nvPr>
        </p:nvSpPr>
        <p:spPr>
          <a:xfrm>
            <a:off x="457200" y="1600200"/>
            <a:ext cx="8226425" cy="5068888"/>
          </a:xfrm>
        </p:spPr>
        <p:txBody>
          <a:bodyPr/>
          <a:lstStyle/>
          <a:p>
            <a:pPr marL="336550" indent="-336550" eaLnBrk="1" hangingPunct="1">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pPr>
            <a:r>
              <a:rPr lang="cs-CZ" altLang="de-CZ" sz="2800">
                <a:latin typeface="Times New Roman" panose="02020603050405020304" pitchFamily="18" charset="0"/>
              </a:rPr>
              <a:t>Šest participiálních tvarů</a:t>
            </a:r>
          </a:p>
          <a:p>
            <a:pPr marL="336550" indent="-336550" eaLnBrk="1" hangingPunct="1">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pPr>
            <a:r>
              <a:rPr lang="cs-CZ" altLang="de-CZ" sz="2800">
                <a:latin typeface="Times New Roman" panose="02020603050405020304" pitchFamily="18" charset="0"/>
              </a:rPr>
              <a:t>Čtyři sklonná příčestí: příčestí přítomné činné, příčestí přítomné trpné, příčestí minulé činné, příčestí minulé trpné</a:t>
            </a:r>
          </a:p>
          <a:p>
            <a:pPr marL="336550" indent="-336550" eaLnBrk="1" hangingPunct="1">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pPr>
            <a:r>
              <a:rPr lang="cs-CZ" altLang="de-CZ" sz="2800">
                <a:latin typeface="Times New Roman" panose="02020603050405020304" pitchFamily="18" charset="0"/>
              </a:rPr>
              <a:t>dva přechodníky (</a:t>
            </a:r>
            <a:r>
              <a:rPr lang="ru-RU" altLang="de-CZ" sz="2800">
                <a:latin typeface="Times New Roman" panose="02020603050405020304" pitchFamily="18" charset="0"/>
              </a:rPr>
              <a:t>деепричастия</a:t>
            </a:r>
            <a:r>
              <a:rPr lang="cs-CZ" altLang="de-CZ" sz="2800">
                <a:latin typeface="Times New Roman" panose="02020603050405020304" pitchFamily="18" charset="0"/>
              </a:rPr>
              <a:t>), přechodník přítomný a minulý</a:t>
            </a:r>
          </a:p>
          <a:p>
            <a:pPr marL="336550" indent="-336550" eaLnBrk="1" hangingPunct="1">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pPr>
            <a:r>
              <a:rPr lang="cs-CZ" altLang="de-CZ" sz="2800">
                <a:latin typeface="Times New Roman" panose="02020603050405020304" pitchFamily="18" charset="0"/>
              </a:rPr>
              <a:t>přítomné participiální tvary se tvoří od prézentního kmene, příčestí minulé činné a přechodník minulý od infinitivního kmene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29" name="Rectangle 1">
            <a:extLst>
              <a:ext uri="{FF2B5EF4-FFF2-40B4-BE49-F238E27FC236}">
                <a16:creationId xmlns:a16="http://schemas.microsoft.com/office/drawing/2014/main" id="{EAEB4800-D524-5493-5A8B-A50547AFE44A}"/>
              </a:ext>
            </a:extLst>
          </p:cNvPr>
          <p:cNvSpPr>
            <a:spLocks noGrp="1" noChangeArrowheads="1"/>
          </p:cNvSpPr>
          <p:nvPr>
            <p:ph type="body"/>
          </p:nvPr>
        </p:nvSpPr>
        <p:spPr>
          <a:xfrm>
            <a:off x="250825" y="260350"/>
            <a:ext cx="8569325" cy="6370638"/>
          </a:xfrm>
        </p:spPr>
        <p:txBody>
          <a:bodyPr anchor="t"/>
          <a:lstStyle/>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ru-RU" altLang="de-CZ" sz="2800" i="1">
                <a:latin typeface="Times New Roman" panose="02020603050405020304" pitchFamily="18" charset="0"/>
              </a:rPr>
              <a:t>обд</a:t>
            </a:r>
            <a:r>
              <a:rPr lang="ru-RU" altLang="de-CZ" sz="2800" i="1" u="sng">
                <a:latin typeface="Times New Roman" panose="02020603050405020304" pitchFamily="18" charset="0"/>
              </a:rPr>
              <a:t>у</a:t>
            </a:r>
            <a:r>
              <a:rPr lang="ru-RU" altLang="de-CZ" sz="2800" i="1">
                <a:latin typeface="Times New Roman" panose="02020603050405020304" pitchFamily="18" charset="0"/>
              </a:rPr>
              <a:t>мать – обд</a:t>
            </a:r>
            <a:r>
              <a:rPr lang="ru-RU" altLang="de-CZ" sz="2800" i="1" u="sng">
                <a:latin typeface="Times New Roman" panose="02020603050405020304" pitchFamily="18" charset="0"/>
              </a:rPr>
              <a:t>у</a:t>
            </a:r>
            <a:r>
              <a:rPr lang="ru-RU" altLang="de-CZ" sz="2800" i="1">
                <a:latin typeface="Times New Roman" panose="02020603050405020304" pitchFamily="18" charset="0"/>
              </a:rPr>
              <a:t>манный</a:t>
            </a:r>
            <a:r>
              <a:rPr lang="ru-RU" altLang="de-CZ" sz="2800">
                <a:latin typeface="Times New Roman" panose="02020603050405020304" pitchFamily="18" charset="0"/>
              </a:rPr>
              <a:t> (1.</a:t>
            </a:r>
            <a:r>
              <a:rPr lang="de-CH" altLang="de-CZ" sz="2800">
                <a:latin typeface="Times New Roman" panose="02020603050405020304" pitchFamily="18" charset="0"/>
              </a:rPr>
              <a:t> třída)</a:t>
            </a:r>
            <a:br>
              <a:rPr lang="ru-RU" altLang="de-CZ" sz="2800" i="1">
                <a:latin typeface="Times New Roman" panose="02020603050405020304" pitchFamily="18" charset="0"/>
              </a:rPr>
            </a:br>
            <a:r>
              <a:rPr lang="ru-RU" altLang="de-CZ" sz="2800" i="1">
                <a:latin typeface="Times New Roman" panose="02020603050405020304" pitchFamily="18" charset="0"/>
              </a:rPr>
              <a:t>расстрел</a:t>
            </a:r>
            <a:r>
              <a:rPr lang="ru-RU" altLang="de-CZ" sz="2800" i="1" u="sng">
                <a:latin typeface="Times New Roman" panose="02020603050405020304" pitchFamily="18" charset="0"/>
              </a:rPr>
              <a:t>я</a:t>
            </a:r>
            <a:r>
              <a:rPr lang="ru-RU" altLang="de-CZ" sz="2800" i="1">
                <a:latin typeface="Times New Roman" panose="02020603050405020304" pitchFamily="18" charset="0"/>
              </a:rPr>
              <a:t>ть – расстр</a:t>
            </a:r>
            <a:r>
              <a:rPr lang="ru-RU" altLang="de-CZ" sz="2800" i="1" u="sng">
                <a:latin typeface="Times New Roman" panose="02020603050405020304" pitchFamily="18" charset="0"/>
              </a:rPr>
              <a:t>е</a:t>
            </a:r>
            <a:r>
              <a:rPr lang="ru-RU" altLang="de-CZ" sz="2800" i="1">
                <a:latin typeface="Times New Roman" panose="02020603050405020304" pitchFamily="18" charset="0"/>
              </a:rPr>
              <a:t>лянный</a:t>
            </a:r>
            <a:r>
              <a:rPr lang="de-CH" altLang="de-CZ" sz="2800" i="1">
                <a:latin typeface="Times New Roman" panose="02020603050405020304" pitchFamily="18" charset="0"/>
              </a:rPr>
              <a:t> </a:t>
            </a:r>
            <a:r>
              <a:rPr lang="ru-RU" altLang="de-CZ" sz="2800">
                <a:latin typeface="Times New Roman" panose="02020603050405020304" pitchFamily="18" charset="0"/>
              </a:rPr>
              <a:t>(1.</a:t>
            </a:r>
            <a:r>
              <a:rPr lang="de-CH" altLang="de-CZ" sz="2800">
                <a:latin typeface="Times New Roman" panose="02020603050405020304" pitchFamily="18" charset="0"/>
              </a:rPr>
              <a:t> třída)</a:t>
            </a:r>
            <a:br>
              <a:rPr lang="de-CH" altLang="de-CZ" sz="2800" i="1">
                <a:latin typeface="Times New Roman" panose="02020603050405020304" pitchFamily="18" charset="0"/>
              </a:rPr>
            </a:br>
            <a:r>
              <a:rPr lang="ru-RU" altLang="de-CZ" sz="2800" i="1">
                <a:latin typeface="Times New Roman" panose="02020603050405020304" pitchFamily="18" charset="0"/>
              </a:rPr>
              <a:t>нарисов</a:t>
            </a:r>
            <a:r>
              <a:rPr lang="ru-RU" altLang="de-CZ" sz="2800" i="1" u="sng">
                <a:latin typeface="Times New Roman" panose="02020603050405020304" pitchFamily="18" charset="0"/>
              </a:rPr>
              <a:t>а</a:t>
            </a:r>
            <a:r>
              <a:rPr lang="ru-RU" altLang="de-CZ" sz="2800" i="1">
                <a:latin typeface="Times New Roman" panose="02020603050405020304" pitchFamily="18" charset="0"/>
              </a:rPr>
              <a:t>ть – нарис</a:t>
            </a:r>
            <a:r>
              <a:rPr lang="ru-RU" altLang="de-CZ" sz="2800" i="1" u="sng">
                <a:latin typeface="Times New Roman" panose="02020603050405020304" pitchFamily="18" charset="0"/>
              </a:rPr>
              <a:t>о</a:t>
            </a:r>
            <a:r>
              <a:rPr lang="ru-RU" altLang="de-CZ" sz="2800" i="1">
                <a:latin typeface="Times New Roman" panose="02020603050405020304" pitchFamily="18" charset="0"/>
              </a:rPr>
              <a:t>ванный</a:t>
            </a:r>
            <a:r>
              <a:rPr lang="de-CH" altLang="de-CZ" sz="2800" i="1">
                <a:latin typeface="Times New Roman" panose="02020603050405020304" pitchFamily="18" charset="0"/>
              </a:rPr>
              <a:t> </a:t>
            </a:r>
            <a:r>
              <a:rPr lang="ru-RU" altLang="de-CZ" sz="2800">
                <a:latin typeface="Times New Roman" panose="02020603050405020304" pitchFamily="18" charset="0"/>
              </a:rPr>
              <a:t>(</a:t>
            </a:r>
            <a:r>
              <a:rPr lang="de-CH" altLang="de-CZ" sz="2800">
                <a:latin typeface="Times New Roman" panose="02020603050405020304" pitchFamily="18" charset="0"/>
              </a:rPr>
              <a:t>3</a:t>
            </a:r>
            <a:r>
              <a:rPr lang="ru-RU" altLang="de-CZ" sz="2800">
                <a:latin typeface="Times New Roman" panose="02020603050405020304" pitchFamily="18" charset="0"/>
              </a:rPr>
              <a:t>.</a:t>
            </a:r>
            <a:r>
              <a:rPr lang="de-CH" altLang="de-CZ" sz="2800">
                <a:latin typeface="Times New Roman" panose="02020603050405020304" pitchFamily="18" charset="0"/>
              </a:rPr>
              <a:t> třída)</a:t>
            </a:r>
            <a:r>
              <a:rPr lang="de-CH" altLang="de-CZ" sz="2800" i="1">
                <a:latin typeface="Times New Roman" panose="02020603050405020304" pitchFamily="18" charset="0"/>
              </a:rPr>
              <a:t> </a:t>
            </a:r>
            <a:br>
              <a:rPr lang="ru-RU" altLang="de-CZ" sz="2800" i="1">
                <a:latin typeface="Times New Roman" panose="02020603050405020304" pitchFamily="18" charset="0"/>
              </a:rPr>
            </a:br>
            <a:r>
              <a:rPr lang="ru-RU" altLang="de-CZ" sz="2800" i="1">
                <a:latin typeface="Times New Roman" panose="02020603050405020304" pitchFamily="18" charset="0"/>
              </a:rPr>
              <a:t>малев</a:t>
            </a:r>
            <a:r>
              <a:rPr lang="ru-RU" altLang="de-CZ" sz="2800" i="1" u="sng">
                <a:latin typeface="Times New Roman" panose="02020603050405020304" pitchFamily="18" charset="0"/>
              </a:rPr>
              <a:t>а</a:t>
            </a:r>
            <a:r>
              <a:rPr lang="ru-RU" altLang="de-CZ" sz="2800" i="1">
                <a:latin typeface="Times New Roman" panose="02020603050405020304" pitchFamily="18" charset="0"/>
              </a:rPr>
              <a:t>ть – малёванный</a:t>
            </a:r>
            <a:r>
              <a:rPr lang="de-CH" altLang="de-CZ" sz="2800" i="1">
                <a:latin typeface="Times New Roman" panose="02020603050405020304" pitchFamily="18" charset="0"/>
              </a:rPr>
              <a:t> </a:t>
            </a:r>
            <a:r>
              <a:rPr lang="ru-RU" altLang="de-CZ" sz="2800">
                <a:latin typeface="Times New Roman" panose="02020603050405020304" pitchFamily="18" charset="0"/>
              </a:rPr>
              <a:t>(</a:t>
            </a:r>
            <a:r>
              <a:rPr lang="de-CH" altLang="de-CZ" sz="2800">
                <a:latin typeface="Times New Roman" panose="02020603050405020304" pitchFamily="18" charset="0"/>
              </a:rPr>
              <a:t>3</a:t>
            </a:r>
            <a:r>
              <a:rPr lang="ru-RU" altLang="de-CZ" sz="2800">
                <a:latin typeface="Times New Roman" panose="02020603050405020304" pitchFamily="18" charset="0"/>
              </a:rPr>
              <a:t>.</a:t>
            </a:r>
            <a:r>
              <a:rPr lang="de-CH" altLang="de-CZ" sz="2800">
                <a:latin typeface="Times New Roman" panose="02020603050405020304" pitchFamily="18" charset="0"/>
              </a:rPr>
              <a:t> třída)</a:t>
            </a:r>
            <a:r>
              <a:rPr lang="de-CH" altLang="de-CZ" sz="2800" i="1">
                <a:latin typeface="Times New Roman" panose="02020603050405020304" pitchFamily="18" charset="0"/>
              </a:rPr>
              <a:t> </a:t>
            </a:r>
            <a:br>
              <a:rPr lang="ru-RU" altLang="de-CZ" sz="2800" i="1">
                <a:latin typeface="Times New Roman" panose="02020603050405020304" pitchFamily="18" charset="0"/>
              </a:rPr>
            </a:br>
            <a:r>
              <a:rPr lang="ru-RU" altLang="de-CZ" sz="2800" i="1">
                <a:latin typeface="Times New Roman" panose="02020603050405020304" pitchFamily="18" charset="0"/>
              </a:rPr>
              <a:t>пис</a:t>
            </a:r>
            <a:r>
              <a:rPr lang="ru-RU" altLang="de-CZ" sz="2800" i="1" u="sng">
                <a:latin typeface="Times New Roman" panose="02020603050405020304" pitchFamily="18" charset="0"/>
              </a:rPr>
              <a:t>а</a:t>
            </a:r>
            <a:r>
              <a:rPr lang="ru-RU" altLang="de-CZ" sz="2800" i="1">
                <a:latin typeface="Times New Roman" panose="02020603050405020304" pitchFamily="18" charset="0"/>
              </a:rPr>
              <a:t>ть – п</a:t>
            </a:r>
            <a:r>
              <a:rPr lang="ru-RU" altLang="de-CZ" sz="2800" i="1" u="sng">
                <a:latin typeface="Times New Roman" panose="02020603050405020304" pitchFamily="18" charset="0"/>
              </a:rPr>
              <a:t>и</a:t>
            </a:r>
            <a:r>
              <a:rPr lang="ru-RU" altLang="de-CZ" sz="2800" i="1">
                <a:latin typeface="Times New Roman" panose="02020603050405020304" pitchFamily="18" charset="0"/>
              </a:rPr>
              <a:t>санный</a:t>
            </a:r>
            <a:r>
              <a:rPr lang="de-CH" altLang="de-CZ" sz="2800" i="1">
                <a:latin typeface="Times New Roman" panose="02020603050405020304" pitchFamily="18" charset="0"/>
              </a:rPr>
              <a:t> </a:t>
            </a:r>
            <a:r>
              <a:rPr lang="ru-RU" altLang="de-CZ" sz="2800">
                <a:latin typeface="Times New Roman" panose="02020603050405020304" pitchFamily="18" charset="0"/>
              </a:rPr>
              <a:t>(</a:t>
            </a:r>
            <a:r>
              <a:rPr lang="de-CH" altLang="de-CZ" sz="2800">
                <a:latin typeface="Times New Roman" panose="02020603050405020304" pitchFamily="18" charset="0"/>
              </a:rPr>
              <a:t>6</a:t>
            </a:r>
            <a:r>
              <a:rPr lang="ru-RU" altLang="de-CZ" sz="2800">
                <a:latin typeface="Times New Roman" panose="02020603050405020304" pitchFamily="18" charset="0"/>
              </a:rPr>
              <a:t>.</a:t>
            </a:r>
            <a:r>
              <a:rPr lang="de-CH" altLang="de-CZ" sz="2800">
                <a:latin typeface="Times New Roman" panose="02020603050405020304" pitchFamily="18" charset="0"/>
              </a:rPr>
              <a:t> třída)</a:t>
            </a:r>
            <a:r>
              <a:rPr lang="de-CH" altLang="de-CZ" sz="2800" i="1">
                <a:latin typeface="Times New Roman" panose="02020603050405020304" pitchFamily="18" charset="0"/>
              </a:rPr>
              <a:t> </a:t>
            </a:r>
            <a:br>
              <a:rPr lang="ru-RU" altLang="de-CZ" sz="2800" i="1">
                <a:latin typeface="Times New Roman" panose="02020603050405020304" pitchFamily="18" charset="0"/>
              </a:rPr>
            </a:br>
            <a:r>
              <a:rPr lang="ru-RU" altLang="de-CZ" sz="2800" i="1">
                <a:latin typeface="Times New Roman" panose="02020603050405020304" pitchFamily="18" charset="0"/>
              </a:rPr>
              <a:t>задерж</a:t>
            </a:r>
            <a:r>
              <a:rPr lang="ru-RU" altLang="de-CZ" sz="2800" i="1" u="sng">
                <a:latin typeface="Times New Roman" panose="02020603050405020304" pitchFamily="18" charset="0"/>
              </a:rPr>
              <a:t>а</a:t>
            </a:r>
            <a:r>
              <a:rPr lang="ru-RU" altLang="de-CZ" sz="2800" i="1">
                <a:latin typeface="Times New Roman" panose="02020603050405020304" pitchFamily="18" charset="0"/>
              </a:rPr>
              <a:t>ть – зад</a:t>
            </a:r>
            <a:r>
              <a:rPr lang="ru-RU" altLang="de-CZ" sz="2800" i="1" u="sng">
                <a:latin typeface="Times New Roman" panose="02020603050405020304" pitchFamily="18" charset="0"/>
              </a:rPr>
              <a:t>е</a:t>
            </a:r>
            <a:r>
              <a:rPr lang="ru-RU" altLang="de-CZ" sz="2800" i="1">
                <a:latin typeface="Times New Roman" panose="02020603050405020304" pitchFamily="18" charset="0"/>
              </a:rPr>
              <a:t>ржанный</a:t>
            </a:r>
            <a:r>
              <a:rPr lang="de-CH" altLang="de-CZ" sz="2800" i="1">
                <a:latin typeface="Times New Roman" panose="02020603050405020304" pitchFamily="18" charset="0"/>
              </a:rPr>
              <a:t> </a:t>
            </a:r>
            <a:r>
              <a:rPr lang="ru-RU" altLang="de-CZ" sz="2800">
                <a:latin typeface="Times New Roman" panose="02020603050405020304" pitchFamily="18" charset="0"/>
              </a:rPr>
              <a:t>(</a:t>
            </a:r>
            <a:r>
              <a:rPr lang="de-CH" altLang="de-CZ" sz="2800">
                <a:latin typeface="Times New Roman" panose="02020603050405020304" pitchFamily="18" charset="0"/>
              </a:rPr>
              <a:t>7</a:t>
            </a:r>
            <a:r>
              <a:rPr lang="ru-RU" altLang="de-CZ" sz="2800">
                <a:latin typeface="Times New Roman" panose="02020603050405020304" pitchFamily="18" charset="0"/>
              </a:rPr>
              <a:t>.</a:t>
            </a:r>
            <a:r>
              <a:rPr lang="de-CH" altLang="de-CZ" sz="2800">
                <a:latin typeface="Times New Roman" panose="02020603050405020304" pitchFamily="18" charset="0"/>
              </a:rPr>
              <a:t> třída)</a:t>
            </a:r>
            <a:br>
              <a:rPr lang="ru-RU" altLang="de-CZ" sz="2800" i="1">
                <a:latin typeface="Times New Roman" panose="02020603050405020304" pitchFamily="18" charset="0"/>
              </a:rPr>
            </a:br>
            <a:r>
              <a:rPr lang="ru-RU" altLang="de-CZ" sz="2800" i="1">
                <a:latin typeface="Times New Roman" panose="02020603050405020304" pitchFamily="18" charset="0"/>
              </a:rPr>
              <a:t>сдать – сд</a:t>
            </a:r>
            <a:r>
              <a:rPr lang="ru-RU" altLang="de-CZ" sz="2800" i="1" u="sng">
                <a:latin typeface="Times New Roman" panose="02020603050405020304" pitchFamily="18" charset="0"/>
              </a:rPr>
              <a:t>а</a:t>
            </a:r>
            <a:r>
              <a:rPr lang="ru-RU" altLang="de-CZ" sz="2800" i="1">
                <a:latin typeface="Times New Roman" panose="02020603050405020304" pitchFamily="18" charset="0"/>
              </a:rPr>
              <a:t>нный</a:t>
            </a:r>
            <a:r>
              <a:rPr lang="de-CH" altLang="de-CZ" sz="2800" i="1">
                <a:latin typeface="Times New Roman" panose="02020603050405020304" pitchFamily="18" charset="0"/>
              </a:rPr>
              <a:t> </a:t>
            </a:r>
            <a:r>
              <a:rPr lang="ru-RU" altLang="de-CZ" sz="2800">
                <a:latin typeface="Times New Roman" panose="02020603050405020304" pitchFamily="18" charset="0"/>
              </a:rPr>
              <a:t>(izolované sloveso</a:t>
            </a:r>
            <a:r>
              <a:rPr lang="de-CH" altLang="de-CZ" sz="2800">
                <a:latin typeface="Times New Roman" panose="02020603050405020304" pitchFamily="18" charset="0"/>
              </a:rPr>
              <a:t>)</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Místo přízvuku je závislé na místě přízvuku v infinitivu. Je-li /a/ na konci kmene pod přízvukem, se stahuje přízvuk o jednu slabiku dopředu</a:t>
            </a:r>
            <a:r>
              <a:rPr lang="de-CH" altLang="de-CZ" sz="2800">
                <a:latin typeface="Times New Roman" panose="02020603050405020304" pitchFamily="18" charset="0"/>
              </a:rPr>
              <a:t>: </a:t>
            </a:r>
            <a:r>
              <a:rPr lang="ru-RU" altLang="de-CZ" sz="2800" i="1">
                <a:latin typeface="Times New Roman" panose="02020603050405020304" pitchFamily="18" charset="0"/>
              </a:rPr>
              <a:t>прочит</a:t>
            </a:r>
            <a:r>
              <a:rPr lang="ru-RU" altLang="de-CZ" sz="2800" i="1" u="sng">
                <a:latin typeface="Times New Roman" panose="02020603050405020304" pitchFamily="18" charset="0"/>
              </a:rPr>
              <a:t>а</a:t>
            </a:r>
            <a:r>
              <a:rPr lang="ru-RU" altLang="de-CZ" sz="2800" i="1">
                <a:latin typeface="Times New Roman" panose="02020603050405020304" pitchFamily="18" charset="0"/>
              </a:rPr>
              <a:t>ть – проч</a:t>
            </a:r>
            <a:r>
              <a:rPr lang="ru-RU" altLang="de-CZ" sz="2800" i="1" u="sng">
                <a:latin typeface="Times New Roman" panose="02020603050405020304" pitchFamily="18" charset="0"/>
              </a:rPr>
              <a:t>и</a:t>
            </a:r>
            <a:r>
              <a:rPr lang="ru-RU" altLang="de-CZ" sz="2800" i="1">
                <a:latin typeface="Times New Roman" panose="02020603050405020304" pitchFamily="18" charset="0"/>
              </a:rPr>
              <a:t>танный</a:t>
            </a:r>
            <a:r>
              <a:rPr lang="ru-RU" altLang="de-CZ" sz="2800">
                <a:latin typeface="Times New Roman" panose="02020603050405020304" pitchFamily="18" charset="0"/>
              </a:rPr>
              <a:t>, </a:t>
            </a:r>
            <a:r>
              <a:rPr lang="ru-RU" altLang="de-CZ" sz="2800" i="1">
                <a:latin typeface="Times New Roman" panose="02020603050405020304" pitchFamily="18" charset="0"/>
              </a:rPr>
              <a:t>планиров</a:t>
            </a:r>
            <a:r>
              <a:rPr lang="ru-RU" altLang="de-CZ" sz="2800" i="1" u="sng">
                <a:latin typeface="Times New Roman" panose="02020603050405020304" pitchFamily="18" charset="0"/>
              </a:rPr>
              <a:t>а</a:t>
            </a:r>
            <a:r>
              <a:rPr lang="ru-RU" altLang="de-CZ" sz="2800" i="1">
                <a:latin typeface="Times New Roman" panose="02020603050405020304" pitchFamily="18" charset="0"/>
              </a:rPr>
              <a:t>ть – планир</a:t>
            </a:r>
            <a:r>
              <a:rPr lang="ru-RU" altLang="de-CZ" sz="2800" i="1" u="sng">
                <a:latin typeface="Times New Roman" panose="02020603050405020304" pitchFamily="18" charset="0"/>
              </a:rPr>
              <a:t>о</a:t>
            </a:r>
            <a:r>
              <a:rPr lang="ru-RU" altLang="de-CZ" sz="2800" i="1">
                <a:latin typeface="Times New Roman" panose="02020603050405020304" pitchFamily="18" charset="0"/>
              </a:rPr>
              <a:t>ванный, замолч</a:t>
            </a:r>
            <a:r>
              <a:rPr lang="ru-RU" altLang="de-CZ" sz="2800" i="1" u="sng">
                <a:latin typeface="Times New Roman" panose="02020603050405020304" pitchFamily="18" charset="0"/>
              </a:rPr>
              <a:t>а</a:t>
            </a:r>
            <a:r>
              <a:rPr lang="ru-RU" altLang="de-CZ" sz="2800" i="1">
                <a:latin typeface="Times New Roman" panose="02020603050405020304" pitchFamily="18" charset="0"/>
              </a:rPr>
              <a:t>ть – зам</a:t>
            </a:r>
            <a:r>
              <a:rPr lang="ru-RU" altLang="de-CZ" sz="2800" i="1" u="sng">
                <a:latin typeface="Times New Roman" panose="02020603050405020304" pitchFamily="18" charset="0"/>
              </a:rPr>
              <a:t>о</a:t>
            </a:r>
            <a:r>
              <a:rPr lang="ru-RU" altLang="de-CZ" sz="2800" i="1">
                <a:latin typeface="Times New Roman" panose="02020603050405020304" pitchFamily="18" charset="0"/>
              </a:rPr>
              <a:t>лчанный, избр</a:t>
            </a:r>
            <a:r>
              <a:rPr lang="ru-RU" altLang="de-CZ" sz="2800" i="1" u="sng">
                <a:latin typeface="Times New Roman" panose="02020603050405020304" pitchFamily="18" charset="0"/>
              </a:rPr>
              <a:t>а</a:t>
            </a:r>
            <a:r>
              <a:rPr lang="ru-RU" altLang="de-CZ" sz="2800" i="1">
                <a:latin typeface="Times New Roman" panose="02020603050405020304" pitchFamily="18" charset="0"/>
              </a:rPr>
              <a:t>ть – </a:t>
            </a:r>
            <a:r>
              <a:rPr lang="ru-RU" altLang="de-CZ" sz="2800" i="1" u="sng">
                <a:latin typeface="Times New Roman" panose="02020603050405020304" pitchFamily="18" charset="0"/>
              </a:rPr>
              <a:t>и</a:t>
            </a:r>
            <a:r>
              <a:rPr lang="ru-RU" altLang="de-CZ" sz="2800" i="1">
                <a:latin typeface="Times New Roman" panose="02020603050405020304" pitchFamily="18" charset="0"/>
              </a:rPr>
              <a:t>збранный</a:t>
            </a:r>
            <a:r>
              <a:rPr lang="ru-RU" altLang="de-CZ" sz="2800">
                <a:latin typeface="Times New Roman" panose="02020603050405020304" pitchFamily="18" charset="0"/>
              </a:rPr>
              <a:t>.  </a:t>
            </a:r>
            <a:r>
              <a:rPr lang="de-CH" altLang="de-CZ" sz="2800">
                <a:latin typeface="Times New Roman" panose="02020603050405020304" pitchFamily="18" charset="0"/>
              </a:rPr>
              <a:t> </a:t>
            </a:r>
            <a:r>
              <a:rPr lang="de-CH" altLang="de-CZ" sz="2800" i="1">
                <a:latin typeface="Times New Roman" panose="02020603050405020304" pitchFamily="18" charset="0"/>
              </a:rPr>
              <a:t> </a:t>
            </a:r>
          </a:p>
          <a:p>
            <a:pPr marL="336550" indent="-336550" algn="l" eaLnBrk="1" hangingPunct="1">
              <a:spcBef>
                <a:spcPts val="800"/>
              </a:spcBef>
              <a:buClrTx/>
              <a:buFontTx/>
              <a:buNone/>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endParaRPr lang="de-CH" altLang="de-CZ" sz="2800" i="1">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3" name="Rectangle 1">
            <a:extLst>
              <a:ext uri="{FF2B5EF4-FFF2-40B4-BE49-F238E27FC236}">
                <a16:creationId xmlns:a16="http://schemas.microsoft.com/office/drawing/2014/main" id="{398DA1C8-0F5E-0DC5-9583-E819474C4324}"/>
              </a:ext>
            </a:extLst>
          </p:cNvPr>
          <p:cNvSpPr>
            <a:spLocks noGrp="1" noChangeArrowheads="1"/>
          </p:cNvSpPr>
          <p:nvPr>
            <p:ph type="body"/>
          </p:nvPr>
        </p:nvSpPr>
        <p:spPr>
          <a:xfrm>
            <a:off x="250825" y="260350"/>
            <a:ext cx="8713788" cy="6192838"/>
          </a:xfrm>
        </p:spPr>
        <p:txBody>
          <a:bodyPr anchor="t"/>
          <a:lstStyle/>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Pokud je přízvuk už v infinitivu dále před touto slabikou, nemění se místo přízvuku v příčestí minulém trpném: </a:t>
            </a:r>
            <a:r>
              <a:rPr lang="ru-RU" altLang="de-CZ" sz="2800" i="1">
                <a:latin typeface="Times New Roman" panose="02020603050405020304" pitchFamily="18" charset="0"/>
              </a:rPr>
              <a:t>перед</a:t>
            </a:r>
            <a:r>
              <a:rPr lang="ru-RU" altLang="de-CZ" sz="2800" i="1" u="sng">
                <a:latin typeface="Times New Roman" panose="02020603050405020304" pitchFamily="18" charset="0"/>
              </a:rPr>
              <a:t>е</a:t>
            </a:r>
            <a:r>
              <a:rPr lang="ru-RU" altLang="de-CZ" sz="2800" i="1">
                <a:latin typeface="Times New Roman" panose="02020603050405020304" pitchFamily="18" charset="0"/>
              </a:rPr>
              <a:t>лать – перед</a:t>
            </a:r>
            <a:r>
              <a:rPr lang="ru-RU" altLang="de-CZ" sz="2800" i="1" u="sng">
                <a:latin typeface="Times New Roman" panose="02020603050405020304" pitchFamily="18" charset="0"/>
              </a:rPr>
              <a:t>е</a:t>
            </a:r>
            <a:r>
              <a:rPr lang="ru-RU" altLang="de-CZ" sz="2800" i="1">
                <a:latin typeface="Times New Roman" panose="02020603050405020304" pitchFamily="18" charset="0"/>
              </a:rPr>
              <a:t>ланный, национализ</a:t>
            </a:r>
            <a:r>
              <a:rPr lang="ru-RU" altLang="de-CZ" sz="2800" i="1" u="sng">
                <a:latin typeface="Times New Roman" panose="02020603050405020304" pitchFamily="18" charset="0"/>
              </a:rPr>
              <a:t>и</a:t>
            </a:r>
            <a:r>
              <a:rPr lang="ru-RU" altLang="de-CZ" sz="2800" i="1">
                <a:latin typeface="Times New Roman" panose="02020603050405020304" pitchFamily="18" charset="0"/>
              </a:rPr>
              <a:t>ровать – национализ</a:t>
            </a:r>
            <a:r>
              <a:rPr lang="ru-RU" altLang="de-CZ" sz="2800" i="1" u="sng">
                <a:latin typeface="Times New Roman" panose="02020603050405020304" pitchFamily="18" charset="0"/>
              </a:rPr>
              <a:t>и</a:t>
            </a:r>
            <a:r>
              <a:rPr lang="ru-RU" altLang="de-CZ" sz="2800" i="1">
                <a:latin typeface="Times New Roman" panose="02020603050405020304" pitchFamily="18" charset="0"/>
              </a:rPr>
              <a:t>рованный, нам</a:t>
            </a:r>
            <a:r>
              <a:rPr lang="ru-RU" altLang="de-CZ" sz="2800" i="1" u="sng">
                <a:latin typeface="Times New Roman" panose="02020603050405020304" pitchFamily="18" charset="0"/>
              </a:rPr>
              <a:t>а</a:t>
            </a:r>
            <a:r>
              <a:rPr lang="ru-RU" altLang="de-CZ" sz="2800" i="1">
                <a:latin typeface="Times New Roman" panose="02020603050405020304" pitchFamily="18" charset="0"/>
              </a:rPr>
              <a:t>зать – нам</a:t>
            </a:r>
            <a:r>
              <a:rPr lang="ru-RU" altLang="de-CZ" sz="2800" i="1" u="sng">
                <a:latin typeface="Times New Roman" panose="02020603050405020304" pitchFamily="18" charset="0"/>
              </a:rPr>
              <a:t>а</a:t>
            </a:r>
            <a:r>
              <a:rPr lang="ru-RU" altLang="de-CZ" sz="2800" i="1">
                <a:latin typeface="Times New Roman" panose="02020603050405020304" pitchFamily="18" charset="0"/>
              </a:rPr>
              <a:t>занный, пос</a:t>
            </a:r>
            <a:r>
              <a:rPr lang="ru-RU" altLang="de-CZ" sz="2800" i="1" u="sng">
                <a:latin typeface="Times New Roman" panose="02020603050405020304" pitchFamily="18" charset="0"/>
              </a:rPr>
              <a:t>е</a:t>
            </a:r>
            <a:r>
              <a:rPr lang="ru-RU" altLang="de-CZ" sz="2800" i="1">
                <a:latin typeface="Times New Roman" panose="02020603050405020304" pitchFamily="18" charset="0"/>
              </a:rPr>
              <a:t>ять – пос</a:t>
            </a:r>
            <a:r>
              <a:rPr lang="ru-RU" altLang="de-CZ" sz="2800" i="1" u="sng">
                <a:latin typeface="Times New Roman" panose="02020603050405020304" pitchFamily="18" charset="0"/>
              </a:rPr>
              <a:t>е</a:t>
            </a:r>
            <a:r>
              <a:rPr lang="ru-RU" altLang="de-CZ" sz="2800" i="1">
                <a:latin typeface="Times New Roman" panose="02020603050405020304" pitchFamily="18" charset="0"/>
              </a:rPr>
              <a:t>янный, усл</a:t>
            </a:r>
            <a:r>
              <a:rPr lang="ru-RU" altLang="de-CZ" sz="2800" i="1" u="sng">
                <a:latin typeface="Times New Roman" panose="02020603050405020304" pitchFamily="18" charset="0"/>
              </a:rPr>
              <a:t>ы</a:t>
            </a:r>
            <a:r>
              <a:rPr lang="ru-RU" altLang="de-CZ" sz="2800" i="1">
                <a:latin typeface="Times New Roman" panose="02020603050405020304" pitchFamily="18" charset="0"/>
              </a:rPr>
              <a:t>шать – усл</a:t>
            </a:r>
            <a:r>
              <a:rPr lang="ru-RU" altLang="de-CZ" sz="2800" i="1" u="sng">
                <a:latin typeface="Times New Roman" panose="02020603050405020304" pitchFamily="18" charset="0"/>
              </a:rPr>
              <a:t>ы</a:t>
            </a:r>
            <a:r>
              <a:rPr lang="ru-RU" altLang="de-CZ" sz="2800" i="1">
                <a:latin typeface="Times New Roman" panose="02020603050405020304" pitchFamily="18" charset="0"/>
              </a:rPr>
              <a:t>шанный</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Pomocí sufixu -onn- (graficky -</a:t>
            </a:r>
            <a:r>
              <a:rPr lang="cs-CZ" altLang="de-CZ" sz="2800" i="1">
                <a:latin typeface="Times New Roman" panose="02020603050405020304" pitchFamily="18" charset="0"/>
              </a:rPr>
              <a:t>енн-, -ённ-</a:t>
            </a:r>
            <a:r>
              <a:rPr lang="cs-CZ" altLang="de-CZ" sz="2800">
                <a:latin typeface="Times New Roman" panose="02020603050405020304" pitchFamily="18" charset="0"/>
              </a:rPr>
              <a:t>) se tvoří příčestí minulé trpné od prézentního kmene sloves 5., 8. a 10. třídy a několika izolovaných sloves:</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ru-RU" altLang="de-CZ" sz="2800" i="1">
                <a:latin typeface="Times New Roman" panose="02020603050405020304" pitchFamily="18" charset="0"/>
              </a:rPr>
              <a:t>р</a:t>
            </a:r>
            <a:r>
              <a:rPr lang="ru-RU" altLang="de-CZ" sz="2800" i="1" u="sng">
                <a:latin typeface="Times New Roman" panose="02020603050405020304" pitchFamily="18" charset="0"/>
              </a:rPr>
              <a:t>а</a:t>
            </a:r>
            <a:r>
              <a:rPr lang="ru-RU" altLang="de-CZ" sz="2800" i="1">
                <a:latin typeface="Times New Roman" panose="02020603050405020304" pitchFamily="18" charset="0"/>
              </a:rPr>
              <a:t>нить – р</a:t>
            </a:r>
            <a:r>
              <a:rPr lang="ru-RU" altLang="de-CZ" sz="2800" i="1" u="sng">
                <a:latin typeface="Times New Roman" panose="02020603050405020304" pitchFamily="18" charset="0"/>
              </a:rPr>
              <a:t>а</a:t>
            </a:r>
            <a:r>
              <a:rPr lang="ru-RU" altLang="de-CZ" sz="2800" i="1">
                <a:latin typeface="Times New Roman" panose="02020603050405020304" pitchFamily="18" charset="0"/>
              </a:rPr>
              <a:t>ню, р</a:t>
            </a:r>
            <a:r>
              <a:rPr lang="ru-RU" altLang="de-CZ" sz="2800" i="1" u="sng">
                <a:latin typeface="Times New Roman" panose="02020603050405020304" pitchFamily="18" charset="0"/>
              </a:rPr>
              <a:t>а</a:t>
            </a:r>
            <a:r>
              <a:rPr lang="ru-RU" altLang="de-CZ" sz="2800" i="1">
                <a:latin typeface="Times New Roman" panose="02020603050405020304" pitchFamily="18" charset="0"/>
              </a:rPr>
              <a:t>нишь – р</a:t>
            </a:r>
            <a:r>
              <a:rPr lang="ru-RU" altLang="de-CZ" sz="2800" i="1" u="sng">
                <a:latin typeface="Times New Roman" panose="02020603050405020304" pitchFamily="18" charset="0"/>
              </a:rPr>
              <a:t>а</a:t>
            </a:r>
            <a:r>
              <a:rPr lang="ru-RU" altLang="de-CZ" sz="2800" i="1">
                <a:latin typeface="Times New Roman" panose="02020603050405020304" pitchFamily="18" charset="0"/>
              </a:rPr>
              <a:t>ненный </a:t>
            </a:r>
            <a:r>
              <a:rPr lang="ru-RU" altLang="de-CZ" sz="2800">
                <a:latin typeface="Times New Roman" panose="02020603050405020304" pitchFamily="18" charset="0"/>
              </a:rPr>
              <a:t>(5. </a:t>
            </a:r>
            <a:r>
              <a:rPr lang="de-CH" altLang="de-CZ" sz="2800">
                <a:latin typeface="Times New Roman" panose="02020603050405020304" pitchFamily="18" charset="0"/>
              </a:rPr>
              <a:t>třída</a:t>
            </a:r>
            <a:r>
              <a:rPr lang="ru-RU" altLang="de-CZ" sz="2800">
                <a:latin typeface="Times New Roman" panose="02020603050405020304" pitchFamily="18" charset="0"/>
              </a:rPr>
              <a:t>)</a:t>
            </a:r>
            <a:br>
              <a:rPr lang="ru-RU" altLang="de-CZ" sz="2800" i="1">
                <a:latin typeface="Times New Roman" panose="02020603050405020304" pitchFamily="18" charset="0"/>
              </a:rPr>
            </a:br>
            <a:r>
              <a:rPr lang="ru-RU" altLang="de-CZ" sz="2800" i="1">
                <a:latin typeface="Times New Roman" panose="02020603050405020304" pitchFamily="18" charset="0"/>
              </a:rPr>
              <a:t>подчин</a:t>
            </a:r>
            <a:r>
              <a:rPr lang="ru-RU" altLang="de-CZ" sz="2800" i="1" u="sng">
                <a:latin typeface="Times New Roman" panose="02020603050405020304" pitchFamily="18" charset="0"/>
              </a:rPr>
              <a:t>и</a:t>
            </a:r>
            <a:r>
              <a:rPr lang="ru-RU" altLang="de-CZ" sz="2800" i="1">
                <a:latin typeface="Times New Roman" panose="02020603050405020304" pitchFamily="18" charset="0"/>
              </a:rPr>
              <a:t>ть – подчин</a:t>
            </a:r>
            <a:r>
              <a:rPr lang="ru-RU" altLang="de-CZ" sz="2800" i="1" u="sng">
                <a:latin typeface="Times New Roman" panose="02020603050405020304" pitchFamily="18" charset="0"/>
              </a:rPr>
              <a:t>ю</a:t>
            </a:r>
            <a:r>
              <a:rPr lang="ru-RU" altLang="de-CZ" sz="2800" i="1">
                <a:latin typeface="Times New Roman" panose="02020603050405020304" pitchFamily="18" charset="0"/>
              </a:rPr>
              <a:t>, подчин</a:t>
            </a:r>
            <a:r>
              <a:rPr lang="ru-RU" altLang="de-CZ" sz="2800" i="1" u="sng">
                <a:latin typeface="Times New Roman" panose="02020603050405020304" pitchFamily="18" charset="0"/>
              </a:rPr>
              <a:t>и</a:t>
            </a:r>
            <a:r>
              <a:rPr lang="ru-RU" altLang="de-CZ" sz="2800" i="1">
                <a:latin typeface="Times New Roman" panose="02020603050405020304" pitchFamily="18" charset="0"/>
              </a:rPr>
              <a:t>шь – подчинённый</a:t>
            </a:r>
            <a:r>
              <a:rPr lang="de-CH" altLang="de-CZ" sz="2800" i="1">
                <a:latin typeface="Times New Roman" panose="02020603050405020304" pitchFamily="18" charset="0"/>
              </a:rPr>
              <a:t> </a:t>
            </a:r>
            <a:r>
              <a:rPr lang="de-CH" altLang="de-CZ" sz="2800">
                <a:latin typeface="Times New Roman" panose="02020603050405020304" pitchFamily="18" charset="0"/>
              </a:rPr>
              <a:t>(5. </a:t>
            </a:r>
            <a:r>
              <a:rPr lang="cs-CZ" altLang="de-CZ" sz="2800">
                <a:latin typeface="Times New Roman" panose="02020603050405020304" pitchFamily="18" charset="0"/>
              </a:rPr>
              <a:t>třída</a:t>
            </a:r>
            <a:r>
              <a:rPr lang="de-CH" altLang="de-CZ" sz="2800">
                <a:latin typeface="Times New Roman" panose="02020603050405020304" pitchFamily="18" charset="0"/>
              </a:rPr>
              <a:t>)</a:t>
            </a:r>
            <a:br>
              <a:rPr lang="de-CH" altLang="de-CZ" sz="2800">
                <a:latin typeface="Times New Roman" panose="02020603050405020304" pitchFamily="18" charset="0"/>
              </a:rPr>
            </a:br>
            <a:r>
              <a:rPr lang="ru-RU" altLang="de-CZ" sz="2800" i="1">
                <a:latin typeface="Times New Roman" panose="02020603050405020304" pitchFamily="18" charset="0"/>
              </a:rPr>
              <a:t>покос</a:t>
            </a:r>
            <a:r>
              <a:rPr lang="ru-RU" altLang="de-CZ" sz="2800" i="1" u="sng">
                <a:latin typeface="Times New Roman" panose="02020603050405020304" pitchFamily="18" charset="0"/>
              </a:rPr>
              <a:t>и</a:t>
            </a:r>
            <a:r>
              <a:rPr lang="ru-RU" altLang="de-CZ" sz="2800" i="1">
                <a:latin typeface="Times New Roman" panose="02020603050405020304" pitchFamily="18" charset="0"/>
              </a:rPr>
              <a:t>ть – покош</a:t>
            </a:r>
            <a:r>
              <a:rPr lang="ru-RU" altLang="de-CZ" sz="2800" i="1" u="sng">
                <a:latin typeface="Times New Roman" panose="02020603050405020304" pitchFamily="18" charset="0"/>
              </a:rPr>
              <a:t>у</a:t>
            </a:r>
            <a:r>
              <a:rPr lang="ru-RU" altLang="de-CZ" sz="2800" i="1">
                <a:latin typeface="Times New Roman" panose="02020603050405020304" pitchFamily="18" charset="0"/>
              </a:rPr>
              <a:t>, пок</a:t>
            </a:r>
            <a:r>
              <a:rPr lang="ru-RU" altLang="de-CZ" sz="2800" i="1" u="sng">
                <a:latin typeface="Times New Roman" panose="02020603050405020304" pitchFamily="18" charset="0"/>
              </a:rPr>
              <a:t>о</a:t>
            </a:r>
            <a:r>
              <a:rPr lang="ru-RU" altLang="de-CZ" sz="2800" i="1">
                <a:latin typeface="Times New Roman" panose="02020603050405020304" pitchFamily="18" charset="0"/>
              </a:rPr>
              <a:t>сишь - пок</a:t>
            </a:r>
            <a:r>
              <a:rPr lang="ru-RU" altLang="de-CZ" sz="2800" i="1" u="sng">
                <a:latin typeface="Times New Roman" panose="02020603050405020304" pitchFamily="18" charset="0"/>
              </a:rPr>
              <a:t>о</a:t>
            </a:r>
            <a:r>
              <a:rPr lang="ru-RU" altLang="de-CZ" sz="2800" i="1">
                <a:latin typeface="Times New Roman" panose="02020603050405020304" pitchFamily="18" charset="0"/>
              </a:rPr>
              <a:t>шенный</a:t>
            </a:r>
            <a:br>
              <a:rPr lang="ru-RU" altLang="de-CZ" sz="2800" i="1">
                <a:latin typeface="Times New Roman" panose="02020603050405020304" pitchFamily="18" charset="0"/>
              </a:rPr>
            </a:br>
            <a:r>
              <a:rPr lang="de-CH" altLang="de-CZ" sz="2800">
                <a:latin typeface="Times New Roman" panose="02020603050405020304" pitchFamily="18" charset="0"/>
              </a:rPr>
              <a:t>(5. </a:t>
            </a:r>
            <a:r>
              <a:rPr lang="cs-CZ" altLang="de-CZ" sz="2800">
                <a:latin typeface="Times New Roman" panose="02020603050405020304" pitchFamily="18" charset="0"/>
              </a:rPr>
              <a:t>třída</a:t>
            </a:r>
            <a:r>
              <a:rPr lang="de-CH" altLang="de-CZ" sz="2800">
                <a:latin typeface="Times New Roman" panose="02020603050405020304" pitchFamily="18" charset="0"/>
              </a:rPr>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Rectangle 1">
            <a:extLst>
              <a:ext uri="{FF2B5EF4-FFF2-40B4-BE49-F238E27FC236}">
                <a16:creationId xmlns:a16="http://schemas.microsoft.com/office/drawing/2014/main" id="{7620026D-B8EA-5FD4-A007-5EFCAE435B46}"/>
              </a:ext>
            </a:extLst>
          </p:cNvPr>
          <p:cNvSpPr>
            <a:spLocks noGrp="1" noChangeArrowheads="1"/>
          </p:cNvSpPr>
          <p:nvPr>
            <p:ph type="body"/>
          </p:nvPr>
        </p:nvSpPr>
        <p:spPr>
          <a:xfrm>
            <a:off x="250825" y="260350"/>
            <a:ext cx="8642350" cy="6337300"/>
          </a:xfrm>
        </p:spPr>
        <p:txBody>
          <a:bodyPr anchor="t"/>
          <a:lstStyle/>
          <a:p>
            <a:pPr marL="336550" indent="-336550" algn="l" eaLnBrk="1" hangingPunct="1">
              <a:lnSpc>
                <a:spcPct val="90000"/>
              </a:lnSpc>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ru-RU" altLang="de-CZ" sz="2800" i="1">
                <a:latin typeface="Times New Roman" panose="02020603050405020304" pitchFamily="18" charset="0"/>
              </a:rPr>
              <a:t>смотр</a:t>
            </a:r>
            <a:r>
              <a:rPr lang="ru-RU" altLang="de-CZ" sz="2800" i="1" u="sng">
                <a:latin typeface="Times New Roman" panose="02020603050405020304" pitchFamily="18" charset="0"/>
              </a:rPr>
              <a:t>е</a:t>
            </a:r>
            <a:r>
              <a:rPr lang="ru-RU" altLang="de-CZ" sz="2800" i="1">
                <a:latin typeface="Times New Roman" panose="02020603050405020304" pitchFamily="18" charset="0"/>
              </a:rPr>
              <a:t>ть – смотр</a:t>
            </a:r>
            <a:r>
              <a:rPr lang="ru-RU" altLang="de-CZ" sz="2800" i="1" u="sng">
                <a:latin typeface="Times New Roman" panose="02020603050405020304" pitchFamily="18" charset="0"/>
              </a:rPr>
              <a:t>ю</a:t>
            </a:r>
            <a:r>
              <a:rPr lang="ru-RU" altLang="de-CZ" sz="2800" i="1">
                <a:latin typeface="Times New Roman" panose="02020603050405020304" pitchFamily="18" charset="0"/>
              </a:rPr>
              <a:t>, см</a:t>
            </a:r>
            <a:r>
              <a:rPr lang="ru-RU" altLang="de-CZ" sz="2800" i="1" u="sng">
                <a:latin typeface="Times New Roman" panose="02020603050405020304" pitchFamily="18" charset="0"/>
              </a:rPr>
              <a:t>о</a:t>
            </a:r>
            <a:r>
              <a:rPr lang="ru-RU" altLang="de-CZ" sz="2800" i="1">
                <a:latin typeface="Times New Roman" panose="02020603050405020304" pitchFamily="18" charset="0"/>
              </a:rPr>
              <a:t>тришь – см</a:t>
            </a:r>
            <a:r>
              <a:rPr lang="ru-RU" altLang="de-CZ" sz="2800" i="1" u="sng">
                <a:latin typeface="Times New Roman" panose="02020603050405020304" pitchFamily="18" charset="0"/>
              </a:rPr>
              <a:t>о</a:t>
            </a:r>
            <a:r>
              <a:rPr lang="ru-RU" altLang="de-CZ" sz="2800" i="1">
                <a:latin typeface="Times New Roman" panose="02020603050405020304" pitchFamily="18" charset="0"/>
              </a:rPr>
              <a:t>тренный</a:t>
            </a:r>
            <a:r>
              <a:rPr lang="ru-RU" altLang="de-CZ" sz="2800">
                <a:latin typeface="Times New Roman" panose="02020603050405020304" pitchFamily="18" charset="0"/>
              </a:rPr>
              <a:t> </a:t>
            </a:r>
            <a:r>
              <a:rPr lang="de-CH" altLang="de-CZ" sz="2800">
                <a:latin typeface="Times New Roman" panose="02020603050405020304" pitchFamily="18" charset="0"/>
              </a:rPr>
              <a:t>(8. </a:t>
            </a:r>
            <a:r>
              <a:rPr lang="cs-CZ" altLang="de-CZ" sz="2800">
                <a:latin typeface="Times New Roman" panose="02020603050405020304" pitchFamily="18" charset="0"/>
              </a:rPr>
              <a:t>třída</a:t>
            </a:r>
            <a:r>
              <a:rPr lang="de-CH" altLang="de-CZ" sz="2800">
                <a:latin typeface="Times New Roman" panose="02020603050405020304" pitchFamily="18" charset="0"/>
              </a:rPr>
              <a:t>)</a:t>
            </a:r>
            <a:br>
              <a:rPr lang="ru-RU" altLang="de-CZ" sz="2800">
                <a:latin typeface="Times New Roman" panose="02020603050405020304" pitchFamily="18" charset="0"/>
              </a:rPr>
            </a:br>
            <a:r>
              <a:rPr lang="ru-RU" altLang="de-CZ" sz="2800" i="1">
                <a:latin typeface="Times New Roman" panose="02020603050405020304" pitchFamily="18" charset="0"/>
              </a:rPr>
              <a:t>заверт</a:t>
            </a:r>
            <a:r>
              <a:rPr lang="ru-RU" altLang="de-CZ" sz="2800" i="1" u="sng">
                <a:latin typeface="Times New Roman" panose="02020603050405020304" pitchFamily="18" charset="0"/>
              </a:rPr>
              <a:t>е</a:t>
            </a:r>
            <a:r>
              <a:rPr lang="ru-RU" altLang="de-CZ" sz="2800" i="1">
                <a:latin typeface="Times New Roman" panose="02020603050405020304" pitchFamily="18" charset="0"/>
              </a:rPr>
              <a:t>ть – заверч</a:t>
            </a:r>
            <a:r>
              <a:rPr lang="ru-RU" altLang="de-CZ" sz="2800" i="1" u="sng">
                <a:latin typeface="Times New Roman" panose="02020603050405020304" pitchFamily="18" charset="0"/>
              </a:rPr>
              <a:t>у</a:t>
            </a:r>
            <a:r>
              <a:rPr lang="ru-RU" altLang="de-CZ" sz="2800" i="1">
                <a:latin typeface="Times New Roman" panose="02020603050405020304" pitchFamily="18" charset="0"/>
              </a:rPr>
              <a:t>, зав</a:t>
            </a:r>
            <a:r>
              <a:rPr lang="ru-RU" altLang="de-CZ" sz="2800" i="1" u="sng">
                <a:latin typeface="Times New Roman" panose="02020603050405020304" pitchFamily="18" charset="0"/>
              </a:rPr>
              <a:t>е</a:t>
            </a:r>
            <a:r>
              <a:rPr lang="ru-RU" altLang="de-CZ" sz="2800" i="1">
                <a:latin typeface="Times New Roman" panose="02020603050405020304" pitchFamily="18" charset="0"/>
              </a:rPr>
              <a:t>ртишь – зав</a:t>
            </a:r>
            <a:r>
              <a:rPr lang="ru-RU" altLang="de-CZ" sz="2800" i="1" u="sng">
                <a:latin typeface="Times New Roman" panose="02020603050405020304" pitchFamily="18" charset="0"/>
              </a:rPr>
              <a:t>е</a:t>
            </a:r>
            <a:r>
              <a:rPr lang="ru-RU" altLang="de-CZ" sz="2800" i="1">
                <a:latin typeface="Times New Roman" panose="02020603050405020304" pitchFamily="18" charset="0"/>
              </a:rPr>
              <a:t>рченный </a:t>
            </a:r>
            <a:r>
              <a:rPr lang="de-CH" altLang="de-CZ" sz="2800">
                <a:latin typeface="Times New Roman" panose="02020603050405020304" pitchFamily="18" charset="0"/>
              </a:rPr>
              <a:t>(8. </a:t>
            </a:r>
            <a:r>
              <a:rPr lang="cs-CZ" altLang="de-CZ" sz="2800">
                <a:latin typeface="Times New Roman" panose="02020603050405020304" pitchFamily="18" charset="0"/>
              </a:rPr>
              <a:t>třída</a:t>
            </a:r>
            <a:r>
              <a:rPr lang="de-CH" altLang="de-CZ" sz="2800">
                <a:latin typeface="Times New Roman" panose="02020603050405020304" pitchFamily="18" charset="0"/>
              </a:rPr>
              <a:t>)</a:t>
            </a:r>
            <a:br>
              <a:rPr lang="ru-RU" altLang="de-CZ" sz="2800">
                <a:latin typeface="Times New Roman" panose="02020603050405020304" pitchFamily="18" charset="0"/>
              </a:rPr>
            </a:br>
            <a:r>
              <a:rPr lang="ru-RU" altLang="de-CZ" sz="2800" i="1">
                <a:latin typeface="Times New Roman" panose="02020603050405020304" pitchFamily="18" charset="0"/>
              </a:rPr>
              <a:t>нест</a:t>
            </a:r>
            <a:r>
              <a:rPr lang="ru-RU" altLang="de-CZ" sz="2800" i="1" u="sng">
                <a:latin typeface="Times New Roman" panose="02020603050405020304" pitchFamily="18" charset="0"/>
              </a:rPr>
              <a:t>и</a:t>
            </a:r>
            <a:r>
              <a:rPr lang="ru-RU" altLang="de-CZ" sz="2800" i="1">
                <a:latin typeface="Times New Roman" panose="02020603050405020304" pitchFamily="18" charset="0"/>
              </a:rPr>
              <a:t> – нес</a:t>
            </a:r>
            <a:r>
              <a:rPr lang="ru-RU" altLang="de-CZ" sz="2800" i="1" u="sng">
                <a:latin typeface="Times New Roman" panose="02020603050405020304" pitchFamily="18" charset="0"/>
              </a:rPr>
              <a:t>у</a:t>
            </a:r>
            <a:r>
              <a:rPr lang="ru-RU" altLang="de-CZ" sz="2800" i="1">
                <a:latin typeface="Times New Roman" panose="02020603050405020304" pitchFamily="18" charset="0"/>
              </a:rPr>
              <a:t>, несёшь – несённый</a:t>
            </a:r>
            <a:r>
              <a:rPr lang="ru-RU" altLang="de-CZ" sz="2800">
                <a:latin typeface="Times New Roman" panose="02020603050405020304" pitchFamily="18" charset="0"/>
              </a:rPr>
              <a:t> </a:t>
            </a:r>
            <a:r>
              <a:rPr lang="de-CH" altLang="de-CZ" sz="2800">
                <a:latin typeface="Times New Roman" panose="02020603050405020304" pitchFamily="18" charset="0"/>
              </a:rPr>
              <a:t>(</a:t>
            </a:r>
            <a:r>
              <a:rPr lang="ru-RU" altLang="de-CZ" sz="2800">
                <a:latin typeface="Times New Roman" panose="02020603050405020304" pitchFamily="18" charset="0"/>
              </a:rPr>
              <a:t>10</a:t>
            </a:r>
            <a:r>
              <a:rPr lang="de-CH" altLang="de-CZ" sz="2800">
                <a:latin typeface="Times New Roman" panose="02020603050405020304" pitchFamily="18" charset="0"/>
              </a:rPr>
              <a:t>. </a:t>
            </a:r>
            <a:r>
              <a:rPr lang="cs-CZ" altLang="de-CZ" sz="2800">
                <a:latin typeface="Times New Roman" panose="02020603050405020304" pitchFamily="18" charset="0"/>
              </a:rPr>
              <a:t>třída</a:t>
            </a:r>
            <a:r>
              <a:rPr lang="de-CH" altLang="de-CZ" sz="2800">
                <a:latin typeface="Times New Roman" panose="02020603050405020304" pitchFamily="18" charset="0"/>
              </a:rPr>
              <a:t>)</a:t>
            </a:r>
            <a:br>
              <a:rPr lang="ru-RU" altLang="de-CZ" sz="2800" i="1">
                <a:latin typeface="Times New Roman" panose="02020603050405020304" pitchFamily="18" charset="0"/>
              </a:rPr>
            </a:br>
            <a:r>
              <a:rPr lang="ru-RU" altLang="de-CZ" sz="2800" i="1">
                <a:latin typeface="Times New Roman" panose="02020603050405020304" pitchFamily="18" charset="0"/>
              </a:rPr>
              <a:t>завест</a:t>
            </a:r>
            <a:r>
              <a:rPr lang="ru-RU" altLang="de-CZ" sz="2800" i="1" u="sng">
                <a:latin typeface="Times New Roman" panose="02020603050405020304" pitchFamily="18" charset="0"/>
              </a:rPr>
              <a:t>и</a:t>
            </a:r>
            <a:r>
              <a:rPr lang="ru-RU" altLang="de-CZ" sz="2800" i="1">
                <a:latin typeface="Times New Roman" panose="02020603050405020304" pitchFamily="18" charset="0"/>
              </a:rPr>
              <a:t> – завед</a:t>
            </a:r>
            <a:r>
              <a:rPr lang="ru-RU" altLang="de-CZ" sz="2800" i="1" u="sng">
                <a:latin typeface="Times New Roman" panose="02020603050405020304" pitchFamily="18" charset="0"/>
              </a:rPr>
              <a:t>у</a:t>
            </a:r>
            <a:r>
              <a:rPr lang="ru-RU" altLang="de-CZ" sz="2800" i="1">
                <a:latin typeface="Times New Roman" panose="02020603050405020304" pitchFamily="18" charset="0"/>
              </a:rPr>
              <a:t>, заведёшь – заведённый</a:t>
            </a:r>
            <a:r>
              <a:rPr lang="ru-RU" altLang="de-CZ" sz="2800">
                <a:latin typeface="Times New Roman" panose="02020603050405020304" pitchFamily="18" charset="0"/>
              </a:rPr>
              <a:t> </a:t>
            </a:r>
            <a:r>
              <a:rPr lang="de-CH" altLang="de-CZ" sz="2800">
                <a:latin typeface="Times New Roman" panose="02020603050405020304" pitchFamily="18" charset="0"/>
              </a:rPr>
              <a:t>(</a:t>
            </a:r>
            <a:r>
              <a:rPr lang="ru-RU" altLang="de-CZ" sz="2800">
                <a:latin typeface="Times New Roman" panose="02020603050405020304" pitchFamily="18" charset="0"/>
              </a:rPr>
              <a:t>10</a:t>
            </a:r>
            <a:r>
              <a:rPr lang="de-CH" altLang="de-CZ" sz="2800">
                <a:latin typeface="Times New Roman" panose="02020603050405020304" pitchFamily="18" charset="0"/>
              </a:rPr>
              <a:t>. </a:t>
            </a:r>
            <a:r>
              <a:rPr lang="cs-CZ" altLang="de-CZ" sz="2800">
                <a:latin typeface="Times New Roman" panose="02020603050405020304" pitchFamily="18" charset="0"/>
              </a:rPr>
              <a:t>třída</a:t>
            </a:r>
            <a:r>
              <a:rPr lang="de-CH" altLang="de-CZ" sz="2800">
                <a:latin typeface="Times New Roman" panose="02020603050405020304" pitchFamily="18" charset="0"/>
              </a:rPr>
              <a:t>)</a:t>
            </a:r>
            <a:br>
              <a:rPr lang="ru-RU" altLang="de-CZ" sz="2800">
                <a:latin typeface="Times New Roman" panose="02020603050405020304" pitchFamily="18" charset="0"/>
              </a:rPr>
            </a:br>
            <a:r>
              <a:rPr lang="ru-RU" altLang="de-CZ" sz="2800" i="1">
                <a:latin typeface="Times New Roman" panose="02020603050405020304" pitchFamily="18" charset="0"/>
              </a:rPr>
              <a:t>исп</a:t>
            </a:r>
            <a:r>
              <a:rPr lang="ru-RU" altLang="de-CZ" sz="2800" i="1" u="sng">
                <a:latin typeface="Times New Roman" panose="02020603050405020304" pitchFamily="18" charset="0"/>
              </a:rPr>
              <a:t>е</a:t>
            </a:r>
            <a:r>
              <a:rPr lang="ru-RU" altLang="de-CZ" sz="2800" i="1">
                <a:latin typeface="Times New Roman" panose="02020603050405020304" pitchFamily="18" charset="0"/>
              </a:rPr>
              <a:t>чь – испек</a:t>
            </a:r>
            <a:r>
              <a:rPr lang="ru-RU" altLang="de-CZ" sz="2800" i="1" u="sng">
                <a:latin typeface="Times New Roman" panose="02020603050405020304" pitchFamily="18" charset="0"/>
              </a:rPr>
              <a:t>у</a:t>
            </a:r>
            <a:r>
              <a:rPr lang="ru-RU" altLang="de-CZ" sz="2800" i="1">
                <a:latin typeface="Times New Roman" panose="02020603050405020304" pitchFamily="18" charset="0"/>
              </a:rPr>
              <a:t>, испечёшь – испечённый</a:t>
            </a:r>
            <a:br>
              <a:rPr lang="ru-RU" altLang="de-CZ" sz="2800" i="1">
                <a:latin typeface="Times New Roman" panose="02020603050405020304" pitchFamily="18" charset="0"/>
              </a:rPr>
            </a:br>
            <a:r>
              <a:rPr lang="ru-RU" altLang="de-CZ" sz="2800">
                <a:latin typeface="Times New Roman" panose="02020603050405020304" pitchFamily="18" charset="0"/>
              </a:rPr>
              <a:t> </a:t>
            </a:r>
            <a:r>
              <a:rPr lang="de-CH" altLang="de-CZ" sz="2800">
                <a:latin typeface="Times New Roman" panose="02020603050405020304" pitchFamily="18" charset="0"/>
              </a:rPr>
              <a:t>(</a:t>
            </a:r>
            <a:r>
              <a:rPr lang="ru-RU" altLang="de-CZ" sz="2800">
                <a:latin typeface="Times New Roman" panose="02020603050405020304" pitchFamily="18" charset="0"/>
              </a:rPr>
              <a:t>10</a:t>
            </a:r>
            <a:r>
              <a:rPr lang="de-CH" altLang="de-CZ" sz="2800">
                <a:latin typeface="Times New Roman" panose="02020603050405020304" pitchFamily="18" charset="0"/>
              </a:rPr>
              <a:t>. </a:t>
            </a:r>
            <a:r>
              <a:rPr lang="cs-CZ" altLang="de-CZ" sz="2800">
                <a:latin typeface="Times New Roman" panose="02020603050405020304" pitchFamily="18" charset="0"/>
              </a:rPr>
              <a:t>třída</a:t>
            </a:r>
            <a:r>
              <a:rPr lang="de-CH" altLang="de-CZ" sz="2800">
                <a:latin typeface="Times New Roman" panose="02020603050405020304" pitchFamily="18" charset="0"/>
              </a:rPr>
              <a:t>)</a:t>
            </a:r>
            <a:br>
              <a:rPr lang="ru-RU" altLang="de-CZ" sz="2800">
                <a:latin typeface="Times New Roman" panose="02020603050405020304" pitchFamily="18" charset="0"/>
              </a:rPr>
            </a:br>
            <a:r>
              <a:rPr lang="ru-RU" altLang="de-CZ" sz="2800" i="1">
                <a:latin typeface="Times New Roman" panose="02020603050405020304" pitchFamily="18" charset="0"/>
              </a:rPr>
              <a:t>ушиб</a:t>
            </a:r>
            <a:r>
              <a:rPr lang="ru-RU" altLang="de-CZ" sz="2800" i="1" u="sng">
                <a:latin typeface="Times New Roman" panose="02020603050405020304" pitchFamily="18" charset="0"/>
              </a:rPr>
              <a:t>и</a:t>
            </a:r>
            <a:r>
              <a:rPr lang="ru-RU" altLang="de-CZ" sz="2800" i="1">
                <a:latin typeface="Times New Roman" panose="02020603050405020304" pitchFamily="18" charset="0"/>
              </a:rPr>
              <a:t>ть – ушиб</a:t>
            </a:r>
            <a:r>
              <a:rPr lang="ru-RU" altLang="de-CZ" sz="2800" i="1" u="sng">
                <a:latin typeface="Times New Roman" panose="02020603050405020304" pitchFamily="18" charset="0"/>
              </a:rPr>
              <a:t>у</a:t>
            </a:r>
            <a:r>
              <a:rPr lang="ru-RU" altLang="de-CZ" sz="2800" i="1">
                <a:latin typeface="Times New Roman" panose="02020603050405020304" pitchFamily="18" charset="0"/>
              </a:rPr>
              <a:t>, ушибёшь – уш</a:t>
            </a:r>
            <a:r>
              <a:rPr lang="ru-RU" altLang="de-CZ" sz="2800" i="1" u="sng">
                <a:latin typeface="Times New Roman" panose="02020603050405020304" pitchFamily="18" charset="0"/>
              </a:rPr>
              <a:t>и</a:t>
            </a:r>
            <a:r>
              <a:rPr lang="ru-RU" altLang="de-CZ" sz="2800" i="1">
                <a:latin typeface="Times New Roman" panose="02020603050405020304" pitchFamily="18" charset="0"/>
              </a:rPr>
              <a:t>бленный </a:t>
            </a:r>
            <a:r>
              <a:rPr lang="cs-CZ" altLang="de-CZ" sz="2800">
                <a:latin typeface="Times New Roman" panose="02020603050405020304" pitchFamily="18" charset="0"/>
              </a:rPr>
              <a:t>(izolované sloveso</a:t>
            </a:r>
            <a:r>
              <a:rPr lang="de-CH" altLang="de-CZ" sz="2800">
                <a:latin typeface="Times New Roman" panose="02020603050405020304" pitchFamily="18" charset="0"/>
              </a:rPr>
              <a:t>)</a:t>
            </a:r>
            <a:br>
              <a:rPr lang="de-CH" altLang="de-CZ" sz="2800">
                <a:latin typeface="Times New Roman" panose="02020603050405020304" pitchFamily="18" charset="0"/>
              </a:rPr>
            </a:br>
            <a:r>
              <a:rPr lang="ru-RU" altLang="de-CZ" sz="2800" i="1">
                <a:latin typeface="Times New Roman" panose="02020603050405020304" pitchFamily="18" charset="0"/>
              </a:rPr>
              <a:t>съесть – съем, съед</a:t>
            </a:r>
            <a:r>
              <a:rPr lang="ru-RU" altLang="de-CZ" sz="2800" i="1" u="sng">
                <a:latin typeface="Times New Roman" panose="02020603050405020304" pitchFamily="18" charset="0"/>
              </a:rPr>
              <a:t>я</a:t>
            </a:r>
            <a:r>
              <a:rPr lang="ru-RU" altLang="de-CZ" sz="2800" i="1">
                <a:latin typeface="Times New Roman" panose="02020603050405020304" pitchFamily="18" charset="0"/>
              </a:rPr>
              <a:t>т – съ</a:t>
            </a:r>
            <a:r>
              <a:rPr lang="ru-RU" altLang="de-CZ" sz="2800" i="1" u="sng">
                <a:latin typeface="Times New Roman" panose="02020603050405020304" pitchFamily="18" charset="0"/>
              </a:rPr>
              <a:t>е</a:t>
            </a:r>
            <a:r>
              <a:rPr lang="ru-RU" altLang="de-CZ" sz="2800" i="1">
                <a:latin typeface="Times New Roman" panose="02020603050405020304" pitchFamily="18" charset="0"/>
              </a:rPr>
              <a:t>денный</a:t>
            </a:r>
            <a:r>
              <a:rPr lang="ru-RU" altLang="de-CZ" sz="2800">
                <a:latin typeface="Times New Roman" panose="02020603050405020304" pitchFamily="18" charset="0"/>
              </a:rPr>
              <a:t> </a:t>
            </a:r>
            <a:r>
              <a:rPr lang="de-CH" altLang="de-CZ" sz="2800">
                <a:latin typeface="Times New Roman" panose="02020603050405020304" pitchFamily="18" charset="0"/>
              </a:rPr>
              <a:t>(</a:t>
            </a:r>
            <a:r>
              <a:rPr lang="cs-CZ" altLang="de-CZ" sz="2800">
                <a:latin typeface="Times New Roman" panose="02020603050405020304" pitchFamily="18" charset="0"/>
              </a:rPr>
              <a:t>izolované sloveso</a:t>
            </a:r>
            <a:r>
              <a:rPr lang="de-CH" altLang="de-CZ" sz="2800">
                <a:latin typeface="Times New Roman" panose="02020603050405020304" pitchFamily="18" charset="0"/>
              </a:rPr>
              <a:t>)</a:t>
            </a:r>
            <a:br>
              <a:rPr lang="de-CH" altLang="de-CZ" sz="2800">
                <a:latin typeface="Times New Roman" panose="02020603050405020304" pitchFamily="18" charset="0"/>
              </a:rPr>
            </a:br>
            <a:endParaRPr lang="de-CH" altLang="de-CZ" sz="280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1" name="Rectangle 1">
            <a:extLst>
              <a:ext uri="{FF2B5EF4-FFF2-40B4-BE49-F238E27FC236}">
                <a16:creationId xmlns:a16="http://schemas.microsoft.com/office/drawing/2014/main" id="{CB355260-7AE8-7C0F-2B27-B8D7BAECCF9F}"/>
              </a:ext>
            </a:extLst>
          </p:cNvPr>
          <p:cNvSpPr>
            <a:spLocks noGrp="1" noChangeArrowheads="1"/>
          </p:cNvSpPr>
          <p:nvPr>
            <p:ph type="body"/>
          </p:nvPr>
        </p:nvSpPr>
        <p:spPr>
          <a:xfrm>
            <a:off x="250825" y="260350"/>
            <a:ext cx="8424863" cy="5976938"/>
          </a:xfrm>
        </p:spPr>
        <p:txBody>
          <a:bodyPr anchor="t"/>
          <a:lstStyle/>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Slabika pod přízvukem je pro slovesa 5. třídy principiálně shodná s 2sg, tedy slovesa s přízvukem na kmeni v prézentu i s pohyblivým přízvukem v prézentu mají v příčestí minulém trpném přízvuk na kmeni. Slovesa s přízvukem na koncovce v prézentu mají v příčestí minulém trpném přízvuk na tvarotvorném sufixu. Srov. slovesa </a:t>
            </a:r>
            <a:r>
              <a:rPr lang="de-CH" altLang="de-CZ" sz="2800" i="1">
                <a:latin typeface="Times New Roman" panose="02020603050405020304" pitchFamily="18" charset="0"/>
              </a:rPr>
              <a:t>р</a:t>
            </a:r>
            <a:r>
              <a:rPr lang="de-CH" altLang="de-CZ" sz="2800" i="1" u="sng">
                <a:latin typeface="Times New Roman" panose="02020603050405020304" pitchFamily="18" charset="0"/>
              </a:rPr>
              <a:t>а</a:t>
            </a:r>
            <a:r>
              <a:rPr lang="de-CH" altLang="de-CZ" sz="2800" i="1">
                <a:latin typeface="Times New Roman" panose="02020603050405020304" pitchFamily="18" charset="0"/>
              </a:rPr>
              <a:t>нить, подчин</a:t>
            </a:r>
            <a:r>
              <a:rPr lang="de-CH" altLang="de-CZ" sz="2800" i="1" u="sng">
                <a:latin typeface="Times New Roman" panose="02020603050405020304" pitchFamily="18" charset="0"/>
              </a:rPr>
              <a:t>и</a:t>
            </a:r>
            <a:r>
              <a:rPr lang="de-CH" altLang="de-CZ" sz="2800" i="1">
                <a:latin typeface="Times New Roman" panose="02020603050405020304" pitchFamily="18" charset="0"/>
              </a:rPr>
              <a:t>ть, покос</a:t>
            </a:r>
            <a:r>
              <a:rPr lang="de-CH" altLang="de-CZ" sz="2800" i="1" u="sng">
                <a:latin typeface="Times New Roman" panose="02020603050405020304" pitchFamily="18" charset="0"/>
              </a:rPr>
              <a:t>и</a:t>
            </a:r>
            <a:r>
              <a:rPr lang="de-CH" altLang="de-CZ" sz="2800" i="1">
                <a:latin typeface="Times New Roman" panose="02020603050405020304" pitchFamily="18" charset="0"/>
              </a:rPr>
              <a:t>ть</a:t>
            </a:r>
            <a:r>
              <a:rPr lang="de-CH" altLang="de-CZ" sz="2800">
                <a:latin typeface="Times New Roman" panose="02020603050405020304" pitchFamily="18" charset="0"/>
              </a:rPr>
              <a:t> </a:t>
            </a:r>
            <a:r>
              <a:rPr lang="cs-CZ" altLang="de-CZ" sz="2800">
                <a:latin typeface="Times New Roman" panose="02020603050405020304" pitchFamily="18" charset="0"/>
              </a:rPr>
              <a:t>výš. Jsou ovšem výjimky.</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Pro slovesa 8. třídy platí stejné pravidlo jako pro slovesa na /a/, tedy přízvuk je stejný jako v infinitivu, pokud tam není pod přízvukem vokál na konci kmene; pokud tomu tak je, posouvá se v příčestí minulém trpném přízvuk o jednu slabiku dopředu</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5" name="Rectangle 1">
            <a:extLst>
              <a:ext uri="{FF2B5EF4-FFF2-40B4-BE49-F238E27FC236}">
                <a16:creationId xmlns:a16="http://schemas.microsoft.com/office/drawing/2014/main" id="{C3560130-6CC8-AE88-CC31-FD4A2D43DDEC}"/>
              </a:ext>
            </a:extLst>
          </p:cNvPr>
          <p:cNvSpPr>
            <a:spLocks noGrp="1" noChangeArrowheads="1"/>
          </p:cNvSpPr>
          <p:nvPr>
            <p:ph type="body"/>
          </p:nvPr>
        </p:nvSpPr>
        <p:spPr>
          <a:xfrm>
            <a:off x="250825" y="260350"/>
            <a:ext cx="8226425" cy="6264275"/>
          </a:xfrm>
        </p:spPr>
        <p:txBody>
          <a:bodyPr anchor="t"/>
          <a:lstStyle/>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dirty="0">
                <a:latin typeface="Times New Roman" panose="02020603050405020304" pitchFamily="18" charset="0"/>
              </a:rPr>
              <a:t>Se sufixem -t- se tvoří příčestí minulé trpné od infinitivního kmene sloves 4. a 9. třídy a od několika neproduktivních skupin</a:t>
            </a:r>
            <a:r>
              <a:rPr lang="de-CH" altLang="de-CZ" sz="2800" dirty="0">
                <a:latin typeface="Times New Roman" panose="02020603050405020304" pitchFamily="18" charset="0"/>
              </a:rPr>
              <a:t> (</a:t>
            </a:r>
            <a:r>
              <a:rPr lang="ru-RU" altLang="de-CZ" sz="2800" i="1" dirty="0">
                <a:latin typeface="Times New Roman" panose="02020603050405020304" pitchFamily="18" charset="0"/>
              </a:rPr>
              <a:t>принять, жать, бить, крыть, жить</a:t>
            </a:r>
            <a:r>
              <a:rPr lang="cs-CZ" altLang="de-CZ" sz="2800" dirty="0">
                <a:latin typeface="Times New Roman" panose="02020603050405020304" pitchFamily="18" charset="0"/>
              </a:rPr>
              <a:t>) a izolovaných sloves </a:t>
            </a:r>
            <a:r>
              <a:rPr lang="de-CH" altLang="de-CZ" sz="2800" dirty="0">
                <a:latin typeface="Times New Roman" panose="02020603050405020304" pitchFamily="18" charset="0"/>
              </a:rPr>
              <a:t>(</a:t>
            </a:r>
            <a:r>
              <a:rPr lang="ru-RU" altLang="de-CZ" sz="2800" i="1" dirty="0">
                <a:latin typeface="Times New Roman" panose="02020603050405020304" pitchFamily="18" charset="0"/>
              </a:rPr>
              <a:t>петь, брить, -быть</a:t>
            </a:r>
            <a:r>
              <a:rPr lang="de-CH" altLang="de-CZ" sz="2800" dirty="0">
                <a:latin typeface="Times New Roman" panose="02020603050405020304" pitchFamily="18" charset="0"/>
              </a:rPr>
              <a:t> </a:t>
            </a:r>
            <a:r>
              <a:rPr lang="de-CH" altLang="de-CZ" sz="2800" dirty="0" err="1">
                <a:latin typeface="Times New Roman" panose="02020603050405020304" pitchFamily="18" charset="0"/>
              </a:rPr>
              <a:t>aj</a:t>
            </a:r>
            <a:r>
              <a:rPr lang="de-CH" altLang="de-CZ" sz="2800" dirty="0">
                <a:latin typeface="Times New Roman" panose="02020603050405020304" pitchFamily="18" charset="0"/>
              </a:rPr>
              <a:t>.)</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ru-RU" altLang="de-CZ" sz="2800" i="1" dirty="0">
                <a:latin typeface="Times New Roman" panose="02020603050405020304" pitchFamily="18" charset="0"/>
              </a:rPr>
              <a:t>растян</a:t>
            </a:r>
            <a:r>
              <a:rPr lang="ru-RU" altLang="de-CZ" sz="2800" i="1" u="sng" dirty="0">
                <a:latin typeface="Times New Roman" panose="02020603050405020304" pitchFamily="18" charset="0"/>
              </a:rPr>
              <a:t>у</a:t>
            </a:r>
            <a:r>
              <a:rPr lang="ru-RU" altLang="de-CZ" sz="2800" i="1" dirty="0">
                <a:latin typeface="Times New Roman" panose="02020603050405020304" pitchFamily="18" charset="0"/>
              </a:rPr>
              <a:t>ть – раст</a:t>
            </a:r>
            <a:r>
              <a:rPr lang="ru-RU" altLang="de-CZ" sz="2800" i="1" u="sng" dirty="0">
                <a:latin typeface="Times New Roman" panose="02020603050405020304" pitchFamily="18" charset="0"/>
              </a:rPr>
              <a:t>я</a:t>
            </a:r>
            <a:r>
              <a:rPr lang="ru-RU" altLang="de-CZ" sz="2800" i="1" dirty="0">
                <a:latin typeface="Times New Roman" panose="02020603050405020304" pitchFamily="18" charset="0"/>
              </a:rPr>
              <a:t>нутый</a:t>
            </a:r>
            <a:br>
              <a:rPr lang="ru-RU" altLang="de-CZ" sz="2800" i="1" dirty="0">
                <a:latin typeface="Times New Roman" panose="02020603050405020304" pitchFamily="18" charset="0"/>
              </a:rPr>
            </a:br>
            <a:r>
              <a:rPr lang="ru-RU" altLang="de-CZ" sz="2800" i="1" dirty="0">
                <a:latin typeface="Times New Roman" panose="02020603050405020304" pitchFamily="18" charset="0"/>
              </a:rPr>
              <a:t>дост</a:t>
            </a:r>
            <a:r>
              <a:rPr lang="ru-RU" altLang="de-CZ" sz="2800" i="1" u="sng" dirty="0">
                <a:latin typeface="Times New Roman" panose="02020603050405020304" pitchFamily="18" charset="0"/>
              </a:rPr>
              <a:t>и</a:t>
            </a:r>
            <a:r>
              <a:rPr lang="ru-RU" altLang="de-CZ" sz="2800" i="1" dirty="0">
                <a:latin typeface="Times New Roman" panose="02020603050405020304" pitchFamily="18" charset="0"/>
              </a:rPr>
              <a:t>гнуть – дост</a:t>
            </a:r>
            <a:r>
              <a:rPr lang="ru-RU" altLang="de-CZ" sz="2800" i="1" u="sng" dirty="0">
                <a:latin typeface="Times New Roman" panose="02020603050405020304" pitchFamily="18" charset="0"/>
              </a:rPr>
              <a:t>и</a:t>
            </a:r>
            <a:r>
              <a:rPr lang="ru-RU" altLang="de-CZ" sz="2800" i="1" dirty="0">
                <a:latin typeface="Times New Roman" panose="02020603050405020304" pitchFamily="18" charset="0"/>
              </a:rPr>
              <a:t>гнутый</a:t>
            </a:r>
            <a:br>
              <a:rPr lang="ru-RU" altLang="de-CZ" sz="2800" i="1" dirty="0">
                <a:latin typeface="Times New Roman" panose="02020603050405020304" pitchFamily="18" charset="0"/>
              </a:rPr>
            </a:br>
            <a:r>
              <a:rPr lang="ru-RU" altLang="de-CZ" sz="2800" i="1" dirty="0">
                <a:latin typeface="Times New Roman" panose="02020603050405020304" pitchFamily="18" charset="0"/>
              </a:rPr>
              <a:t>взять – вз</a:t>
            </a:r>
            <a:r>
              <a:rPr lang="ru-RU" altLang="de-CZ" sz="2800" i="1" u="sng" dirty="0">
                <a:latin typeface="Times New Roman" panose="02020603050405020304" pitchFamily="18" charset="0"/>
              </a:rPr>
              <a:t>я</a:t>
            </a:r>
            <a:r>
              <a:rPr lang="ru-RU" altLang="de-CZ" sz="2800" i="1" dirty="0">
                <a:latin typeface="Times New Roman" panose="02020603050405020304" pitchFamily="18" charset="0"/>
              </a:rPr>
              <a:t>тый</a:t>
            </a:r>
            <a:br>
              <a:rPr lang="ru-RU" altLang="de-CZ" sz="2800" i="1" dirty="0">
                <a:latin typeface="Times New Roman" panose="02020603050405020304" pitchFamily="18" charset="0"/>
              </a:rPr>
            </a:br>
            <a:r>
              <a:rPr lang="ru-RU" altLang="de-CZ" sz="2800" i="1" dirty="0">
                <a:latin typeface="Times New Roman" panose="02020603050405020304" pitchFamily="18" charset="0"/>
              </a:rPr>
              <a:t>нач</a:t>
            </a:r>
            <a:r>
              <a:rPr lang="ru-RU" altLang="de-CZ" sz="2800" i="1" u="sng" dirty="0">
                <a:latin typeface="Times New Roman" panose="02020603050405020304" pitchFamily="18" charset="0"/>
              </a:rPr>
              <a:t>а</a:t>
            </a:r>
            <a:r>
              <a:rPr lang="ru-RU" altLang="de-CZ" sz="2800" i="1" dirty="0">
                <a:latin typeface="Times New Roman" panose="02020603050405020304" pitchFamily="18" charset="0"/>
              </a:rPr>
              <a:t>ть – н</a:t>
            </a:r>
            <a:r>
              <a:rPr lang="ru-RU" altLang="de-CZ" sz="2800" i="1" u="sng" dirty="0">
                <a:latin typeface="Times New Roman" panose="02020603050405020304" pitchFamily="18" charset="0"/>
              </a:rPr>
              <a:t>а</a:t>
            </a:r>
            <a:r>
              <a:rPr lang="ru-RU" altLang="de-CZ" sz="2800" i="1" dirty="0">
                <a:latin typeface="Times New Roman" panose="02020603050405020304" pitchFamily="18" charset="0"/>
              </a:rPr>
              <a:t>чатый</a:t>
            </a:r>
            <a:br>
              <a:rPr lang="ru-RU" altLang="de-CZ" sz="2800" i="1" dirty="0">
                <a:latin typeface="Times New Roman" panose="02020603050405020304" pitchFamily="18" charset="0"/>
              </a:rPr>
            </a:br>
            <a:r>
              <a:rPr lang="ru-RU" altLang="de-CZ" sz="2800" i="1" dirty="0">
                <a:latin typeface="Times New Roman" panose="02020603050405020304" pitchFamily="18" charset="0"/>
              </a:rPr>
              <a:t>заб</a:t>
            </a:r>
            <a:r>
              <a:rPr lang="ru-RU" altLang="de-CZ" sz="2800" i="1" u="sng" dirty="0">
                <a:latin typeface="Times New Roman" panose="02020603050405020304" pitchFamily="18" charset="0"/>
              </a:rPr>
              <a:t>и</a:t>
            </a:r>
            <a:r>
              <a:rPr lang="ru-RU" altLang="de-CZ" sz="2800" i="1" dirty="0">
                <a:latin typeface="Times New Roman" panose="02020603050405020304" pitchFamily="18" charset="0"/>
              </a:rPr>
              <a:t>ть – заб</a:t>
            </a:r>
            <a:r>
              <a:rPr lang="ru-RU" altLang="de-CZ" sz="2800" i="1" u="sng" dirty="0">
                <a:latin typeface="Times New Roman" panose="02020603050405020304" pitchFamily="18" charset="0"/>
              </a:rPr>
              <a:t>и</a:t>
            </a:r>
            <a:r>
              <a:rPr lang="ru-RU" altLang="de-CZ" sz="2800" i="1" dirty="0">
                <a:latin typeface="Times New Roman" panose="02020603050405020304" pitchFamily="18" charset="0"/>
              </a:rPr>
              <a:t>тый</a:t>
            </a:r>
            <a:br>
              <a:rPr lang="ru-RU" altLang="de-CZ" sz="2800" i="1" dirty="0">
                <a:latin typeface="Times New Roman" panose="02020603050405020304" pitchFamily="18" charset="0"/>
              </a:rPr>
            </a:br>
            <a:r>
              <a:rPr lang="ru-RU" altLang="de-CZ" sz="2800" i="1" dirty="0">
                <a:latin typeface="Times New Roman" panose="02020603050405020304" pitchFamily="18" charset="0"/>
              </a:rPr>
              <a:t>покр</a:t>
            </a:r>
            <a:r>
              <a:rPr lang="ru-RU" altLang="de-CZ" sz="2800" i="1" u="sng" dirty="0">
                <a:latin typeface="Times New Roman" panose="02020603050405020304" pitchFamily="18" charset="0"/>
              </a:rPr>
              <a:t>ы</a:t>
            </a:r>
            <a:r>
              <a:rPr lang="ru-RU" altLang="de-CZ" sz="2800" i="1" dirty="0">
                <a:latin typeface="Times New Roman" panose="02020603050405020304" pitchFamily="18" charset="0"/>
              </a:rPr>
              <a:t>ть – покр</a:t>
            </a:r>
            <a:r>
              <a:rPr lang="ru-RU" altLang="de-CZ" sz="2800" i="1" u="sng" dirty="0">
                <a:latin typeface="Times New Roman" panose="02020603050405020304" pitchFamily="18" charset="0"/>
              </a:rPr>
              <a:t>ы</a:t>
            </a:r>
            <a:r>
              <a:rPr lang="ru-RU" altLang="de-CZ" sz="2800" i="1" dirty="0">
                <a:latin typeface="Times New Roman" panose="02020603050405020304" pitchFamily="18" charset="0"/>
              </a:rPr>
              <a:t>тый</a:t>
            </a:r>
            <a:br>
              <a:rPr lang="ru-RU" altLang="de-CZ" sz="2800" i="1" dirty="0">
                <a:latin typeface="Times New Roman" panose="02020603050405020304" pitchFamily="18" charset="0"/>
              </a:rPr>
            </a:br>
            <a:r>
              <a:rPr lang="ru-RU" altLang="de-CZ" sz="2800" i="1" dirty="0">
                <a:latin typeface="Times New Roman" panose="02020603050405020304" pitchFamily="18" charset="0"/>
              </a:rPr>
              <a:t>заб</a:t>
            </a:r>
            <a:r>
              <a:rPr lang="ru-RU" altLang="de-CZ" sz="2800" i="1" u="sng" dirty="0">
                <a:latin typeface="Times New Roman" panose="02020603050405020304" pitchFamily="18" charset="0"/>
              </a:rPr>
              <a:t>ы</a:t>
            </a:r>
            <a:r>
              <a:rPr lang="ru-RU" altLang="de-CZ" sz="2800" i="1" dirty="0">
                <a:latin typeface="Times New Roman" panose="02020603050405020304" pitchFamily="18" charset="0"/>
              </a:rPr>
              <a:t>ть – заб</a:t>
            </a:r>
            <a:r>
              <a:rPr lang="ru-RU" altLang="de-CZ" sz="2800" i="1" u="sng" dirty="0">
                <a:latin typeface="Times New Roman" panose="02020603050405020304" pitchFamily="18" charset="0"/>
              </a:rPr>
              <a:t>ы</a:t>
            </a:r>
            <a:r>
              <a:rPr lang="ru-RU" altLang="de-CZ" sz="2800" i="1" dirty="0">
                <a:latin typeface="Times New Roman" panose="02020603050405020304" pitchFamily="18" charset="0"/>
              </a:rPr>
              <a:t>тый</a:t>
            </a:r>
            <a:br>
              <a:rPr lang="ru-RU" altLang="de-CZ" sz="2800" i="1" dirty="0">
                <a:latin typeface="Times New Roman" panose="02020603050405020304" pitchFamily="18" charset="0"/>
              </a:rPr>
            </a:br>
            <a:r>
              <a:rPr lang="ru-RU" altLang="de-CZ" sz="2800" i="1" dirty="0">
                <a:latin typeface="Times New Roman" panose="02020603050405020304" pitchFamily="18" charset="0"/>
              </a:rPr>
              <a:t>прокл</a:t>
            </a:r>
            <a:r>
              <a:rPr lang="ru-RU" altLang="de-CZ" sz="2800" i="1" u="sng" dirty="0">
                <a:latin typeface="Times New Roman" panose="02020603050405020304" pitchFamily="18" charset="0"/>
              </a:rPr>
              <a:t>я</a:t>
            </a:r>
            <a:r>
              <a:rPr lang="ru-RU" altLang="de-CZ" sz="2800" i="1" dirty="0">
                <a:latin typeface="Times New Roman" panose="02020603050405020304" pitchFamily="18" charset="0"/>
              </a:rPr>
              <a:t>сть - пр</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клятый</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49" name="Rectangle 1">
            <a:extLst>
              <a:ext uri="{FF2B5EF4-FFF2-40B4-BE49-F238E27FC236}">
                <a16:creationId xmlns:a16="http://schemas.microsoft.com/office/drawing/2014/main" id="{6675B846-A6C5-87E5-D6EE-EA603CE4C55B}"/>
              </a:ext>
            </a:extLst>
          </p:cNvPr>
          <p:cNvSpPr>
            <a:spLocks noGrp="1" noChangeArrowheads="1"/>
          </p:cNvSpPr>
          <p:nvPr>
            <p:ph type="body"/>
          </p:nvPr>
        </p:nvSpPr>
        <p:spPr>
          <a:xfrm>
            <a:off x="179388" y="260350"/>
            <a:ext cx="8226425" cy="6192838"/>
          </a:xfrm>
        </p:spPr>
        <p:txBody>
          <a:bodyPr anchor="t"/>
          <a:lstStyle/>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dirty="0">
                <a:latin typeface="Times New Roman" panose="02020603050405020304" pitchFamily="18" charset="0"/>
              </a:rPr>
              <a:t>Ohledně místa přízvuku platí pro slovesa 4. a 9. třídy totéž jako pro slovesa na /a/: místo přízvuku odpovídá infinitivu, pokud tam není pod přízvukem poslední vokál kmene (tedy v tomto případě sufix /-nu-/); jestli poslední vokál kmene (sufix /-nu-/) pod přízvukem je, stahuje se přízvuk v příčestí minulém trpném o jednu slabiku dopředu (srov. sloveso </a:t>
            </a:r>
            <a:r>
              <a:rPr lang="ru-RU" altLang="de-CZ" sz="2800" i="1" dirty="0">
                <a:latin typeface="Times New Roman" panose="02020603050405020304" pitchFamily="18" charset="0"/>
              </a:rPr>
              <a:t>растян</a:t>
            </a:r>
            <a:r>
              <a:rPr lang="ru-RU" altLang="de-CZ" sz="2800" i="1" u="sng" dirty="0">
                <a:latin typeface="Times New Roman" panose="02020603050405020304" pitchFamily="18" charset="0"/>
              </a:rPr>
              <a:t>у</a:t>
            </a:r>
            <a:r>
              <a:rPr lang="ru-RU" altLang="de-CZ" sz="2800" i="1" dirty="0">
                <a:latin typeface="Times New Roman" panose="02020603050405020304" pitchFamily="18" charset="0"/>
              </a:rPr>
              <a:t>ть</a:t>
            </a:r>
            <a:r>
              <a:rPr lang="cs-CZ" altLang="de-CZ" sz="2800" i="1" dirty="0">
                <a:latin typeface="Times New Roman" panose="02020603050405020304" pitchFamily="18" charset="0"/>
              </a:rPr>
              <a:t> </a:t>
            </a:r>
            <a:r>
              <a:rPr lang="cs-CZ" altLang="de-CZ" sz="2800" dirty="0">
                <a:latin typeface="Times New Roman" panose="02020603050405020304" pitchFamily="18" charset="0"/>
              </a:rPr>
              <a:t>výš)</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dirty="0">
                <a:latin typeface="Times New Roman" panose="02020603050405020304" pitchFamily="18" charset="0"/>
              </a:rPr>
              <a:t>U neproduktivních skupin může se přízvuk přesunout na prefix</a:t>
            </a:r>
          </a:p>
          <a:p>
            <a:pPr marL="336550" indent="-336550" algn="l" eaLnBrk="1" hangingPunct="1">
              <a:spcBef>
                <a:spcPts val="800"/>
              </a:spcBef>
              <a:buClrTx/>
              <a:buFontTx/>
              <a:buNone/>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endParaRPr lang="cs-CZ" altLang="de-CZ" sz="2800"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a:extLst>
              <a:ext uri="{FF2B5EF4-FFF2-40B4-BE49-F238E27FC236}">
                <a16:creationId xmlns:a16="http://schemas.microsoft.com/office/drawing/2014/main" id="{24CD5CB8-3E56-003D-C939-E8E93D0A5157}"/>
              </a:ext>
            </a:extLst>
          </p:cNvPr>
          <p:cNvSpPr>
            <a:spLocks noGrp="1" noChangeArrowheads="1"/>
          </p:cNvSpPr>
          <p:nvPr>
            <p:ph type="title"/>
          </p:nvPr>
        </p:nvSpPr>
        <p:spPr>
          <a:xfrm>
            <a:off x="457200" y="128588"/>
            <a:ext cx="8226425" cy="1433512"/>
          </a:xfrm>
        </p:spPr>
        <p:txBody>
          <a:bodyPr/>
          <a:lstStyle/>
          <a:p>
            <a:pPr eaLnBrk="1" hangingPunct="1">
              <a:tabLst>
                <a:tab pos="333375" algn="l"/>
                <a:tab pos="438150" algn="l"/>
                <a:tab pos="887413" algn="l"/>
                <a:tab pos="1336675" algn="l"/>
                <a:tab pos="1785938" algn="l"/>
                <a:tab pos="2235200" algn="l"/>
                <a:tab pos="2684463" algn="l"/>
                <a:tab pos="3133725" algn="l"/>
                <a:tab pos="3582988" algn="l"/>
                <a:tab pos="4032250" algn="l"/>
                <a:tab pos="4481513" algn="l"/>
                <a:tab pos="4930775" algn="l"/>
                <a:tab pos="5380038" algn="l"/>
                <a:tab pos="5829300" algn="l"/>
                <a:tab pos="6278563" algn="l"/>
                <a:tab pos="6727825" algn="l"/>
                <a:tab pos="7177088" algn="l"/>
                <a:tab pos="7626350" algn="l"/>
                <a:tab pos="8075613" algn="l"/>
                <a:tab pos="8524875" algn="l"/>
                <a:tab pos="8974138" algn="l"/>
              </a:tabLst>
            </a:pPr>
            <a:r>
              <a:rPr lang="cs-CZ" altLang="de-CZ" sz="3200" dirty="0">
                <a:latin typeface="Times New Roman" panose="02020603050405020304" pitchFamily="18" charset="0"/>
              </a:rPr>
              <a:t>Příčestí a vid</a:t>
            </a:r>
          </a:p>
        </p:txBody>
      </p:sp>
      <p:sp>
        <p:nvSpPr>
          <p:cNvPr id="17411" name="Rectangle 2">
            <a:extLst>
              <a:ext uri="{FF2B5EF4-FFF2-40B4-BE49-F238E27FC236}">
                <a16:creationId xmlns:a16="http://schemas.microsoft.com/office/drawing/2014/main" id="{E0B154CE-B9A9-3276-15DC-EFB749155693}"/>
              </a:ext>
            </a:extLst>
          </p:cNvPr>
          <p:cNvSpPr>
            <a:spLocks noGrp="1" noChangeArrowheads="1"/>
          </p:cNvSpPr>
          <p:nvPr>
            <p:ph type="body" idx="1"/>
          </p:nvPr>
        </p:nvSpPr>
        <p:spPr>
          <a:xfrm>
            <a:off x="457200" y="1600200"/>
            <a:ext cx="8435975" cy="5068888"/>
          </a:xfrm>
        </p:spPr>
        <p:txBody>
          <a:bodyPr/>
          <a:lstStyle/>
          <a:p>
            <a:pPr marL="333375" indent="-333375" eaLnBrk="1" hangingPunct="1">
              <a:buFont typeface="Times New Roman" panose="02020603050405020304" pitchFamily="18" charset="0"/>
              <a:buChar char="•"/>
              <a:tabLst>
                <a:tab pos="333375" algn="l"/>
                <a:tab pos="438150" algn="l"/>
                <a:tab pos="887413" algn="l"/>
                <a:tab pos="1336675" algn="l"/>
                <a:tab pos="1785938" algn="l"/>
                <a:tab pos="2235200" algn="l"/>
                <a:tab pos="2684463" algn="l"/>
                <a:tab pos="3133725" algn="l"/>
                <a:tab pos="3582988" algn="l"/>
                <a:tab pos="4032250" algn="l"/>
                <a:tab pos="4481513" algn="l"/>
                <a:tab pos="4930775" algn="l"/>
                <a:tab pos="5380038" algn="l"/>
                <a:tab pos="5829300" algn="l"/>
                <a:tab pos="6278563" algn="l"/>
                <a:tab pos="6727825" algn="l"/>
                <a:tab pos="7177088" algn="l"/>
                <a:tab pos="7626350" algn="l"/>
                <a:tab pos="8075613" algn="l"/>
                <a:tab pos="8524875" algn="l"/>
                <a:tab pos="8974138" algn="l"/>
              </a:tabLst>
            </a:pPr>
            <a:r>
              <a:rPr lang="cs-CZ" altLang="de-CZ" sz="2800" dirty="0">
                <a:latin typeface="Times New Roman" panose="02020603050405020304" pitchFamily="18" charset="0"/>
              </a:rPr>
              <a:t>Příčestí přítomné činné se podle kodifikace tvoří pouze od sloves </a:t>
            </a:r>
            <a:r>
              <a:rPr lang="cs-CZ" altLang="de-CZ" sz="2800" dirty="0" err="1">
                <a:latin typeface="Times New Roman" panose="02020603050405020304" pitchFamily="18" charset="0"/>
              </a:rPr>
              <a:t>nedok</a:t>
            </a:r>
            <a:r>
              <a:rPr lang="cs-CZ" altLang="de-CZ" sz="2800" dirty="0">
                <a:latin typeface="Times New Roman" panose="02020603050405020304" pitchFamily="18" charset="0"/>
              </a:rPr>
              <a:t>. vidu</a:t>
            </a:r>
          </a:p>
          <a:p>
            <a:pPr marL="333375" indent="-333375" eaLnBrk="1" hangingPunct="1">
              <a:buFont typeface="Times New Roman" panose="02020603050405020304" pitchFamily="18" charset="0"/>
              <a:buChar char="•"/>
              <a:tabLst>
                <a:tab pos="333375" algn="l"/>
                <a:tab pos="438150" algn="l"/>
                <a:tab pos="887413" algn="l"/>
                <a:tab pos="1336675" algn="l"/>
                <a:tab pos="1785938" algn="l"/>
                <a:tab pos="2235200" algn="l"/>
                <a:tab pos="2684463" algn="l"/>
                <a:tab pos="3133725" algn="l"/>
                <a:tab pos="3582988" algn="l"/>
                <a:tab pos="4032250" algn="l"/>
                <a:tab pos="4481513" algn="l"/>
                <a:tab pos="4930775" algn="l"/>
                <a:tab pos="5380038" algn="l"/>
                <a:tab pos="5829300" algn="l"/>
                <a:tab pos="6278563" algn="l"/>
                <a:tab pos="6727825" algn="l"/>
                <a:tab pos="7177088" algn="l"/>
                <a:tab pos="7626350" algn="l"/>
                <a:tab pos="8075613" algn="l"/>
                <a:tab pos="8524875" algn="l"/>
                <a:tab pos="8974138" algn="l"/>
              </a:tabLst>
            </a:pPr>
            <a:r>
              <a:rPr lang="cs-CZ" altLang="de-CZ" sz="2800" dirty="0">
                <a:latin typeface="Times New Roman" panose="02020603050405020304" pitchFamily="18" charset="0"/>
              </a:rPr>
              <a:t>Důvod není zcela jasný, asi souvisí s tím, že v „prézentu</a:t>
            </a:r>
            <a:r>
              <a:rPr lang="cs-CZ" altLang="de-DE" sz="2800" dirty="0">
                <a:latin typeface="Times New Roman" panose="02020603050405020304" pitchFamily="18" charset="0"/>
              </a:rPr>
              <a:t>“</a:t>
            </a:r>
            <a:r>
              <a:rPr lang="cs-CZ" altLang="de-CZ" sz="2800" dirty="0">
                <a:latin typeface="Times New Roman" panose="02020603050405020304" pitchFamily="18" charset="0"/>
              </a:rPr>
              <a:t> je pouze nedokonavý vid, prézentní tvary dok. vidu mají podle obecné představy futurální význam</a:t>
            </a:r>
          </a:p>
          <a:p>
            <a:pPr marL="333375" indent="-333375" eaLnBrk="1" hangingPunct="1">
              <a:buFont typeface="Times New Roman" panose="02020603050405020304" pitchFamily="18" charset="0"/>
              <a:buChar char="•"/>
              <a:tabLst>
                <a:tab pos="333375" algn="l"/>
                <a:tab pos="438150" algn="l"/>
                <a:tab pos="887413" algn="l"/>
                <a:tab pos="1336675" algn="l"/>
                <a:tab pos="1785938" algn="l"/>
                <a:tab pos="2235200" algn="l"/>
                <a:tab pos="2684463" algn="l"/>
                <a:tab pos="3133725" algn="l"/>
                <a:tab pos="3582988" algn="l"/>
                <a:tab pos="4032250" algn="l"/>
                <a:tab pos="4481513" algn="l"/>
                <a:tab pos="4930775" algn="l"/>
                <a:tab pos="5380038" algn="l"/>
                <a:tab pos="5829300" algn="l"/>
                <a:tab pos="6278563" algn="l"/>
                <a:tab pos="6727825" algn="l"/>
                <a:tab pos="7177088" algn="l"/>
                <a:tab pos="7626350" algn="l"/>
                <a:tab pos="8075613" algn="l"/>
                <a:tab pos="8524875" algn="l"/>
                <a:tab pos="8974138" algn="l"/>
              </a:tabLst>
            </a:pPr>
            <a:r>
              <a:rPr lang="cs-CZ" altLang="de-CZ" sz="2800" dirty="0">
                <a:latin typeface="Times New Roman" panose="02020603050405020304" pitchFamily="18" charset="0"/>
              </a:rPr>
              <a:t>V ruštině to platí do větší míry než v češtině, kde prézentní tvary dok. vidu mohou vyjadřovat neaktuální prézens </a:t>
            </a:r>
            <a:r>
              <a:rPr lang="cs-CZ" altLang="de-CZ" sz="2800" i="1" dirty="0">
                <a:latin typeface="Times New Roman" panose="02020603050405020304" pitchFamily="18" charset="0"/>
              </a:rPr>
              <a:t>(Vždy když chlapec potká dívku, dá jí dárek)</a:t>
            </a:r>
            <a:endParaRPr lang="ru-RU" altLang="de-CZ" sz="2800" i="1"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Inhaltsplatzhalter 2">
            <a:extLst>
              <a:ext uri="{FF2B5EF4-FFF2-40B4-BE49-F238E27FC236}">
                <a16:creationId xmlns:a16="http://schemas.microsoft.com/office/drawing/2014/main" id="{DF45472E-44E2-A397-3247-09641AA1E349}"/>
              </a:ext>
            </a:extLst>
          </p:cNvPr>
          <p:cNvSpPr>
            <a:spLocks noGrp="1" noChangeArrowheads="1"/>
          </p:cNvSpPr>
          <p:nvPr>
            <p:ph idx="1"/>
          </p:nvPr>
        </p:nvSpPr>
        <p:spPr>
          <a:xfrm>
            <a:off x="468313" y="333375"/>
            <a:ext cx="8280400" cy="6264275"/>
          </a:xfrm>
        </p:spPr>
        <p:txBody>
          <a:bodyPr/>
          <a:lstStyle/>
          <a:p>
            <a:pPr marL="457200" indent="-457200">
              <a:buFont typeface="Arial" panose="020B0604020202020204" pitchFamily="34" charset="0"/>
              <a:buChar char="•"/>
            </a:pPr>
            <a:r>
              <a:rPr lang="cs-CZ" altLang="de-CZ" sz="2800" dirty="0">
                <a:latin typeface="Times New Roman" panose="02020603050405020304" pitchFamily="18" charset="0"/>
              </a:rPr>
              <a:t>V ruštině se v této situaci vyžaduje mnohem více než v češtině </a:t>
            </a:r>
            <a:r>
              <a:rPr lang="cs-CZ" altLang="de-CZ" sz="2800" dirty="0" err="1">
                <a:latin typeface="Times New Roman" panose="02020603050405020304" pitchFamily="18" charset="0"/>
              </a:rPr>
              <a:t>nedok</a:t>
            </a:r>
            <a:r>
              <a:rPr lang="cs-CZ" altLang="de-CZ" sz="2800" dirty="0">
                <a:latin typeface="Times New Roman" panose="02020603050405020304" pitchFamily="18" charset="0"/>
              </a:rPr>
              <a:t>. vid. Z toho by ovšem nemuselo vyplynout, že by dok. příčestí přít. činné by nemohlo existovat v jiném významu, než je aktuální prézens</a:t>
            </a:r>
          </a:p>
          <a:p>
            <a:pPr marL="457200" indent="-457200">
              <a:buFont typeface="Arial" panose="020B0604020202020204" pitchFamily="34" charset="0"/>
              <a:buChar char="•"/>
            </a:pPr>
            <a:r>
              <a:rPr lang="cs-CZ" altLang="de-CZ" sz="2800" dirty="0">
                <a:latin typeface="Times New Roman" panose="02020603050405020304" pitchFamily="18" charset="0"/>
              </a:rPr>
              <a:t>Takže když formálně prézentní tvary dok. sloves mají futurální význam, by z toho mohlo vyplývat, že </a:t>
            </a:r>
            <a:r>
              <a:rPr lang="cs-CZ" altLang="de-CZ" sz="2800" dirty="0" err="1">
                <a:latin typeface="Times New Roman" panose="02020603050405020304" pitchFamily="18" charset="0"/>
              </a:rPr>
              <a:t>fut</a:t>
            </a:r>
            <a:r>
              <a:rPr lang="cs-CZ" altLang="de-CZ" sz="2800" dirty="0">
                <a:latin typeface="Times New Roman" panose="02020603050405020304" pitchFamily="18" charset="0"/>
              </a:rPr>
              <a:t>. význam by mohlo mít i odpovídající příčestí, čili že by se jednalo o příčestí budoucí</a:t>
            </a:r>
          </a:p>
          <a:p>
            <a:pPr marL="457200" indent="-457200">
              <a:buFont typeface="Arial" panose="020B0604020202020204" pitchFamily="34" charset="0"/>
              <a:buChar char="•"/>
            </a:pPr>
            <a:r>
              <a:rPr lang="cs-CZ" altLang="de-CZ" sz="2800" dirty="0">
                <a:latin typeface="Times New Roman" panose="02020603050405020304" pitchFamily="18" charset="0"/>
              </a:rPr>
              <a:t>Alespoň potenciální existence takového příčestí je už dávno dosvědčena. Např. cituje </a:t>
            </a:r>
            <a:r>
              <a:rPr lang="cs-CZ" altLang="de-CZ" sz="2800" dirty="0" err="1">
                <a:latin typeface="Times New Roman" panose="02020603050405020304" pitchFamily="18" charset="0"/>
              </a:rPr>
              <a:t>Ďurovič</a:t>
            </a:r>
            <a:r>
              <a:rPr lang="cs-CZ" altLang="de-CZ" sz="2800" dirty="0">
                <a:latin typeface="Times New Roman" panose="02020603050405020304" pitchFamily="18" charset="0"/>
              </a:rPr>
              <a:t> (1974) svědectví, podle něhož se význam latinského futurálního participiálního tvaru </a:t>
            </a:r>
            <a:r>
              <a:rPr lang="cs-CZ" altLang="de-CZ" sz="2800" i="1" dirty="0" err="1">
                <a:latin typeface="Times New Roman" panose="02020603050405020304" pitchFamily="18" charset="0"/>
              </a:rPr>
              <a:t>moriturus</a:t>
            </a:r>
            <a:r>
              <a:rPr lang="ru-RU" altLang="de-CZ" sz="2800" dirty="0">
                <a:latin typeface="Times New Roman" panose="02020603050405020304" pitchFamily="18" charset="0"/>
              </a:rPr>
              <a:t> </a:t>
            </a:r>
            <a:r>
              <a:rPr lang="cs-CZ" altLang="de-CZ" sz="2800" dirty="0">
                <a:latin typeface="Times New Roman" panose="02020603050405020304" pitchFamily="18" charset="0"/>
              </a:rPr>
              <a:t>v předrevolučních ruských gymnáziích vykládal jako </a:t>
            </a:r>
            <a:r>
              <a:rPr lang="ru-RU" altLang="de-CZ" sz="2800" i="1" dirty="0" err="1">
                <a:latin typeface="Times New Roman" panose="02020603050405020304" pitchFamily="18" charset="0"/>
              </a:rPr>
              <a:t>умрущий</a:t>
            </a:r>
            <a:endParaRPr lang="cs-CZ" altLang="de-CZ" sz="2800" dirty="0">
              <a:latin typeface="Times New Roman" panose="02020603050405020304" pitchFamily="18" charset="0"/>
            </a:endParaRPr>
          </a:p>
          <a:p>
            <a:pPr marL="457200" indent="-457200">
              <a:buFont typeface="Arial" panose="020B0604020202020204" pitchFamily="34" charset="0"/>
              <a:buChar char="•"/>
            </a:pPr>
            <a:endParaRPr lang="cs-CZ" altLang="de-CZ" sz="2800" dirty="0">
              <a:latin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Inhaltsplatzhalter 2">
            <a:extLst>
              <a:ext uri="{FF2B5EF4-FFF2-40B4-BE49-F238E27FC236}">
                <a16:creationId xmlns:a16="http://schemas.microsoft.com/office/drawing/2014/main" id="{B5095918-818A-C3F6-130B-AC0EA5A12F5C}"/>
              </a:ext>
            </a:extLst>
          </p:cNvPr>
          <p:cNvSpPr>
            <a:spLocks noGrp="1" noChangeArrowheads="1"/>
          </p:cNvSpPr>
          <p:nvPr>
            <p:ph idx="1"/>
          </p:nvPr>
        </p:nvSpPr>
        <p:spPr>
          <a:xfrm>
            <a:off x="323850" y="188913"/>
            <a:ext cx="8569325" cy="6335712"/>
          </a:xfrm>
        </p:spPr>
        <p:txBody>
          <a:bodyPr/>
          <a:lstStyle/>
          <a:p>
            <a:pPr marL="457200" indent="-457200">
              <a:buFont typeface="Arial" panose="020B0604020202020204" pitchFamily="34" charset="0"/>
              <a:buChar char="•"/>
            </a:pPr>
            <a:r>
              <a:rPr lang="cs-CZ" altLang="de-CZ" sz="2800">
                <a:latin typeface="Times New Roman" panose="02020603050405020304" pitchFamily="18" charset="0"/>
              </a:rPr>
              <a:t>RG (1980) konstatuje, že se taková příčestí se přes negativní postoj kodifikace někdy vyskytují v textech:</a:t>
            </a:r>
          </a:p>
          <a:p>
            <a:pPr marL="457200" indent="-457200">
              <a:buFont typeface="Arial" panose="020B0604020202020204" pitchFamily="34" charset="0"/>
              <a:buChar char="•"/>
            </a:pPr>
            <a:r>
              <a:rPr lang="ru-RU" altLang="de-CZ" sz="2800" i="1">
                <a:solidFill>
                  <a:schemeClr val="tx1"/>
                </a:solidFill>
                <a:latin typeface="Times New Roman" panose="02020603050405020304" pitchFamily="18" charset="0"/>
              </a:rPr>
              <a:t>Я мог бы привести здесь сотни отрывков из книг Грина, </a:t>
            </a:r>
            <a:r>
              <a:rPr lang="ru-RU" altLang="de-CZ" sz="2800" i="1" u="sng">
                <a:solidFill>
                  <a:schemeClr val="tx1"/>
                </a:solidFill>
                <a:latin typeface="Times New Roman" panose="02020603050405020304" pitchFamily="18" charset="0"/>
              </a:rPr>
              <a:t>взволнующих</a:t>
            </a:r>
            <a:r>
              <a:rPr lang="ru-RU" altLang="de-CZ" sz="2800" i="1">
                <a:solidFill>
                  <a:schemeClr val="tx1"/>
                </a:solidFill>
                <a:latin typeface="Times New Roman" panose="02020603050405020304" pitchFamily="18" charset="0"/>
              </a:rPr>
              <a:t> каждого, не потерявшего способности волноваться перед зрелищем прекрасного, но читатель найдёт их сам</a:t>
            </a:r>
            <a:r>
              <a:rPr lang="cs-CZ" altLang="de-CZ" sz="2800">
                <a:solidFill>
                  <a:schemeClr val="tx1"/>
                </a:solidFill>
                <a:latin typeface="Times New Roman" panose="02020603050405020304" pitchFamily="18" charset="0"/>
              </a:rPr>
              <a:t>;</a:t>
            </a:r>
            <a:r>
              <a:rPr lang="ru-RU" altLang="de-CZ" sz="2800">
                <a:solidFill>
                  <a:schemeClr val="tx1"/>
                </a:solidFill>
                <a:latin typeface="Times New Roman" panose="02020603050405020304" pitchFamily="18" charset="0"/>
              </a:rPr>
              <a:t> </a:t>
            </a:r>
            <a:r>
              <a:rPr lang="ru-RU" altLang="de-CZ" sz="2800" i="1">
                <a:solidFill>
                  <a:schemeClr val="tx1"/>
                </a:solidFill>
                <a:latin typeface="Times New Roman" panose="02020603050405020304" pitchFamily="18" charset="0"/>
              </a:rPr>
              <a:t>Другая бумага содержала в себе отношение губернатора соседственной губернии о убежавшем от законного преследования разбойнике, и что буде окажется в их губернии какой подозрительный человек, не </a:t>
            </a:r>
            <a:r>
              <a:rPr lang="ru-RU" altLang="de-CZ" sz="2800" i="1" u="sng">
                <a:solidFill>
                  <a:schemeClr val="tx1"/>
                </a:solidFill>
                <a:latin typeface="Times New Roman" panose="02020603050405020304" pitchFamily="18" charset="0"/>
              </a:rPr>
              <a:t>предъявящий</a:t>
            </a:r>
            <a:r>
              <a:rPr lang="ru-RU" altLang="de-CZ" sz="2800" i="1">
                <a:solidFill>
                  <a:schemeClr val="tx1"/>
                </a:solidFill>
                <a:latin typeface="Times New Roman" panose="02020603050405020304" pitchFamily="18" charset="0"/>
              </a:rPr>
              <a:t> никаких свидетельств и паспортов, то задержать его немедленно</a:t>
            </a:r>
            <a:r>
              <a:rPr lang="ru-RU" altLang="de-CZ" sz="2800">
                <a:solidFill>
                  <a:schemeClr val="tx1"/>
                </a:solidFill>
                <a:latin typeface="Times New Roman" panose="02020603050405020304" pitchFamily="18" charset="0"/>
              </a:rPr>
              <a:t>.</a:t>
            </a:r>
            <a:r>
              <a:rPr lang="cs-CZ" altLang="de-CZ" sz="2800">
                <a:solidFill>
                  <a:schemeClr val="tx1"/>
                </a:solidFill>
                <a:latin typeface="Times New Roman" panose="02020603050405020304" pitchFamily="18" charset="0"/>
              </a:rPr>
              <a:t> (</a:t>
            </a:r>
            <a:r>
              <a:rPr lang="cs-CZ" altLang="de-CZ" sz="2800">
                <a:latin typeface="Times New Roman" panose="02020603050405020304" pitchFamily="18" charset="0"/>
              </a:rPr>
              <a:t>RG 1980 I: 667f.</a:t>
            </a:r>
            <a:r>
              <a:rPr lang="cs-CZ" altLang="de-CZ" sz="2800">
                <a:solidFill>
                  <a:schemeClr val="tx1"/>
                </a:solidFill>
                <a:latin typeface="Times New Roman" panose="02020603050405020304" pitchFamily="18" charset="0"/>
              </a:rPr>
              <a:t>)</a:t>
            </a:r>
            <a:r>
              <a:rPr lang="ru-RU" altLang="de-CZ" sz="2800">
                <a:solidFill>
                  <a:schemeClr val="tx1"/>
                </a:solidFill>
                <a:latin typeface="Times New Roman" panose="02020603050405020304" pitchFamily="18" charset="0"/>
              </a:rPr>
              <a:t> </a:t>
            </a:r>
            <a:endParaRPr lang="de-DE" altLang="de-CZ" sz="2800">
              <a:solidFill>
                <a:schemeClr val="tx1"/>
              </a:solidFill>
              <a:latin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Inhaltsplatzhalter 2">
            <a:extLst>
              <a:ext uri="{FF2B5EF4-FFF2-40B4-BE49-F238E27FC236}">
                <a16:creationId xmlns:a16="http://schemas.microsoft.com/office/drawing/2014/main" id="{1647A713-8DCF-38BA-5670-9C77CEC1FE7A}"/>
              </a:ext>
            </a:extLst>
          </p:cNvPr>
          <p:cNvSpPr>
            <a:spLocks noGrp="1" noChangeArrowheads="1"/>
          </p:cNvSpPr>
          <p:nvPr>
            <p:ph idx="1"/>
          </p:nvPr>
        </p:nvSpPr>
        <p:spPr>
          <a:xfrm>
            <a:off x="323850" y="188913"/>
            <a:ext cx="8569325" cy="6335712"/>
          </a:xfrm>
        </p:spPr>
        <p:txBody>
          <a:bodyPr/>
          <a:lstStyle/>
          <a:p>
            <a:pPr marL="457200" indent="-457200">
              <a:buFont typeface="Arial" panose="020B0604020202020204" pitchFamily="34" charset="0"/>
              <a:buChar char="•"/>
            </a:pPr>
            <a:r>
              <a:rPr lang="de-DE" altLang="de-CZ" sz="2800">
                <a:solidFill>
                  <a:schemeClr val="tx1"/>
                </a:solidFill>
                <a:latin typeface="Times New Roman" panose="02020603050405020304" pitchFamily="18" charset="0"/>
              </a:rPr>
              <a:t>Srov. také Glovinskaja (2010: 193): </a:t>
            </a:r>
            <a:r>
              <a:rPr lang="ru-RU" altLang="de-CZ" sz="2800" i="1">
                <a:solidFill>
                  <a:schemeClr val="tx1"/>
                </a:solidFill>
                <a:latin typeface="Times New Roman" panose="02020603050405020304" pitchFamily="18" charset="0"/>
              </a:rPr>
              <a:t>Это и есть обоснованный покой, не </a:t>
            </a:r>
            <a:r>
              <a:rPr lang="ru-RU" altLang="de-CZ" sz="2800" b="1" i="1">
                <a:solidFill>
                  <a:schemeClr val="tx1"/>
                </a:solidFill>
                <a:latin typeface="Times New Roman" panose="02020603050405020304" pitchFamily="18" charset="0"/>
              </a:rPr>
              <a:t>выдумающий</a:t>
            </a:r>
            <a:r>
              <a:rPr lang="ru-RU" altLang="de-CZ" sz="2800" i="1">
                <a:solidFill>
                  <a:schemeClr val="tx1"/>
                </a:solidFill>
                <a:latin typeface="Times New Roman" panose="02020603050405020304" pitchFamily="18" charset="0"/>
              </a:rPr>
              <a:t> ничего </a:t>
            </a:r>
            <a:r>
              <a:rPr lang="ru-RU" altLang="de-CZ" sz="2800">
                <a:solidFill>
                  <a:schemeClr val="tx1"/>
                </a:solidFill>
                <a:latin typeface="Times New Roman" panose="02020603050405020304" pitchFamily="18" charset="0"/>
              </a:rPr>
              <a:t>(Бахтин)</a:t>
            </a:r>
          </a:p>
          <a:p>
            <a:pPr marL="457200" indent="-457200">
              <a:buFont typeface="Arial" panose="020B0604020202020204" pitchFamily="34" charset="0"/>
              <a:buChar char="•"/>
            </a:pPr>
            <a:r>
              <a:rPr lang="de-DE" altLang="de-CZ" sz="2800">
                <a:solidFill>
                  <a:schemeClr val="tx1"/>
                </a:solidFill>
                <a:latin typeface="Times New Roman" panose="02020603050405020304" pitchFamily="18" charset="0"/>
              </a:rPr>
              <a:t>Glovinskaja (2008: 209)</a:t>
            </a:r>
            <a:r>
              <a:rPr lang="ru-RU" altLang="de-CZ" sz="2800">
                <a:solidFill>
                  <a:schemeClr val="tx1"/>
                </a:solidFill>
                <a:latin typeface="Times New Roman" panose="02020603050405020304" pitchFamily="18" charset="0"/>
              </a:rPr>
              <a:t> </a:t>
            </a:r>
            <a:r>
              <a:rPr lang="cs-CZ" altLang="de-CZ" sz="2800">
                <a:solidFill>
                  <a:schemeClr val="tx1"/>
                </a:solidFill>
                <a:latin typeface="Times New Roman" panose="02020603050405020304" pitchFamily="18" charset="0"/>
              </a:rPr>
              <a:t>zdůrazňuje, že ve spisovné ruštině je zde vlastně „prázdné místo</a:t>
            </a:r>
            <a:r>
              <a:rPr lang="cs-CZ" altLang="de-DE" sz="2800">
                <a:solidFill>
                  <a:schemeClr val="tx1"/>
                </a:solidFill>
                <a:latin typeface="Times New Roman" panose="02020603050405020304" pitchFamily="18" charset="0"/>
              </a:rPr>
              <a:t>“</a:t>
            </a:r>
            <a:r>
              <a:rPr lang="cs-CZ" altLang="de-CZ" sz="2800">
                <a:solidFill>
                  <a:schemeClr val="tx1"/>
                </a:solidFill>
                <a:latin typeface="Times New Roman" panose="02020603050405020304" pitchFamily="18" charset="0"/>
              </a:rPr>
              <a:t>, protože existuje asymetrie: </a:t>
            </a:r>
            <a:r>
              <a:rPr lang="ru-RU" altLang="de-CZ" sz="2800" i="1">
                <a:solidFill>
                  <a:schemeClr val="tx1"/>
                </a:solidFill>
                <a:latin typeface="Times New Roman" panose="02020603050405020304" pitchFamily="18" charset="0"/>
              </a:rPr>
              <a:t>писал – написал – писавший – написавший, пишет – напишет – пишущий –</a:t>
            </a:r>
            <a:r>
              <a:rPr lang="de-CH" altLang="de-CZ" sz="2800" i="1">
                <a:solidFill>
                  <a:schemeClr val="tx1"/>
                </a:solidFill>
                <a:latin typeface="Times New Roman" panose="02020603050405020304" pitchFamily="18" charset="0"/>
              </a:rPr>
              <a:t> *</a:t>
            </a:r>
            <a:r>
              <a:rPr lang="ru-RU" altLang="de-CZ" sz="2800" i="1">
                <a:solidFill>
                  <a:schemeClr val="tx1"/>
                </a:solidFill>
                <a:latin typeface="Times New Roman" panose="02020603050405020304" pitchFamily="18" charset="0"/>
              </a:rPr>
              <a:t>напишущий</a:t>
            </a:r>
            <a:endParaRPr lang="cs-CZ" altLang="de-CZ" sz="2800" i="1">
              <a:solidFill>
                <a:schemeClr val="tx1"/>
              </a:solidFill>
              <a:latin typeface="Times New Roman" panose="02020603050405020304" pitchFamily="18" charset="0"/>
            </a:endParaRPr>
          </a:p>
          <a:p>
            <a:pPr marL="457200" indent="-457200">
              <a:buFont typeface="Arial" panose="020B0604020202020204" pitchFamily="34" charset="0"/>
              <a:buChar char="•"/>
            </a:pPr>
            <a:r>
              <a:rPr lang="cs-CZ" altLang="de-CZ" sz="2800">
                <a:solidFill>
                  <a:schemeClr val="tx1"/>
                </a:solidFill>
                <a:latin typeface="Times New Roman" panose="02020603050405020304" pitchFamily="18" charset="0"/>
              </a:rPr>
              <a:t>Autorka však </a:t>
            </a:r>
            <a:r>
              <a:rPr lang="de-DE" altLang="de-CZ" sz="2800">
                <a:solidFill>
                  <a:schemeClr val="tx1"/>
                </a:solidFill>
                <a:latin typeface="Times New Roman" panose="02020603050405020304" pitchFamily="18" charset="0"/>
              </a:rPr>
              <a:t>konstatuje: </a:t>
            </a:r>
            <a:r>
              <a:rPr lang="ru-RU" altLang="de-CZ" sz="2800">
                <a:solidFill>
                  <a:schemeClr val="tx1"/>
                </a:solidFill>
                <a:latin typeface="Times New Roman" panose="02020603050405020304" pitchFamily="18" charset="0"/>
              </a:rPr>
              <a:t>«Все чаще и в устной, и в письменной речи встречается форма причастия будущего времени»</a:t>
            </a:r>
            <a:endParaRPr lang="cs-CZ" altLang="de-CZ" sz="2800">
              <a:solidFill>
                <a:schemeClr val="tx1"/>
              </a:solidFill>
              <a:latin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1" name="Rectangle 1">
            <a:extLst>
              <a:ext uri="{FF2B5EF4-FFF2-40B4-BE49-F238E27FC236}">
                <a16:creationId xmlns:a16="http://schemas.microsoft.com/office/drawing/2014/main" id="{96D24AEB-0424-8F8B-BF76-9D990F3E3E54}"/>
              </a:ext>
            </a:extLst>
          </p:cNvPr>
          <p:cNvSpPr>
            <a:spLocks noGrp="1" noChangeArrowheads="1"/>
          </p:cNvSpPr>
          <p:nvPr>
            <p:ph type="body"/>
          </p:nvPr>
        </p:nvSpPr>
        <p:spPr>
          <a:xfrm>
            <a:off x="250825" y="260350"/>
            <a:ext cx="8226425" cy="7527925"/>
          </a:xfrm>
        </p:spPr>
        <p:txBody>
          <a:bodyPr anchor="t"/>
          <a:lstStyle/>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dirty="0">
                <a:latin typeface="Times New Roman" panose="02020603050405020304" pitchFamily="18" charset="0"/>
              </a:rPr>
              <a:t>Příčestí minulé trpné se odvozuje od různých kmenů</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dirty="0">
                <a:latin typeface="Times New Roman" panose="02020603050405020304" pitchFamily="18" charset="0"/>
              </a:rPr>
              <a:t>Jako všechny neurčité slovesné tvary, tak i participiální tvary definičně nemají kategorii osoby, nedají se tedy podle osoby časovat; vykazují kategorie vidu a slovesného rodu, sklonná příčestí kromě toho nominální kategorie pádu, čísla a rodu</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dirty="0">
                <a:latin typeface="Times New Roman" panose="02020603050405020304" pitchFamily="18" charset="0"/>
              </a:rPr>
              <a:t>Sklonná příčestí se vyznačují shodou s řídícím substantivem a fungují v tomto ohledu jako adjektiva, tedy mají stejné koncovky: </a:t>
            </a:r>
            <a:r>
              <a:rPr lang="ru-RU" altLang="de-CZ" sz="2800" i="1" dirty="0">
                <a:latin typeface="Times New Roman" panose="02020603050405020304" pitchFamily="18" charset="0"/>
              </a:rPr>
              <a:t>написанная книга</a:t>
            </a:r>
            <a:r>
              <a:rPr lang="cs-CZ" altLang="de-CZ" sz="2800" dirty="0">
                <a:latin typeface="Times New Roman" panose="02020603050405020304" pitchFamily="18" charset="0"/>
              </a:rPr>
              <a:t> jako </a:t>
            </a:r>
            <a:r>
              <a:rPr lang="ru-RU" altLang="de-CZ" sz="2800" i="1" dirty="0">
                <a:latin typeface="Times New Roman" panose="02020603050405020304" pitchFamily="18" charset="0"/>
              </a:rPr>
              <a:t>новая книг</a:t>
            </a:r>
            <a:r>
              <a:rPr lang="cs-CZ" altLang="de-CZ" sz="2800" i="1" dirty="0" err="1">
                <a:latin typeface="Times New Roman" panose="02020603050405020304" pitchFamily="18" charset="0"/>
              </a:rPr>
              <a:t>а</a:t>
            </a:r>
            <a:endParaRPr lang="cs-CZ" altLang="de-CZ" sz="2800" i="1" dirty="0">
              <a:latin typeface="Times New Roman" panose="02020603050405020304" pitchFamily="18" charset="0"/>
            </a:endParaRP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dirty="0">
                <a:latin typeface="Times New Roman" panose="02020603050405020304" pitchFamily="18" charset="0"/>
              </a:rPr>
              <a:t>Příčestí minulé trpné a (ve velmi omezeném rozsahu) příčestí přítomné trpné mají krátké (jmenné) tvary (</a:t>
            </a:r>
            <a:r>
              <a:rPr lang="ru-RU" altLang="de-CZ" sz="2800" i="1" dirty="0">
                <a:latin typeface="Times New Roman" panose="02020603050405020304" pitchFamily="18" charset="0"/>
              </a:rPr>
              <a:t>написан, написана</a:t>
            </a:r>
            <a:r>
              <a:rPr lang="ru-RU" altLang="de-CZ" sz="2800" dirty="0">
                <a:latin typeface="Times New Roman" panose="02020603050405020304" pitchFamily="18" charset="0"/>
              </a:rPr>
              <a:t> </a:t>
            </a:r>
            <a:r>
              <a:rPr lang="cs-CZ" altLang="de-CZ" sz="2800" dirty="0">
                <a:latin typeface="Times New Roman" panose="02020603050405020304" pitchFamily="18" charset="0"/>
              </a:rPr>
              <a:t>atd.)</a:t>
            </a:r>
          </a:p>
          <a:p>
            <a:pPr marL="336550" indent="-336550" algn="l" eaLnBrk="1" hangingPunct="1">
              <a:spcBef>
                <a:spcPts val="800"/>
              </a:spcBef>
              <a:buClrTx/>
              <a:buFontTx/>
              <a:buNone/>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endParaRPr lang="cs-CZ" altLang="de-CZ" sz="2800" dirty="0">
              <a:latin typeface="Times New Roman" panose="02020603050405020304" pitchFamily="18" charset="0"/>
            </a:endParaRPr>
          </a:p>
          <a:p>
            <a:pPr marL="336550" indent="-336550" algn="l" eaLnBrk="1" hangingPunct="1">
              <a:spcBef>
                <a:spcPts val="800"/>
              </a:spcBef>
              <a:buClrTx/>
              <a:buFontTx/>
              <a:buNone/>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endParaRPr lang="cs-CZ" altLang="de-CZ" sz="2800" dirty="0">
              <a:latin typeface="Times New Roman" panose="02020603050405020304" pitchFamily="18" charset="0"/>
            </a:endParaRPr>
          </a:p>
          <a:p>
            <a:pPr marL="336550" indent="-336550" algn="l" eaLnBrk="1" hangingPunct="1">
              <a:spcBef>
                <a:spcPts val="800"/>
              </a:spcBef>
              <a:buClrTx/>
              <a:buFontTx/>
              <a:buNone/>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endParaRPr lang="cs-CZ" altLang="de-CZ" sz="2800"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Inhaltsplatzhalter 2">
            <a:extLst>
              <a:ext uri="{FF2B5EF4-FFF2-40B4-BE49-F238E27FC236}">
                <a16:creationId xmlns:a16="http://schemas.microsoft.com/office/drawing/2014/main" id="{DDECF2B8-DB85-7662-2E2A-10DBA715DFE4}"/>
              </a:ext>
            </a:extLst>
          </p:cNvPr>
          <p:cNvSpPr>
            <a:spLocks noGrp="1" noChangeArrowheads="1"/>
          </p:cNvSpPr>
          <p:nvPr>
            <p:ph idx="1"/>
          </p:nvPr>
        </p:nvSpPr>
        <p:spPr>
          <a:xfrm>
            <a:off x="323850" y="188913"/>
            <a:ext cx="8569325" cy="6335712"/>
          </a:xfrm>
        </p:spPr>
        <p:txBody>
          <a:bodyPr/>
          <a:lstStyle/>
          <a:p>
            <a:pPr marL="457200" indent="-457200">
              <a:buFont typeface="Arial" panose="020B0604020202020204" pitchFamily="34" charset="0"/>
              <a:buChar char="•"/>
            </a:pPr>
            <a:r>
              <a:rPr lang="cs-CZ" altLang="de-CZ" sz="2800">
                <a:solidFill>
                  <a:schemeClr val="tx1"/>
                </a:solidFill>
                <a:latin typeface="Times New Roman" panose="02020603050405020304" pitchFamily="18" charset="0"/>
              </a:rPr>
              <a:t>Poukazuje na to, že po budoucím příčestí volali imažinisté: </a:t>
            </a:r>
            <a:r>
              <a:rPr lang="ru-RU" altLang="de-CZ" sz="2800">
                <a:solidFill>
                  <a:schemeClr val="tx1"/>
                </a:solidFill>
                <a:latin typeface="Times New Roman" panose="02020603050405020304" pitchFamily="18" charset="0"/>
              </a:rPr>
              <a:t>«Необходимо, наконец, создать причастие будущего времени по принципу: </a:t>
            </a:r>
            <a:r>
              <a:rPr lang="ru-RU" altLang="de-CZ" sz="2800" i="1">
                <a:solidFill>
                  <a:schemeClr val="tx1"/>
                </a:solidFill>
                <a:latin typeface="Times New Roman" panose="02020603050405020304" pitchFamily="18" charset="0"/>
              </a:rPr>
              <a:t>придущий, увидящий, прошумящий</a:t>
            </a:r>
            <a:r>
              <a:rPr lang="ru-RU" altLang="de-CZ" sz="2800">
                <a:solidFill>
                  <a:schemeClr val="tx1"/>
                </a:solidFill>
                <a:latin typeface="Times New Roman" panose="02020603050405020304" pitchFamily="18" charset="0"/>
              </a:rPr>
              <a:t>» (В. Шершеневич, </a:t>
            </a:r>
            <a:r>
              <a:rPr lang="de-DE" altLang="de-CZ" sz="2800">
                <a:solidFill>
                  <a:schemeClr val="tx1"/>
                </a:solidFill>
                <a:latin typeface="Times New Roman" panose="02020603050405020304" pitchFamily="18" charset="0"/>
              </a:rPr>
              <a:t>Glovinskaja 2008: 2</a:t>
            </a:r>
            <a:r>
              <a:rPr lang="ru-RU" altLang="de-CZ" sz="2800">
                <a:solidFill>
                  <a:schemeClr val="tx1"/>
                </a:solidFill>
                <a:latin typeface="Times New Roman" panose="02020603050405020304" pitchFamily="18" charset="0"/>
              </a:rPr>
              <a:t>11)</a:t>
            </a:r>
          </a:p>
          <a:p>
            <a:pPr marL="457200" indent="-457200">
              <a:buFont typeface="Arial" panose="020B0604020202020204" pitchFamily="34" charset="0"/>
              <a:buChar char="•"/>
            </a:pPr>
            <a:r>
              <a:rPr lang="cs-CZ" altLang="de-CZ" sz="2800">
                <a:solidFill>
                  <a:schemeClr val="tx1"/>
                </a:solidFill>
                <a:latin typeface="Times New Roman" panose="02020603050405020304" pitchFamily="18" charset="0"/>
              </a:rPr>
              <a:t>Více dokladů pochází ale z posledních let a z internetu: </a:t>
            </a:r>
            <a:r>
              <a:rPr lang="ru-RU" altLang="de-CZ" sz="2800" i="1">
                <a:solidFill>
                  <a:schemeClr val="tx1"/>
                </a:solidFill>
                <a:latin typeface="Times New Roman" panose="02020603050405020304" pitchFamily="18" charset="0"/>
              </a:rPr>
              <a:t>Новинки, наверняка </a:t>
            </a:r>
            <a:r>
              <a:rPr lang="ru-RU" altLang="de-CZ" sz="2800" b="1" i="1">
                <a:solidFill>
                  <a:schemeClr val="tx1"/>
                </a:solidFill>
                <a:latin typeface="Times New Roman" panose="02020603050405020304" pitchFamily="18" charset="0"/>
              </a:rPr>
              <a:t>заинтересующие</a:t>
            </a:r>
            <a:r>
              <a:rPr lang="ru-RU" altLang="de-CZ" sz="2800" i="1">
                <a:solidFill>
                  <a:schemeClr val="tx1"/>
                </a:solidFill>
                <a:latin typeface="Times New Roman" panose="02020603050405020304" pitchFamily="18" charset="0"/>
              </a:rPr>
              <a:t> каждого, кто занимается этим, В этом регионе много вот-вот </a:t>
            </a:r>
            <a:r>
              <a:rPr lang="ru-RU" altLang="de-CZ" sz="2800" b="1" i="1">
                <a:solidFill>
                  <a:schemeClr val="tx1"/>
                </a:solidFill>
                <a:latin typeface="Times New Roman" panose="02020603050405020304" pitchFamily="18" charset="0"/>
              </a:rPr>
              <a:t>закроющихся</a:t>
            </a:r>
            <a:r>
              <a:rPr lang="ru-RU" altLang="de-CZ" sz="2800" i="1">
                <a:solidFill>
                  <a:schemeClr val="tx1"/>
                </a:solidFill>
                <a:latin typeface="Times New Roman" panose="02020603050405020304" pitchFamily="18" charset="0"/>
              </a:rPr>
              <a:t> шахт, Избран новый президент, </a:t>
            </a:r>
            <a:r>
              <a:rPr lang="ru-RU" altLang="de-CZ" sz="2800" b="1" i="1">
                <a:solidFill>
                  <a:schemeClr val="tx1"/>
                </a:solidFill>
                <a:latin typeface="Times New Roman" panose="02020603050405020304" pitchFamily="18" charset="0"/>
              </a:rPr>
              <a:t>приступящий</a:t>
            </a:r>
            <a:r>
              <a:rPr lang="ru-RU" altLang="de-CZ" sz="2800" i="1">
                <a:solidFill>
                  <a:schemeClr val="tx1"/>
                </a:solidFill>
                <a:latin typeface="Times New Roman" panose="02020603050405020304" pitchFamily="18" charset="0"/>
              </a:rPr>
              <a:t> к своим обязанностям 20-ого января</a:t>
            </a:r>
          </a:p>
          <a:p>
            <a:pPr marL="457200" indent="-457200">
              <a:buFont typeface="Arial" panose="020B0604020202020204" pitchFamily="34" charset="0"/>
              <a:buChar char="•"/>
            </a:pPr>
            <a:r>
              <a:rPr lang="de-DE" altLang="de-CZ" sz="2800">
                <a:solidFill>
                  <a:schemeClr val="tx1"/>
                </a:solidFill>
                <a:latin typeface="Times New Roman" panose="02020603050405020304" pitchFamily="18" charset="0"/>
              </a:rPr>
              <a:t>Glovinskaja (2010: 196) postuluje, že se hodnocení těchto tvarů mění, sice pomalu, lexikalizovaně, ale přece. Tak má např. tvar </a:t>
            </a:r>
            <a:r>
              <a:rPr lang="ru-RU" altLang="de-CZ" sz="2800" i="1">
                <a:solidFill>
                  <a:schemeClr val="tx1"/>
                </a:solidFill>
                <a:latin typeface="Times New Roman" panose="02020603050405020304" pitchFamily="18" charset="0"/>
              </a:rPr>
              <a:t>сумеющий</a:t>
            </a:r>
            <a:r>
              <a:rPr lang="ru-RU" altLang="de-CZ" sz="2800">
                <a:solidFill>
                  <a:schemeClr val="tx1"/>
                </a:solidFill>
                <a:latin typeface="Times New Roman" panose="02020603050405020304" pitchFamily="18" charset="0"/>
              </a:rPr>
              <a:t> </a:t>
            </a:r>
            <a:r>
              <a:rPr lang="cs-CZ" altLang="de-CZ" sz="2800">
                <a:solidFill>
                  <a:schemeClr val="tx1"/>
                </a:solidFill>
                <a:latin typeface="Times New Roman" panose="02020603050405020304" pitchFamily="18" charset="0"/>
              </a:rPr>
              <a:t>už být celkem</a:t>
            </a:r>
            <a:endParaRPr lang="de-DE" altLang="de-CZ" sz="2800">
              <a:solidFill>
                <a:schemeClr val="tx1"/>
              </a:solidFill>
              <a:latin typeface="Times New Roman" panose="02020603050405020304"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Inhaltsplatzhalter 2">
            <a:extLst>
              <a:ext uri="{FF2B5EF4-FFF2-40B4-BE49-F238E27FC236}">
                <a16:creationId xmlns:a16="http://schemas.microsoft.com/office/drawing/2014/main" id="{57543AF6-DE86-DBA5-2730-69F8552D2063}"/>
              </a:ext>
            </a:extLst>
          </p:cNvPr>
          <p:cNvSpPr>
            <a:spLocks noGrp="1" noChangeArrowheads="1"/>
          </p:cNvSpPr>
          <p:nvPr>
            <p:ph idx="1"/>
          </p:nvPr>
        </p:nvSpPr>
        <p:spPr>
          <a:xfrm>
            <a:off x="323850" y="188913"/>
            <a:ext cx="8569325" cy="6335712"/>
          </a:xfrm>
        </p:spPr>
        <p:txBody>
          <a:bodyPr/>
          <a:lstStyle/>
          <a:p>
            <a:pPr marL="457200" indent="-457200">
              <a:buFont typeface="Arial" panose="020B0604020202020204" pitchFamily="34" charset="0"/>
              <a:buChar char="•"/>
            </a:pPr>
            <a:r>
              <a:rPr lang="cs-CZ" altLang="de-CZ" sz="2800">
                <a:solidFill>
                  <a:schemeClr val="tx1"/>
                </a:solidFill>
                <a:latin typeface="Times New Roman" panose="02020603050405020304" pitchFamily="18" charset="0"/>
              </a:rPr>
              <a:t>neutrální (</a:t>
            </a:r>
            <a:r>
              <a:rPr lang="ru-RU" altLang="de-CZ" sz="2800">
                <a:solidFill>
                  <a:schemeClr val="tx1"/>
                </a:solidFill>
                <a:latin typeface="Times New Roman" panose="02020603050405020304" pitchFamily="18" charset="0"/>
              </a:rPr>
              <a:t>«кажется нормальным»</a:t>
            </a:r>
            <a:r>
              <a:rPr lang="cs-CZ" altLang="de-CZ" sz="2800">
                <a:solidFill>
                  <a:schemeClr val="tx1"/>
                </a:solidFill>
                <a:latin typeface="Times New Roman" panose="02020603050405020304" pitchFamily="18" charset="0"/>
              </a:rPr>
              <a:t>)</a:t>
            </a:r>
            <a:r>
              <a:rPr lang="ru-RU" altLang="de-CZ" sz="2800">
                <a:solidFill>
                  <a:schemeClr val="tx1"/>
                </a:solidFill>
                <a:latin typeface="Times New Roman" panose="02020603050405020304" pitchFamily="18" charset="0"/>
              </a:rPr>
              <a:t>. </a:t>
            </a:r>
            <a:r>
              <a:rPr lang="cs-CZ" altLang="de-CZ" sz="2800">
                <a:solidFill>
                  <a:schemeClr val="tx1"/>
                </a:solidFill>
                <a:latin typeface="Times New Roman" panose="02020603050405020304" pitchFamily="18" charset="0"/>
              </a:rPr>
              <a:t>Podobně</a:t>
            </a:r>
            <a:r>
              <a:rPr lang="cs-CZ" altLang="de-CZ" sz="2800" i="1">
                <a:solidFill>
                  <a:schemeClr val="tx1"/>
                </a:solidFill>
                <a:latin typeface="Times New Roman" panose="02020603050405020304" pitchFamily="18" charset="0"/>
              </a:rPr>
              <a:t> </a:t>
            </a:r>
            <a:r>
              <a:rPr lang="ru-RU" altLang="de-CZ" sz="2800" i="1">
                <a:solidFill>
                  <a:schemeClr val="tx1"/>
                </a:solidFill>
                <a:latin typeface="Times New Roman" panose="02020603050405020304" pitchFamily="18" charset="0"/>
              </a:rPr>
              <a:t>напечатающий, опоздающий, опубликующий, преодолеющий, покроющий</a:t>
            </a:r>
          </a:p>
          <a:p>
            <a:pPr marL="457200" indent="-457200">
              <a:buFont typeface="Arial" panose="020B0604020202020204" pitchFamily="34" charset="0"/>
              <a:buChar char="•"/>
            </a:pPr>
            <a:r>
              <a:rPr lang="cs-CZ" altLang="de-CZ" sz="2800">
                <a:solidFill>
                  <a:schemeClr val="tx1"/>
                </a:solidFill>
                <a:latin typeface="Times New Roman" panose="02020603050405020304" pitchFamily="18" charset="0"/>
              </a:rPr>
              <a:t>Nicméně autorka (2010: 197) zdůrazňuje, že sféra, kde se takové tvary nutně musejí používat, je úzká, protože v mnoha případech může nastoupit příčestí přítomné činné nedok. vidu nebo příčestí minulé činné (viz také níže)</a:t>
            </a:r>
          </a:p>
          <a:p>
            <a:pPr marL="457200" indent="-457200">
              <a:buFont typeface="Arial" panose="020B0604020202020204" pitchFamily="34" charset="0"/>
              <a:buChar char="•"/>
            </a:pPr>
            <a:r>
              <a:rPr lang="cs-CZ" altLang="de-CZ" sz="2800">
                <a:latin typeface="Times New Roman" panose="02020603050405020304" pitchFamily="18" charset="0"/>
              </a:rPr>
              <a:t>Nově srov. bakalářskou práci A. Vlachova z Petrohradské státní univerzity, který pracuje na základě příkladů z internetu</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Inhaltsplatzhalter 2">
            <a:extLst>
              <a:ext uri="{FF2B5EF4-FFF2-40B4-BE49-F238E27FC236}">
                <a16:creationId xmlns:a16="http://schemas.microsoft.com/office/drawing/2014/main" id="{5F1C32A2-DCFF-97CD-54B4-AD5370B6A88B}"/>
              </a:ext>
            </a:extLst>
          </p:cNvPr>
          <p:cNvSpPr>
            <a:spLocks noGrp="1" noChangeArrowheads="1"/>
          </p:cNvSpPr>
          <p:nvPr>
            <p:ph idx="1"/>
          </p:nvPr>
        </p:nvSpPr>
        <p:spPr>
          <a:xfrm>
            <a:off x="468313" y="404813"/>
            <a:ext cx="8351837" cy="5976937"/>
          </a:xfrm>
        </p:spPr>
        <p:txBody>
          <a:bodyPr/>
          <a:lstStyle/>
          <a:p>
            <a:pPr marL="457200" indent="-457200">
              <a:buFont typeface="Arial" panose="020B0604020202020204" pitchFamily="34" charset="0"/>
              <a:buChar char="•"/>
            </a:pPr>
            <a:r>
              <a:rPr lang="cs-CZ" altLang="de-CZ" sz="2800">
                <a:latin typeface="Times New Roman" panose="02020603050405020304" pitchFamily="18" charset="0"/>
              </a:rPr>
              <a:t>Některé tvary mají stovky nebo dokonce tisíce dokladů: </a:t>
            </a:r>
            <a:r>
              <a:rPr lang="cs-CZ" altLang="de-CZ" sz="2800" i="1">
                <a:latin typeface="Times New Roman" panose="02020603050405020304" pitchFamily="18" charset="0"/>
              </a:rPr>
              <a:t>сумеющий, сделающий, потребующий</a:t>
            </a:r>
            <a:r>
              <a:rPr lang="cs-CZ" altLang="de-CZ" sz="2800">
                <a:latin typeface="Times New Roman" panose="02020603050405020304" pitchFamily="18" charset="0"/>
              </a:rPr>
              <a:t> atd.</a:t>
            </a:r>
          </a:p>
          <a:p>
            <a:pPr marL="457200" indent="-457200">
              <a:buFont typeface="Arial" panose="020B0604020202020204" pitchFamily="34" charset="0"/>
              <a:buChar char="•"/>
            </a:pPr>
            <a:r>
              <a:rPr lang="cs-CZ" altLang="de-CZ" sz="2800">
                <a:latin typeface="Times New Roman" panose="02020603050405020304" pitchFamily="18" charset="0"/>
              </a:rPr>
              <a:t>Tvoří se převážně od sloves produktivních slovesných tříd a to v případech, kde existuje naprosto paralelní nedok. příčestí přítomné činné (vidový pár je založen na pouhé prefigaci), tedy např. : </a:t>
            </a:r>
            <a:r>
              <a:rPr lang="cs-CZ" altLang="de-CZ" sz="2800" i="1">
                <a:latin typeface="Times New Roman" panose="02020603050405020304" pitchFamily="18" charset="0"/>
              </a:rPr>
              <a:t>умеющий, делающий, требующий</a:t>
            </a:r>
            <a:r>
              <a:rPr lang="cs-CZ" altLang="de-CZ" sz="2800">
                <a:latin typeface="Times New Roman" panose="02020603050405020304" pitchFamily="18" charset="0"/>
              </a:rPr>
              <a:t> </a:t>
            </a:r>
          </a:p>
          <a:p>
            <a:pPr marL="457200" indent="-457200">
              <a:buFont typeface="Arial" panose="020B0604020202020204" pitchFamily="34" charset="0"/>
              <a:buChar char="•"/>
            </a:pPr>
            <a:r>
              <a:rPr lang="cs-CZ" altLang="de-CZ" sz="2800">
                <a:latin typeface="Times New Roman" panose="02020603050405020304" pitchFamily="18" charset="0"/>
              </a:rPr>
              <a:t>Tvary neinklinují k adjektivaci a jejich užití je patrně alespoň částečně dáno tím, že uživatel jazyka se snaží již rozepsanou konstrukci dokončit, aniž by od začátku počítal s tím, že by se to muselo stát pomocí PPČ od slovesa dok. vidu</a:t>
            </a:r>
          </a:p>
          <a:p>
            <a:pPr marL="457200" indent="-457200">
              <a:buFont typeface="Arial" panose="020B0604020202020204" pitchFamily="34" charset="0"/>
              <a:buChar char="•"/>
            </a:pPr>
            <a:endParaRPr lang="cs-CZ" altLang="de-CZ" sz="2800">
              <a:latin typeface="Times New Roman" panose="02020603050405020304"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Inhaltsplatzhalter 2">
            <a:extLst>
              <a:ext uri="{FF2B5EF4-FFF2-40B4-BE49-F238E27FC236}">
                <a16:creationId xmlns:a16="http://schemas.microsoft.com/office/drawing/2014/main" id="{CFCCF040-3556-4C84-DC9F-E6C22BD65B9B}"/>
              </a:ext>
            </a:extLst>
          </p:cNvPr>
          <p:cNvSpPr>
            <a:spLocks noGrp="1" noChangeArrowheads="1"/>
          </p:cNvSpPr>
          <p:nvPr>
            <p:ph idx="1"/>
          </p:nvPr>
        </p:nvSpPr>
        <p:spPr>
          <a:xfrm>
            <a:off x="468313" y="476250"/>
            <a:ext cx="8351837" cy="6048375"/>
          </a:xfrm>
        </p:spPr>
        <p:txBody>
          <a:bodyPr/>
          <a:lstStyle/>
          <a:p>
            <a:pPr marL="457200" indent="-457200">
              <a:buFont typeface="Arial" panose="020B0604020202020204" pitchFamily="34" charset="0"/>
              <a:buChar char="•"/>
            </a:pPr>
            <a:r>
              <a:rPr lang="ru-RU" altLang="de-CZ" sz="2800" i="1">
                <a:latin typeface="Times New Roman" panose="02020603050405020304" pitchFamily="18" charset="0"/>
              </a:rPr>
              <a:t>Багиров рассчитывал, что когда-нибудь он провернет крупное дело, и в карман ляжет сумма, </a:t>
            </a:r>
            <a:r>
              <a:rPr lang="ru-RU" altLang="de-CZ" sz="2800" b="1" i="1">
                <a:latin typeface="Times New Roman" panose="02020603050405020304" pitchFamily="18" charset="0"/>
              </a:rPr>
              <a:t>сделающая</a:t>
            </a:r>
            <a:r>
              <a:rPr lang="ru-RU" altLang="de-CZ" sz="2800" i="1">
                <a:latin typeface="Times New Roman" panose="02020603050405020304" pitchFamily="18" charset="0"/>
              </a:rPr>
              <a:t> его достаточно  самостоятельным и независимым от воли  родителей</a:t>
            </a:r>
          </a:p>
          <a:p>
            <a:pPr marL="457200" indent="-457200">
              <a:buFont typeface="Arial" panose="020B0604020202020204" pitchFamily="34" charset="0"/>
              <a:buChar char="•"/>
            </a:pPr>
            <a:r>
              <a:rPr lang="ru-RU" altLang="de-CZ" sz="2800" i="1">
                <a:latin typeface="Times New Roman" panose="02020603050405020304" pitchFamily="18" charset="0"/>
              </a:rPr>
              <a:t>А борьба пойдет между Черномырдиным &lt;…&gt; и руководителем администрации президента Анатолием Чубайсом, </a:t>
            </a:r>
            <a:r>
              <a:rPr lang="ru-RU" altLang="de-CZ" sz="2800" b="1" i="1">
                <a:latin typeface="Times New Roman" panose="02020603050405020304" pitchFamily="18" charset="0"/>
              </a:rPr>
              <a:t>сделающим</a:t>
            </a:r>
            <a:r>
              <a:rPr lang="ru-RU" altLang="de-CZ" sz="2800" i="1">
                <a:latin typeface="Times New Roman" panose="02020603050405020304" pitchFamily="18" charset="0"/>
              </a:rPr>
              <a:t> все, чтобы на период отсутствия Ельцина занять место у руля </a:t>
            </a:r>
            <a:r>
              <a:rPr lang="ru-RU" altLang="de-CZ" sz="2800">
                <a:latin typeface="Times New Roman" panose="02020603050405020304" pitchFamily="18" charset="0"/>
              </a:rPr>
              <a:t>(Kommersant) </a:t>
            </a:r>
            <a:endParaRPr lang="ru-RU" altLang="de-CZ" sz="2800" i="1">
              <a:latin typeface="Times New Roman" panose="02020603050405020304"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Inhaltsplatzhalter 2">
            <a:extLst>
              <a:ext uri="{FF2B5EF4-FFF2-40B4-BE49-F238E27FC236}">
                <a16:creationId xmlns:a16="http://schemas.microsoft.com/office/drawing/2014/main" id="{83EF887D-59D5-E828-191B-1177ADCE99BD}"/>
              </a:ext>
            </a:extLst>
          </p:cNvPr>
          <p:cNvSpPr>
            <a:spLocks noGrp="1" noChangeArrowheads="1"/>
          </p:cNvSpPr>
          <p:nvPr>
            <p:ph idx="1"/>
          </p:nvPr>
        </p:nvSpPr>
        <p:spPr>
          <a:xfrm>
            <a:off x="395288" y="333375"/>
            <a:ext cx="8424862" cy="6335713"/>
          </a:xfrm>
        </p:spPr>
        <p:txBody>
          <a:bodyPr/>
          <a:lstStyle/>
          <a:p>
            <a:pPr marL="457200" indent="-457200">
              <a:buFont typeface="Arial" panose="020B0604020202020204" pitchFamily="34" charset="0"/>
              <a:buChar char="•"/>
            </a:pPr>
            <a:r>
              <a:rPr lang="cs-CZ" altLang="de-CZ" sz="2800">
                <a:latin typeface="Times New Roman" panose="02020603050405020304" pitchFamily="18" charset="0"/>
              </a:rPr>
              <a:t>Pokud je odpovídající kontext, mohou si dok. PPČ a PMČ konkurovat:</a:t>
            </a:r>
          </a:p>
          <a:p>
            <a:pPr marL="457200" indent="-457200">
              <a:buFont typeface="Arial" panose="020B0604020202020204" pitchFamily="34" charset="0"/>
              <a:buChar char="•"/>
            </a:pPr>
            <a:r>
              <a:rPr lang="cs-CZ" altLang="de-CZ" sz="2800" i="1">
                <a:latin typeface="Times New Roman" panose="02020603050405020304" pitchFamily="18" charset="0"/>
              </a:rPr>
              <a:t>Первые три читателя, </a:t>
            </a:r>
            <a:r>
              <a:rPr lang="cs-CZ" altLang="de-CZ" sz="2800" b="1" i="1">
                <a:latin typeface="Times New Roman" panose="02020603050405020304" pitchFamily="18" charset="0"/>
              </a:rPr>
              <a:t>дозвонившиеся</a:t>
            </a:r>
            <a:r>
              <a:rPr lang="cs-CZ" altLang="de-CZ" sz="2800" i="1">
                <a:latin typeface="Times New Roman" panose="02020603050405020304" pitchFamily="18" charset="0"/>
              </a:rPr>
              <a:t> (дозвонящиеся?) в редакцию и правильно </a:t>
            </a:r>
            <a:r>
              <a:rPr lang="cs-CZ" altLang="de-CZ" sz="2800" b="1" i="1">
                <a:latin typeface="Times New Roman" panose="02020603050405020304" pitchFamily="18" charset="0"/>
              </a:rPr>
              <a:t>ответившие</a:t>
            </a:r>
            <a:r>
              <a:rPr lang="cs-CZ" altLang="de-CZ" sz="2800" i="1">
                <a:latin typeface="Times New Roman" panose="02020603050405020304" pitchFamily="18" charset="0"/>
              </a:rPr>
              <a:t> (ответящие?) на вопросы, получат по тысяче рублей каждый </a:t>
            </a:r>
            <a:endParaRPr lang="cs-CZ" altLang="de-CZ" sz="2800">
              <a:latin typeface="Times New Roman" panose="02020603050405020304" pitchFamily="18" charset="0"/>
            </a:endParaRPr>
          </a:p>
          <a:p>
            <a:pPr marL="457200" indent="-457200">
              <a:buFont typeface="Arial" panose="020B0604020202020204" pitchFamily="34" charset="0"/>
              <a:buChar char="•"/>
            </a:pPr>
            <a:r>
              <a:rPr lang="cs-CZ" altLang="de-CZ" sz="2800">
                <a:latin typeface="Times New Roman" panose="02020603050405020304" pitchFamily="18" charset="0"/>
              </a:rPr>
              <a:t>Časový vztah je relativní, hlavní predikace je ve futuru</a:t>
            </a:r>
          </a:p>
          <a:p>
            <a:pPr marL="457200" indent="-457200">
              <a:buFont typeface="Arial" panose="020B0604020202020204" pitchFamily="34" charset="0"/>
              <a:buChar char="•"/>
            </a:pPr>
            <a:r>
              <a:rPr lang="cs-CZ" altLang="de-CZ" sz="2800">
                <a:latin typeface="Times New Roman" panose="02020603050405020304" pitchFamily="18" charset="0"/>
              </a:rPr>
              <a:t>Není tomu ale tak ve všech kontextech:</a:t>
            </a:r>
          </a:p>
          <a:p>
            <a:pPr marL="457200" indent="-457200">
              <a:buFont typeface="Arial" panose="020B0604020202020204" pitchFamily="34" charset="0"/>
              <a:buChar char="•"/>
            </a:pPr>
            <a:r>
              <a:rPr lang="de-DE" altLang="de-CZ" sz="2800" i="1">
                <a:latin typeface="Times New Roman" panose="02020603050405020304" pitchFamily="18" charset="0"/>
              </a:rPr>
              <a:t>Чувствую себя прирожденным рабом, рожденным в рабстве и в рабстве </a:t>
            </a:r>
            <a:r>
              <a:rPr lang="de-DE" altLang="de-CZ" sz="2800" b="1" i="1">
                <a:latin typeface="Times New Roman" panose="02020603050405020304" pitchFamily="18" charset="0"/>
              </a:rPr>
              <a:t>умрущим</a:t>
            </a:r>
            <a:r>
              <a:rPr lang="de-DE" altLang="de-CZ" sz="2800" i="1">
                <a:latin typeface="Times New Roman" panose="02020603050405020304" pitchFamily="18" charset="0"/>
              </a:rPr>
              <a:t> (*умершим)</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Inhaltsplatzhalter 2">
            <a:extLst>
              <a:ext uri="{FF2B5EF4-FFF2-40B4-BE49-F238E27FC236}">
                <a16:creationId xmlns:a16="http://schemas.microsoft.com/office/drawing/2014/main" id="{F2941F34-FEFF-85E0-A739-ABBECB5698E6}"/>
              </a:ext>
            </a:extLst>
          </p:cNvPr>
          <p:cNvSpPr>
            <a:spLocks noGrp="1" noChangeArrowheads="1"/>
          </p:cNvSpPr>
          <p:nvPr>
            <p:ph idx="1"/>
          </p:nvPr>
        </p:nvSpPr>
        <p:spPr>
          <a:xfrm>
            <a:off x="395288" y="333375"/>
            <a:ext cx="8424862" cy="6335713"/>
          </a:xfrm>
        </p:spPr>
        <p:txBody>
          <a:bodyPr/>
          <a:lstStyle/>
          <a:p>
            <a:pPr marL="457200" indent="-457200">
              <a:buFont typeface="Arial" panose="020B0604020202020204" pitchFamily="34" charset="0"/>
              <a:buChar char="•"/>
            </a:pPr>
            <a:r>
              <a:rPr lang="cs-CZ" altLang="de-CZ" sz="2800">
                <a:latin typeface="Times New Roman" panose="02020603050405020304" pitchFamily="18" charset="0"/>
              </a:rPr>
              <a:t>Čas děje hlavní predikace a čas promluvy si odpovídají, PMČ by se chápalo jako předčasné k oběma, což zřejmě není myšleno. PPČ slovesa dok. vidu – jakožto futurální – vyvolává žádoucí časovou interpretaci</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Inhaltsplatzhalter 2">
            <a:extLst>
              <a:ext uri="{FF2B5EF4-FFF2-40B4-BE49-F238E27FC236}">
                <a16:creationId xmlns:a16="http://schemas.microsoft.com/office/drawing/2014/main" id="{846E8BEB-BF1F-BA14-8345-C2075F3B4983}"/>
              </a:ext>
            </a:extLst>
          </p:cNvPr>
          <p:cNvSpPr>
            <a:spLocks noGrp="1" noChangeArrowheads="1"/>
          </p:cNvSpPr>
          <p:nvPr>
            <p:ph idx="1"/>
          </p:nvPr>
        </p:nvSpPr>
        <p:spPr>
          <a:xfrm>
            <a:off x="323850" y="333375"/>
            <a:ext cx="8569325" cy="6191250"/>
          </a:xfrm>
        </p:spPr>
        <p:txBody>
          <a:bodyPr/>
          <a:lstStyle/>
          <a:p>
            <a:pPr marL="457200" indent="-457200">
              <a:buFont typeface="Arial" panose="020B0604020202020204" pitchFamily="34" charset="0"/>
              <a:buChar char="•"/>
            </a:pPr>
            <a:r>
              <a:rPr lang="cs-CZ" altLang="de-CZ" sz="2800">
                <a:latin typeface="Times New Roman" panose="02020603050405020304" pitchFamily="18" charset="0"/>
              </a:rPr>
              <a:t>Srovnání se situací v češtině (Štícha 2008):</a:t>
            </a:r>
          </a:p>
          <a:p>
            <a:pPr marL="457200" indent="-457200">
              <a:buFont typeface="Arial" panose="020B0604020202020204" pitchFamily="34" charset="0"/>
              <a:buChar char="•"/>
            </a:pPr>
            <a:r>
              <a:rPr lang="cs-CZ" altLang="de-CZ" sz="2800">
                <a:latin typeface="Times New Roman" panose="02020603050405020304" pitchFamily="18" charset="0"/>
              </a:rPr>
              <a:t>Kodifikace předepisuje stejně jako v ruštině, že tzv. zpřídavnělý přechodník přítomný typu </a:t>
            </a:r>
            <a:r>
              <a:rPr lang="cs-CZ" altLang="de-CZ" sz="2800" i="1">
                <a:latin typeface="Times New Roman" panose="02020603050405020304" pitchFamily="18" charset="0"/>
              </a:rPr>
              <a:t>dělající</a:t>
            </a:r>
            <a:r>
              <a:rPr lang="cs-CZ" altLang="de-CZ" sz="2800">
                <a:latin typeface="Times New Roman" panose="02020603050405020304" pitchFamily="18" charset="0"/>
              </a:rPr>
              <a:t>, tedy příčestí přítomné činné, se tvoří pouze od sloves nedok. vidu</a:t>
            </a:r>
          </a:p>
          <a:p>
            <a:pPr marL="457200" indent="-457200">
              <a:buFont typeface="Arial" panose="020B0604020202020204" pitchFamily="34" charset="0"/>
              <a:buChar char="•"/>
            </a:pPr>
            <a:r>
              <a:rPr lang="cs-CZ" altLang="de-CZ" sz="2800">
                <a:latin typeface="Times New Roman" panose="02020603050405020304" pitchFamily="18" charset="0"/>
              </a:rPr>
              <a:t>„Aktivní verbální adjektiva pro současný děj jsou podle Mluvnice češtiny ,fundována výhradně slovesy nedokonavými</a:t>
            </a:r>
            <a:r>
              <a:rPr lang="cs-CZ" altLang="de-DE" sz="2800">
                <a:latin typeface="Times New Roman" panose="02020603050405020304" pitchFamily="18" charset="0"/>
              </a:rPr>
              <a:t>‘</a:t>
            </a:r>
            <a:r>
              <a:rPr lang="cs-CZ" altLang="de-CZ" sz="2800">
                <a:latin typeface="Times New Roman" panose="02020603050405020304" pitchFamily="18" charset="0"/>
              </a:rPr>
              <a:t> (MČ 2: 322)</a:t>
            </a:r>
            <a:r>
              <a:rPr lang="cs-CZ" altLang="de-DE" sz="2800">
                <a:latin typeface="Times New Roman" panose="02020603050405020304" pitchFamily="18" charset="0"/>
              </a:rPr>
              <a:t>“</a:t>
            </a:r>
            <a:r>
              <a:rPr lang="cs-CZ" altLang="de-CZ" sz="2800">
                <a:latin typeface="Times New Roman" panose="02020603050405020304" pitchFamily="18" charset="0"/>
              </a:rPr>
              <a:t> (Štícha 2008: 177)</a:t>
            </a:r>
          </a:p>
          <a:p>
            <a:pPr marL="457200" indent="-457200">
              <a:buFont typeface="Arial" panose="020B0604020202020204" pitchFamily="34" charset="0"/>
              <a:buChar char="•"/>
            </a:pPr>
            <a:r>
              <a:rPr lang="cs-CZ" altLang="de-CZ" sz="2800">
                <a:latin typeface="Times New Roman" panose="02020603050405020304" pitchFamily="18" charset="0"/>
              </a:rPr>
              <a:t>Realita je však taková, že zvlášť v dnešních internetových textech není těžké najít příklady na tvary od sloves dok. vidu</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Inhaltsplatzhalter 2">
            <a:extLst>
              <a:ext uri="{FF2B5EF4-FFF2-40B4-BE49-F238E27FC236}">
                <a16:creationId xmlns:a16="http://schemas.microsoft.com/office/drawing/2014/main" id="{A1297E5A-94C6-6B65-77C7-026135F47B69}"/>
              </a:ext>
            </a:extLst>
          </p:cNvPr>
          <p:cNvSpPr>
            <a:spLocks noGrp="1" noChangeArrowheads="1"/>
          </p:cNvSpPr>
          <p:nvPr>
            <p:ph idx="1"/>
          </p:nvPr>
        </p:nvSpPr>
        <p:spPr>
          <a:xfrm>
            <a:off x="179388" y="188913"/>
            <a:ext cx="8713787" cy="6408737"/>
          </a:xfrm>
        </p:spPr>
        <p:txBody>
          <a:bodyPr/>
          <a:lstStyle/>
          <a:p>
            <a:pPr marL="457200" indent="-457200">
              <a:buFont typeface="Arial" panose="020B0604020202020204" pitchFamily="34" charset="0"/>
              <a:buChar char="•"/>
            </a:pPr>
            <a:r>
              <a:rPr lang="cs-CZ" altLang="de-CZ" sz="2800" i="1">
                <a:latin typeface="Times New Roman" panose="02020603050405020304" pitchFamily="18" charset="0"/>
              </a:rPr>
              <a:t>Toto je jedno z míst, kde umělost jde prudce stranou; ambivalentní, jakoby odjinud se </a:t>
            </a:r>
            <a:r>
              <a:rPr lang="cs-CZ" altLang="de-CZ" sz="2800" b="1" i="1">
                <a:latin typeface="Times New Roman" panose="02020603050405020304" pitchFamily="18" charset="0"/>
              </a:rPr>
              <a:t>vynořící</a:t>
            </a:r>
            <a:r>
              <a:rPr lang="cs-CZ" altLang="de-CZ" sz="2800" i="1">
                <a:latin typeface="Times New Roman" panose="02020603050405020304" pitchFamily="18" charset="0"/>
              </a:rPr>
              <a:t> motiv vzteku a únavy zasadí básni nečekanou pointu</a:t>
            </a:r>
          </a:p>
          <a:p>
            <a:pPr marL="457200" indent="-457200">
              <a:buFont typeface="Arial" panose="020B0604020202020204" pitchFamily="34" charset="0"/>
              <a:buChar char="•"/>
            </a:pPr>
            <a:r>
              <a:rPr lang="cs-CZ" altLang="de-CZ" sz="2800" i="1">
                <a:latin typeface="Times New Roman" panose="02020603050405020304" pitchFamily="18" charset="0"/>
              </a:rPr>
              <a:t>Příprava se postupně přesune do herní fáze </a:t>
            </a:r>
            <a:r>
              <a:rPr lang="cs-CZ" altLang="de-CZ" sz="2800" b="1" i="1">
                <a:latin typeface="Times New Roman" panose="02020603050405020304" pitchFamily="18" charset="0"/>
              </a:rPr>
              <a:t>vyvrcholící</a:t>
            </a:r>
            <a:r>
              <a:rPr lang="cs-CZ" altLang="de-CZ" sz="2800" i="1">
                <a:latin typeface="Times New Roman" panose="02020603050405020304" pitchFamily="18" charset="0"/>
              </a:rPr>
              <a:t> soustředěním na turecké Riviéře</a:t>
            </a:r>
          </a:p>
          <a:p>
            <a:pPr marL="457200" indent="-457200">
              <a:buFont typeface="Arial" panose="020B0604020202020204" pitchFamily="34" charset="0"/>
              <a:buChar char="•"/>
            </a:pPr>
            <a:r>
              <a:rPr lang="cs-CZ" altLang="de-CZ" sz="2800" i="1">
                <a:latin typeface="Times New Roman" panose="02020603050405020304" pitchFamily="18" charset="0"/>
              </a:rPr>
              <a:t>Samozřejmě snáze může nastat i kardiovaskulární selhání, byť jen </a:t>
            </a:r>
            <a:r>
              <a:rPr lang="cs-CZ" altLang="de-CZ" sz="2800" b="1" i="1">
                <a:latin typeface="Times New Roman" panose="02020603050405020304" pitchFamily="18" charset="0"/>
              </a:rPr>
              <a:t>projevící</a:t>
            </a:r>
            <a:r>
              <a:rPr lang="cs-CZ" altLang="de-CZ" sz="2800" i="1">
                <a:latin typeface="Times New Roman" panose="02020603050405020304" pitchFamily="18" charset="0"/>
              </a:rPr>
              <a:t> se tzv. Srdeční slabostí, ale třeba i synkopou (krátkým bezvědomím)</a:t>
            </a:r>
          </a:p>
          <a:p>
            <a:pPr marL="457200" indent="-457200">
              <a:buFont typeface="Arial" panose="020B0604020202020204" pitchFamily="34" charset="0"/>
              <a:buChar char="•"/>
            </a:pPr>
            <a:r>
              <a:rPr lang="cs-CZ" altLang="de-CZ" sz="2800">
                <a:latin typeface="Times New Roman" panose="02020603050405020304" pitchFamily="18" charset="0"/>
              </a:rPr>
              <a:t>Všem třem příkladům, pocházejícím z různých tematických oblastí (literární kritika, sport, medicína) je společné to, že nejsou napsány nespisovně, ba naopak poměrně knižně. Používání příčestí (verbálního adjektiva) tomu odpovídá, i když se jedná o nekodifikovaný tvar dok. vidu</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Inhaltsplatzhalter 2">
            <a:extLst>
              <a:ext uri="{FF2B5EF4-FFF2-40B4-BE49-F238E27FC236}">
                <a16:creationId xmlns:a16="http://schemas.microsoft.com/office/drawing/2014/main" id="{380AE68B-E932-A9DC-6B7B-0E48AFC3C582}"/>
              </a:ext>
            </a:extLst>
          </p:cNvPr>
          <p:cNvSpPr>
            <a:spLocks noGrp="1" noChangeArrowheads="1"/>
          </p:cNvSpPr>
          <p:nvPr>
            <p:ph idx="1"/>
          </p:nvPr>
        </p:nvSpPr>
        <p:spPr>
          <a:xfrm>
            <a:off x="250825" y="260350"/>
            <a:ext cx="8713788" cy="6408738"/>
          </a:xfrm>
        </p:spPr>
        <p:txBody>
          <a:bodyPr/>
          <a:lstStyle/>
          <a:p>
            <a:pPr marL="457200" indent="-457200">
              <a:buFont typeface="Arial" panose="020B0604020202020204" pitchFamily="34" charset="0"/>
              <a:buChar char="•"/>
            </a:pPr>
            <a:r>
              <a:rPr lang="cs-CZ" altLang="de-CZ" sz="2800">
                <a:latin typeface="Times New Roman" panose="02020603050405020304" pitchFamily="18" charset="0"/>
              </a:rPr>
              <a:t>Štíchovi jde v jeho textu o něco zásadnějšího než jenom popis tohoto tvaru, chce totiž ukázat, že posuzování gramatičnosti nějakého jevu se musí zakládat na jeho uzuálnosti a funkčnosti. Štícha dokazuje, že dok. příčestí přítomné činné ve spisovné češtině je jak uzuální, tak i funkční, čili musí být považováno za gramatické, i když ho explicitní kodifikace jazyka „zakazuje</a:t>
            </a:r>
            <a:r>
              <a:rPr lang="cs-CZ" altLang="de-DE" sz="2800">
                <a:latin typeface="Times New Roman" panose="02020603050405020304" pitchFamily="18" charset="0"/>
              </a:rPr>
              <a:t>“</a:t>
            </a:r>
            <a:endParaRPr lang="cs-CZ" altLang="de-CZ" sz="2800">
              <a:latin typeface="Times New Roman" panose="02020603050405020304" pitchFamily="18" charset="0"/>
            </a:endParaRPr>
          </a:p>
          <a:p>
            <a:pPr marL="457200" indent="-457200">
              <a:buFont typeface="Arial" panose="020B0604020202020204" pitchFamily="34" charset="0"/>
              <a:buChar char="•"/>
            </a:pPr>
            <a:r>
              <a:rPr lang="cs-CZ" altLang="de-CZ" sz="2800">
                <a:latin typeface="Times New Roman" panose="02020603050405020304" pitchFamily="18" charset="0"/>
              </a:rPr>
              <a:t>Tuto otázku zde nemůžeme diskutovat do konce, nicméně je to samozřejmě principiálně správné a platí to stejně i pro ruštinu, kde se vedou diskuse s podobným záměrem pod jinou perspektivou (volání po „objektivní gramatice</a:t>
            </a:r>
            <a:r>
              <a:rPr lang="cs-CZ" altLang="de-DE" sz="2800">
                <a:latin typeface="Times New Roman" panose="02020603050405020304" pitchFamily="18" charset="0"/>
              </a:rPr>
              <a:t>“</a:t>
            </a:r>
            <a:r>
              <a:rPr lang="cs-CZ" altLang="de-CZ" sz="2800">
                <a:latin typeface="Times New Roman" panose="02020603050405020304" pitchFamily="18" charset="0"/>
              </a:rPr>
              <a:t>, např. v pracích M. V. Vsevolodové):</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Inhaltsplatzhalter 2">
            <a:extLst>
              <a:ext uri="{FF2B5EF4-FFF2-40B4-BE49-F238E27FC236}">
                <a16:creationId xmlns:a16="http://schemas.microsoft.com/office/drawing/2014/main" id="{3A7006E6-8D59-DDF7-11E5-0A4111621155}"/>
              </a:ext>
            </a:extLst>
          </p:cNvPr>
          <p:cNvSpPr>
            <a:spLocks noGrp="1" noChangeArrowheads="1"/>
          </p:cNvSpPr>
          <p:nvPr>
            <p:ph idx="1"/>
          </p:nvPr>
        </p:nvSpPr>
        <p:spPr>
          <a:xfrm>
            <a:off x="250825" y="260350"/>
            <a:ext cx="8713788" cy="6408738"/>
          </a:xfrm>
        </p:spPr>
        <p:txBody>
          <a:bodyPr/>
          <a:lstStyle/>
          <a:p>
            <a:pPr marL="457200" indent="-457200">
              <a:buFont typeface="Arial" panose="020B0604020202020204" pitchFamily="34" charset="0"/>
              <a:buChar char="•"/>
            </a:pPr>
            <a:r>
              <a:rPr lang="ru-RU" altLang="de-CZ" sz="2800" dirty="0">
                <a:latin typeface="Times New Roman" panose="02020603050405020304" pitchFamily="18" charset="0"/>
              </a:rPr>
              <a:t>«</a:t>
            </a:r>
            <a:r>
              <a:rPr lang="cs-CZ" altLang="de-CZ" sz="2800" dirty="0">
                <a:latin typeface="Times New Roman" panose="02020603050405020304" pitchFamily="18" charset="0"/>
              </a:rPr>
              <a:t>(...) </a:t>
            </a:r>
            <a:r>
              <a:rPr lang="ru-RU" altLang="de-CZ" sz="2800" dirty="0">
                <a:latin typeface="Times New Roman" panose="02020603050405020304" pitchFamily="18" charset="0"/>
              </a:rPr>
              <a:t>носитель языка не может говорить на своем языке неправильно. Он может нарушать норму, но не может выйти за пределы системы (…) Системы языка мы пока не знаем, поскольку всегда изучали грамматику и устанавливали «правильности» в пределах того, что в данный момент считалось и считается нормой. Вместе с тем, так называемая «норма» у нас часто называется системой и устанавливается субъективно: нормативным считается то, что написано в грамматиках или словарях авторитетных авторов»</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5" name="Rectangle 1">
            <a:extLst>
              <a:ext uri="{FF2B5EF4-FFF2-40B4-BE49-F238E27FC236}">
                <a16:creationId xmlns:a16="http://schemas.microsoft.com/office/drawing/2014/main" id="{B439D516-1102-84B6-ACAA-D53304B29E8D}"/>
              </a:ext>
            </a:extLst>
          </p:cNvPr>
          <p:cNvSpPr>
            <a:spLocks noGrp="1" noChangeArrowheads="1"/>
          </p:cNvSpPr>
          <p:nvPr>
            <p:ph type="body"/>
          </p:nvPr>
        </p:nvSpPr>
        <p:spPr>
          <a:xfrm>
            <a:off x="250825" y="260350"/>
            <a:ext cx="8226425" cy="6048375"/>
          </a:xfrm>
        </p:spPr>
        <p:txBody>
          <a:bodyPr anchor="t"/>
          <a:lstStyle/>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Přechodníky jsou neměnné</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Přítomné participiální tvary se tvoří podle platné kodifikace pouze od sloves nedok. vidu, tedy </a:t>
            </a:r>
            <a:r>
              <a:rPr lang="ru-RU" altLang="de-CZ" sz="2800" i="1">
                <a:latin typeface="Times New Roman" panose="02020603050405020304" pitchFamily="18" charset="0"/>
              </a:rPr>
              <a:t>делающий, делаемый</a:t>
            </a:r>
            <a:r>
              <a:rPr lang="ru-RU" altLang="de-CZ" sz="2800">
                <a:latin typeface="Times New Roman" panose="02020603050405020304" pitchFamily="18" charset="0"/>
              </a:rPr>
              <a:t>,</a:t>
            </a:r>
            <a:r>
              <a:rPr lang="ru-RU" altLang="de-CZ" sz="2800" i="1">
                <a:latin typeface="Times New Roman" panose="02020603050405020304" pitchFamily="18" charset="0"/>
              </a:rPr>
              <a:t> делая</a:t>
            </a:r>
            <a:r>
              <a:rPr lang="cs-CZ" altLang="de-CZ" sz="2800">
                <a:latin typeface="Times New Roman" panose="02020603050405020304" pitchFamily="18" charset="0"/>
              </a:rPr>
              <a:t>, nikoliv však </a:t>
            </a:r>
            <a:r>
              <a:rPr lang="ru-RU" altLang="de-CZ" sz="2800">
                <a:latin typeface="Times New Roman" panose="02020603050405020304" pitchFamily="18" charset="0"/>
              </a:rPr>
              <a:t>*</a:t>
            </a:r>
            <a:r>
              <a:rPr lang="ru-RU" altLang="de-CZ" sz="2800" i="1">
                <a:latin typeface="Times New Roman" panose="02020603050405020304" pitchFamily="18" charset="0"/>
              </a:rPr>
              <a:t>сделающий, *сделаемый, *сделая</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Préteritální participiální tvary se tvoří obecně od sloves dok. vidu, s jistými omezeními však také od sloves nedok. vidu</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Aktivní participiální tvary se tvoří principiálně ode všech sloves (srov. však převážně foneticko-fonologická omezení pro přechodník přítomný), pasivní příčestí pouze od transitivních sloves, tedy sloves s akuzativním objektem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Inhaltsplatzhalter 2">
            <a:extLst>
              <a:ext uri="{FF2B5EF4-FFF2-40B4-BE49-F238E27FC236}">
                <a16:creationId xmlns:a16="http://schemas.microsoft.com/office/drawing/2014/main" id="{AC83B39F-A4CA-5A0D-CA0A-C221B948A35E}"/>
              </a:ext>
            </a:extLst>
          </p:cNvPr>
          <p:cNvSpPr>
            <a:spLocks noGrp="1" noChangeArrowheads="1"/>
          </p:cNvSpPr>
          <p:nvPr>
            <p:ph idx="1"/>
          </p:nvPr>
        </p:nvSpPr>
        <p:spPr>
          <a:xfrm>
            <a:off x="250825" y="188913"/>
            <a:ext cx="8713788" cy="6408737"/>
          </a:xfrm>
        </p:spPr>
        <p:txBody>
          <a:bodyPr/>
          <a:lstStyle/>
          <a:p>
            <a:pPr marL="457200" indent="-457200">
              <a:buFont typeface="Arial" panose="020B0604020202020204" pitchFamily="34" charset="0"/>
              <a:buChar char="•"/>
            </a:pPr>
            <a:r>
              <a:rPr lang="cs-CZ" altLang="de-CZ" sz="2800" dirty="0">
                <a:latin typeface="Times New Roman" panose="02020603050405020304" pitchFamily="18" charset="0"/>
              </a:rPr>
              <a:t>Příčestí přítomné činné sloves dok. vidu typu </a:t>
            </a:r>
            <a:r>
              <a:rPr lang="cs-CZ" altLang="de-CZ" sz="2800" i="1" dirty="0" err="1">
                <a:latin typeface="Times New Roman" panose="02020603050405020304" pitchFamily="18" charset="0"/>
              </a:rPr>
              <a:t>udělající</a:t>
            </a:r>
            <a:r>
              <a:rPr lang="cs-CZ" altLang="de-CZ" sz="2800" dirty="0">
                <a:latin typeface="Times New Roman" panose="02020603050405020304" pitchFamily="18" charset="0"/>
              </a:rPr>
              <a:t> má sémantickou, </a:t>
            </a:r>
            <a:r>
              <a:rPr lang="cs-CZ" altLang="de-CZ" sz="2800" dirty="0" err="1">
                <a:latin typeface="Times New Roman" panose="02020603050405020304" pitchFamily="18" charset="0"/>
              </a:rPr>
              <a:t>textotvornou</a:t>
            </a:r>
            <a:r>
              <a:rPr lang="cs-CZ" altLang="de-CZ" sz="2800" dirty="0">
                <a:latin typeface="Times New Roman" panose="02020603050405020304" pitchFamily="18" charset="0"/>
              </a:rPr>
              <a:t> a stylotvornou funkci, jak zdůrazňuje Štícha (2008: 181)</a:t>
            </a:r>
          </a:p>
          <a:p>
            <a:pPr marL="457200" indent="-457200">
              <a:buFont typeface="Arial" panose="020B0604020202020204" pitchFamily="34" charset="0"/>
              <a:buChar char="•"/>
            </a:pPr>
            <a:r>
              <a:rPr lang="cs-CZ" altLang="de-CZ" sz="2800" dirty="0">
                <a:latin typeface="Times New Roman" panose="02020603050405020304" pitchFamily="18" charset="0"/>
              </a:rPr>
              <a:t>Pro jeho ruské analogon platí (minimálně) totéž</a:t>
            </a:r>
          </a:p>
          <a:p>
            <a:pPr marL="457200" indent="-457200">
              <a:buFont typeface="Arial" panose="020B0604020202020204" pitchFamily="34" charset="0"/>
              <a:buChar char="•"/>
            </a:pPr>
            <a:endParaRPr lang="cs-CZ" altLang="de-CZ" sz="2800" dirty="0">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9" name="Rectangle 1">
            <a:extLst>
              <a:ext uri="{FF2B5EF4-FFF2-40B4-BE49-F238E27FC236}">
                <a16:creationId xmlns:a16="http://schemas.microsoft.com/office/drawing/2014/main" id="{908E817D-E279-73C5-ED09-7F2800FA1173}"/>
              </a:ext>
            </a:extLst>
          </p:cNvPr>
          <p:cNvSpPr>
            <a:spLocks noGrp="1" noChangeArrowheads="1"/>
          </p:cNvSpPr>
          <p:nvPr>
            <p:ph type="body"/>
          </p:nvPr>
        </p:nvSpPr>
        <p:spPr>
          <a:xfrm>
            <a:off x="179388" y="260350"/>
            <a:ext cx="8496300" cy="6264275"/>
          </a:xfrm>
        </p:spPr>
        <p:txBody>
          <a:bodyPr anchor="t"/>
          <a:lstStyle/>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dirty="0">
                <a:latin typeface="Times New Roman" panose="02020603050405020304" pitchFamily="18" charset="0"/>
              </a:rPr>
              <a:t>Příčestí přítomné činné</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dirty="0">
                <a:latin typeface="Times New Roman" panose="02020603050405020304" pitchFamily="18" charset="0"/>
              </a:rPr>
              <a:t>Příčestí přítomné činné se dá tvořit od </a:t>
            </a:r>
            <a:r>
              <a:rPr lang="cs-CZ" altLang="de-CZ" sz="2800" dirty="0" err="1">
                <a:latin typeface="Times New Roman" panose="02020603050405020304" pitchFamily="18" charset="0"/>
              </a:rPr>
              <a:t>nedok</a:t>
            </a:r>
            <a:r>
              <a:rPr lang="cs-CZ" altLang="de-CZ" sz="2800" dirty="0">
                <a:latin typeface="Times New Roman" panose="02020603050405020304" pitchFamily="18" charset="0"/>
              </a:rPr>
              <a:t>. sloves s alespoň jednou valencí</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dirty="0">
                <a:latin typeface="Times New Roman" panose="02020603050405020304" pitchFamily="18" charset="0"/>
              </a:rPr>
              <a:t>Tvoří se od prézentního kmene sufixy -us</a:t>
            </a:r>
            <a:r>
              <a:rPr lang="cs-CZ" altLang="de-CZ" sz="2000" baseline="-20000" dirty="0">
                <a:latin typeface="Times New Roman" panose="02020603050405020304" pitchFamily="18" charset="0"/>
              </a:rPr>
              <a:t>3</a:t>
            </a:r>
            <a:r>
              <a:rPr lang="cs-CZ" altLang="de-CZ" sz="2800" dirty="0">
                <a:latin typeface="Times New Roman" panose="02020603050405020304" pitchFamily="18" charset="0"/>
              </a:rPr>
              <a:t>č-, resp. </a:t>
            </a:r>
            <a:br>
              <a:rPr lang="cs-CZ" altLang="de-CZ" sz="2800" dirty="0">
                <a:latin typeface="Times New Roman" panose="02020603050405020304" pitchFamily="18" charset="0"/>
              </a:rPr>
            </a:br>
            <a:r>
              <a:rPr lang="cs-CZ" altLang="de-CZ" sz="2800" dirty="0">
                <a:latin typeface="Times New Roman" panose="02020603050405020304" pitchFamily="18" charset="0"/>
              </a:rPr>
              <a:t>-as</a:t>
            </a:r>
            <a:r>
              <a:rPr lang="cs-CZ" altLang="de-CZ" sz="2000" baseline="-20000" dirty="0">
                <a:latin typeface="Times New Roman" panose="02020603050405020304" pitchFamily="18" charset="0"/>
              </a:rPr>
              <a:t>3</a:t>
            </a:r>
            <a:r>
              <a:rPr lang="cs-CZ" altLang="de-CZ" sz="2800" dirty="0">
                <a:latin typeface="Times New Roman" panose="02020603050405020304" pitchFamily="18" charset="0"/>
              </a:rPr>
              <a:t>č- (ortograficky -</a:t>
            </a:r>
            <a:r>
              <a:rPr lang="cs-CZ" altLang="de-CZ" sz="2800" i="1" dirty="0" err="1">
                <a:latin typeface="Times New Roman" panose="02020603050405020304" pitchFamily="18" charset="0"/>
              </a:rPr>
              <a:t>ущ</a:t>
            </a:r>
            <a:r>
              <a:rPr lang="cs-CZ" altLang="de-CZ" sz="2800" i="1" dirty="0">
                <a:latin typeface="Times New Roman" panose="02020603050405020304" pitchFamily="18" charset="0"/>
              </a:rPr>
              <a:t>-, -</a:t>
            </a:r>
            <a:r>
              <a:rPr lang="cs-CZ" altLang="de-CZ" sz="2800" i="1" dirty="0" err="1">
                <a:latin typeface="Times New Roman" panose="02020603050405020304" pitchFamily="18" charset="0"/>
              </a:rPr>
              <a:t>ющ</a:t>
            </a:r>
            <a:r>
              <a:rPr lang="cs-CZ" altLang="de-CZ" sz="2800" i="1" dirty="0">
                <a:latin typeface="Times New Roman" panose="02020603050405020304" pitchFamily="18" charset="0"/>
              </a:rPr>
              <a:t>-, -</a:t>
            </a:r>
            <a:r>
              <a:rPr lang="cs-CZ" altLang="de-CZ" sz="2800" i="1" dirty="0" err="1">
                <a:latin typeface="Times New Roman" panose="02020603050405020304" pitchFamily="18" charset="0"/>
              </a:rPr>
              <a:t>ащ</a:t>
            </a:r>
            <a:r>
              <a:rPr lang="cs-CZ" altLang="de-CZ" sz="2800" i="1" dirty="0">
                <a:latin typeface="Times New Roman" panose="02020603050405020304" pitchFamily="18" charset="0"/>
              </a:rPr>
              <a:t>-, -</a:t>
            </a:r>
            <a:r>
              <a:rPr lang="cs-CZ" altLang="de-CZ" sz="2800" i="1" dirty="0" err="1">
                <a:latin typeface="Times New Roman" panose="02020603050405020304" pitchFamily="18" charset="0"/>
              </a:rPr>
              <a:t>ящ</a:t>
            </a:r>
            <a:r>
              <a:rPr lang="cs-CZ" altLang="de-CZ" sz="2800" i="1" dirty="0">
                <a:latin typeface="Times New Roman" panose="02020603050405020304" pitchFamily="18" charset="0"/>
              </a:rPr>
              <a:t>-</a:t>
            </a:r>
            <a:r>
              <a:rPr lang="cs-CZ" altLang="de-CZ" sz="2800" dirty="0">
                <a:latin typeface="Times New Roman" panose="02020603050405020304" pitchFamily="18" charset="0"/>
              </a:rPr>
              <a:t>) pro slovesa 1., resp. 2. konjugace, lze proto také říct, že se odvozuje od 3pl pomocí sufixu -</a:t>
            </a:r>
            <a:r>
              <a:rPr lang="cs-CZ" altLang="de-CZ" sz="2800" i="1" dirty="0" err="1">
                <a:latin typeface="Times New Roman" panose="02020603050405020304" pitchFamily="18" charset="0"/>
              </a:rPr>
              <a:t>щ</a:t>
            </a:r>
            <a:r>
              <a:rPr lang="cs-CZ" altLang="de-CZ" sz="2800" dirty="0">
                <a:latin typeface="Times New Roman" panose="02020603050405020304" pitchFamily="18" charset="0"/>
              </a:rPr>
              <a:t>-:</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ru-RU" altLang="de-CZ" sz="2800" i="1" dirty="0">
                <a:latin typeface="Times New Roman" panose="02020603050405020304" pitchFamily="18" charset="0"/>
              </a:rPr>
              <a:t>читать		читают			читающий</a:t>
            </a:r>
            <a:br>
              <a:rPr lang="ru-RU" altLang="de-CZ" sz="2800" i="1" dirty="0">
                <a:latin typeface="Times New Roman" panose="02020603050405020304" pitchFamily="18" charset="0"/>
              </a:rPr>
            </a:br>
            <a:r>
              <a:rPr lang="ru-RU" altLang="de-CZ" sz="2800" i="1" dirty="0">
                <a:latin typeface="Times New Roman" panose="02020603050405020304" pitchFamily="18" charset="0"/>
              </a:rPr>
              <a:t>нести			несут			несущий</a:t>
            </a:r>
            <a:br>
              <a:rPr lang="ru-RU" altLang="de-CZ" sz="2800" i="1" dirty="0">
                <a:latin typeface="Times New Roman" panose="02020603050405020304" pitchFamily="18" charset="0"/>
              </a:rPr>
            </a:br>
            <a:r>
              <a:rPr lang="ru-RU" altLang="de-CZ" sz="2800" i="1" dirty="0">
                <a:latin typeface="Times New Roman" panose="02020603050405020304" pitchFamily="18" charset="0"/>
              </a:rPr>
              <a:t>печь			пекут			пекущий</a:t>
            </a:r>
            <a:br>
              <a:rPr lang="ru-RU" altLang="de-CZ" sz="2800" i="1" dirty="0">
                <a:latin typeface="Times New Roman" panose="02020603050405020304" pitchFamily="18" charset="0"/>
              </a:rPr>
            </a:br>
            <a:r>
              <a:rPr lang="ru-RU" altLang="de-CZ" sz="2800" i="1" dirty="0">
                <a:latin typeface="Times New Roman" panose="02020603050405020304" pitchFamily="18" charset="0"/>
              </a:rPr>
              <a:t>давать		дают				дающий</a:t>
            </a:r>
            <a:br>
              <a:rPr lang="ru-RU" altLang="de-CZ" sz="2800" i="1" dirty="0">
                <a:latin typeface="Times New Roman" panose="02020603050405020304" pitchFamily="18" charset="0"/>
              </a:rPr>
            </a:br>
            <a:r>
              <a:rPr lang="ru-RU" altLang="de-CZ" sz="2800" i="1" dirty="0">
                <a:latin typeface="Times New Roman" panose="02020603050405020304" pitchFamily="18" charset="0"/>
              </a:rPr>
              <a:t>бить			бьют				бьющий</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3" name="Rectangle 1">
            <a:extLst>
              <a:ext uri="{FF2B5EF4-FFF2-40B4-BE49-F238E27FC236}">
                <a16:creationId xmlns:a16="http://schemas.microsoft.com/office/drawing/2014/main" id="{04082093-3DBE-A420-57BD-FBB7293A9B97}"/>
              </a:ext>
            </a:extLst>
          </p:cNvPr>
          <p:cNvSpPr>
            <a:spLocks noGrp="1" noChangeArrowheads="1"/>
          </p:cNvSpPr>
          <p:nvPr>
            <p:ph type="body"/>
          </p:nvPr>
        </p:nvSpPr>
        <p:spPr>
          <a:xfrm>
            <a:off x="179388" y="188913"/>
            <a:ext cx="8569325" cy="6335712"/>
          </a:xfrm>
        </p:spPr>
        <p:txBody>
          <a:bodyPr anchor="t"/>
          <a:lstStyle/>
          <a:p>
            <a:pPr marL="336550" indent="-336550" algn="l" eaLnBrk="1" hangingPunct="1">
              <a:spcBef>
                <a:spcPts val="800"/>
              </a:spcBef>
              <a:buFont typeface="Times New Roman" panose="02020603050405020304" pitchFamily="18" charset="0"/>
              <a:buChar char="•"/>
              <a:tabLst>
                <a:tab pos="436563" algn="l"/>
                <a:tab pos="885825" algn="l"/>
                <a:tab pos="1335088" algn="l"/>
                <a:tab pos="1784350" algn="l"/>
                <a:tab pos="2233613" algn="l"/>
                <a:tab pos="2682875" algn="l"/>
                <a:tab pos="3132138" algn="l"/>
                <a:tab pos="3581400" algn="l"/>
                <a:tab pos="4030663" algn="l"/>
                <a:tab pos="4479925" algn="l"/>
                <a:tab pos="4929188" algn="l"/>
                <a:tab pos="5378450" algn="l"/>
                <a:tab pos="5827713" algn="l"/>
                <a:tab pos="6280150" algn="l"/>
                <a:tab pos="6726238" algn="l"/>
                <a:tab pos="7175500" algn="l"/>
                <a:tab pos="7624763" algn="l"/>
                <a:tab pos="8074025" algn="l"/>
                <a:tab pos="8523288" algn="l"/>
                <a:tab pos="8972550" algn="l"/>
                <a:tab pos="8975725" algn="l"/>
                <a:tab pos="9424988" algn="l"/>
                <a:tab pos="9874250" algn="l"/>
                <a:tab pos="10323513" algn="l"/>
                <a:tab pos="10772775" algn="l"/>
                <a:tab pos="10775950" algn="l"/>
                <a:tab pos="10779125" algn="l"/>
              </a:tabLst>
              <a:defRPr/>
            </a:pPr>
            <a:r>
              <a:rPr lang="ru-RU" altLang="de-CZ" sz="2800" i="1">
                <a:latin typeface="Times New Roman" panose="02020603050405020304" pitchFamily="18" charset="0"/>
              </a:rPr>
              <a:t>прос</a:t>
            </a:r>
            <a:r>
              <a:rPr lang="ru-RU" altLang="de-CZ" sz="2800" i="1" u="sng">
                <a:latin typeface="Times New Roman" panose="02020603050405020304" pitchFamily="18" charset="0"/>
              </a:rPr>
              <a:t>и</a:t>
            </a:r>
            <a:r>
              <a:rPr lang="ru-RU" altLang="de-CZ" sz="2800" i="1">
                <a:latin typeface="Times New Roman" panose="02020603050405020304" pitchFamily="18" charset="0"/>
              </a:rPr>
              <a:t>ть			пр</a:t>
            </a:r>
            <a:r>
              <a:rPr lang="ru-RU" altLang="de-CZ" sz="2800" i="1" u="sng">
                <a:latin typeface="Times New Roman" panose="02020603050405020304" pitchFamily="18" charset="0"/>
              </a:rPr>
              <a:t>о</a:t>
            </a:r>
            <a:r>
              <a:rPr lang="ru-RU" altLang="de-CZ" sz="2800" i="1">
                <a:latin typeface="Times New Roman" panose="02020603050405020304" pitchFamily="18" charset="0"/>
              </a:rPr>
              <a:t>сят			прос</a:t>
            </a:r>
            <a:r>
              <a:rPr lang="ru-RU" altLang="de-CZ" sz="2800" i="1" u="sng">
                <a:latin typeface="Times New Roman" panose="02020603050405020304" pitchFamily="18" charset="0"/>
              </a:rPr>
              <a:t>я</a:t>
            </a:r>
            <a:r>
              <a:rPr lang="ru-RU" altLang="de-CZ" sz="2800" i="1">
                <a:latin typeface="Times New Roman" panose="02020603050405020304" pitchFamily="18" charset="0"/>
              </a:rPr>
              <a:t>щий</a:t>
            </a:r>
            <a:br>
              <a:rPr lang="ru-RU" altLang="de-CZ" sz="2800" i="1">
                <a:latin typeface="Times New Roman" panose="02020603050405020304" pitchFamily="18" charset="0"/>
              </a:rPr>
            </a:br>
            <a:r>
              <a:rPr lang="ru-RU" altLang="de-CZ" sz="2800" i="1">
                <a:latin typeface="Times New Roman" panose="02020603050405020304" pitchFamily="18" charset="0"/>
              </a:rPr>
              <a:t>лет</a:t>
            </a:r>
            <a:r>
              <a:rPr lang="ru-RU" altLang="de-CZ" sz="2800" i="1" u="sng">
                <a:latin typeface="Times New Roman" panose="02020603050405020304" pitchFamily="18" charset="0"/>
              </a:rPr>
              <a:t>е</a:t>
            </a:r>
            <a:r>
              <a:rPr lang="ru-RU" altLang="de-CZ" sz="2800" i="1">
                <a:latin typeface="Times New Roman" panose="02020603050405020304" pitchFamily="18" charset="0"/>
              </a:rPr>
              <a:t>ть			лет</a:t>
            </a:r>
            <a:r>
              <a:rPr lang="ru-RU" altLang="de-CZ" sz="2800" i="1" u="sng">
                <a:latin typeface="Times New Roman" panose="02020603050405020304" pitchFamily="18" charset="0"/>
              </a:rPr>
              <a:t>я</a:t>
            </a:r>
            <a:r>
              <a:rPr lang="ru-RU" altLang="de-CZ" sz="2800" i="1">
                <a:latin typeface="Times New Roman" panose="02020603050405020304" pitchFamily="18" charset="0"/>
              </a:rPr>
              <a:t>т			лет</a:t>
            </a:r>
            <a:r>
              <a:rPr lang="ru-RU" altLang="de-CZ" sz="2800" i="1" u="sng">
                <a:latin typeface="Times New Roman" panose="02020603050405020304" pitchFamily="18" charset="0"/>
              </a:rPr>
              <a:t>я</a:t>
            </a:r>
            <a:r>
              <a:rPr lang="ru-RU" altLang="de-CZ" sz="2800" i="1">
                <a:latin typeface="Times New Roman" panose="02020603050405020304" pitchFamily="18" charset="0"/>
              </a:rPr>
              <a:t>щий</a:t>
            </a:r>
            <a:br>
              <a:rPr lang="ru-RU" altLang="de-CZ" sz="2800" i="1">
                <a:latin typeface="Times New Roman" panose="02020603050405020304" pitchFamily="18" charset="0"/>
              </a:rPr>
            </a:br>
            <a:r>
              <a:rPr lang="ru-RU" altLang="de-CZ" sz="2800" i="1">
                <a:latin typeface="Times New Roman" panose="02020603050405020304" pitchFamily="18" charset="0"/>
              </a:rPr>
              <a:t>спать				спят				сп</a:t>
            </a:r>
            <a:r>
              <a:rPr lang="ru-RU" altLang="de-CZ" sz="2800" i="1" u="sng">
                <a:latin typeface="Times New Roman" panose="02020603050405020304" pitchFamily="18" charset="0"/>
              </a:rPr>
              <a:t>я</a:t>
            </a:r>
            <a:r>
              <a:rPr lang="ru-RU" altLang="de-CZ" sz="2800" i="1">
                <a:latin typeface="Times New Roman" panose="02020603050405020304" pitchFamily="18" charset="0"/>
              </a:rPr>
              <a:t>щий</a:t>
            </a:r>
          </a:p>
          <a:p>
            <a:pPr marL="336550" indent="-336550" algn="l" eaLnBrk="1" hangingPunct="1">
              <a:spcBef>
                <a:spcPts val="800"/>
              </a:spcBef>
              <a:buFont typeface="Times New Roman" panose="02020603050405020304" pitchFamily="18" charset="0"/>
              <a:buChar char="•"/>
              <a:tabLst>
                <a:tab pos="436563" algn="l"/>
                <a:tab pos="885825" algn="l"/>
                <a:tab pos="1335088" algn="l"/>
                <a:tab pos="1784350" algn="l"/>
                <a:tab pos="2233613" algn="l"/>
                <a:tab pos="2682875" algn="l"/>
                <a:tab pos="3132138" algn="l"/>
                <a:tab pos="3581400" algn="l"/>
                <a:tab pos="4030663" algn="l"/>
                <a:tab pos="4479925" algn="l"/>
                <a:tab pos="4929188" algn="l"/>
                <a:tab pos="5378450" algn="l"/>
                <a:tab pos="5827713" algn="l"/>
                <a:tab pos="6280150" algn="l"/>
                <a:tab pos="6726238" algn="l"/>
                <a:tab pos="7175500" algn="l"/>
                <a:tab pos="7624763" algn="l"/>
                <a:tab pos="8074025" algn="l"/>
                <a:tab pos="8523288" algn="l"/>
                <a:tab pos="8972550" algn="l"/>
                <a:tab pos="8975725" algn="l"/>
                <a:tab pos="9424988" algn="l"/>
                <a:tab pos="9874250" algn="l"/>
                <a:tab pos="10323513" algn="l"/>
                <a:tab pos="10772775" algn="l"/>
                <a:tab pos="10775950" algn="l"/>
                <a:tab pos="10779125" algn="l"/>
              </a:tabLst>
              <a:defRPr/>
            </a:pPr>
            <a:r>
              <a:rPr lang="ru-RU" altLang="de-CZ" sz="2800" i="1">
                <a:latin typeface="Times New Roman" panose="02020603050405020304" pitchFamily="18" charset="0"/>
              </a:rPr>
              <a:t>хот</a:t>
            </a:r>
            <a:r>
              <a:rPr lang="ru-RU" altLang="de-CZ" sz="2800" i="1" u="sng">
                <a:latin typeface="Times New Roman" panose="02020603050405020304" pitchFamily="18" charset="0"/>
              </a:rPr>
              <a:t>е</a:t>
            </a:r>
            <a:r>
              <a:rPr lang="ru-RU" altLang="de-CZ" sz="2800" i="1">
                <a:latin typeface="Times New Roman" panose="02020603050405020304" pitchFamily="18" charset="0"/>
              </a:rPr>
              <a:t>ть			хот</a:t>
            </a:r>
            <a:r>
              <a:rPr lang="ru-RU" altLang="de-CZ" sz="2800" i="1" u="sng">
                <a:latin typeface="Times New Roman" panose="02020603050405020304" pitchFamily="18" charset="0"/>
              </a:rPr>
              <a:t>я</a:t>
            </a:r>
            <a:r>
              <a:rPr lang="ru-RU" altLang="de-CZ" sz="2800" i="1">
                <a:latin typeface="Times New Roman" panose="02020603050405020304" pitchFamily="18" charset="0"/>
              </a:rPr>
              <a:t>т			хот</a:t>
            </a:r>
            <a:r>
              <a:rPr lang="ru-RU" altLang="de-CZ" sz="2800" i="1" u="sng">
                <a:latin typeface="Times New Roman" panose="02020603050405020304" pitchFamily="18" charset="0"/>
              </a:rPr>
              <a:t>я</a:t>
            </a:r>
            <a:r>
              <a:rPr lang="ru-RU" altLang="de-CZ" sz="2800" i="1">
                <a:latin typeface="Times New Roman" panose="02020603050405020304" pitchFamily="18" charset="0"/>
              </a:rPr>
              <a:t>щий</a:t>
            </a:r>
            <a:br>
              <a:rPr lang="ru-RU" altLang="de-CZ" sz="2800" i="1">
                <a:latin typeface="Times New Roman" panose="02020603050405020304" pitchFamily="18" charset="0"/>
              </a:rPr>
            </a:br>
            <a:r>
              <a:rPr lang="ru-RU" altLang="de-CZ" sz="2800" i="1">
                <a:latin typeface="Times New Roman" panose="02020603050405020304" pitchFamily="18" charset="0"/>
              </a:rPr>
              <a:t>беж</a:t>
            </a:r>
            <a:r>
              <a:rPr lang="ru-RU" altLang="de-CZ" sz="2800" i="1" u="sng">
                <a:latin typeface="Times New Roman" panose="02020603050405020304" pitchFamily="18" charset="0"/>
              </a:rPr>
              <a:t>а</a:t>
            </a:r>
            <a:r>
              <a:rPr lang="ru-RU" altLang="de-CZ" sz="2800" i="1">
                <a:latin typeface="Times New Roman" panose="02020603050405020304" pitchFamily="18" charset="0"/>
              </a:rPr>
              <a:t>ть			бег</a:t>
            </a:r>
            <a:r>
              <a:rPr lang="ru-RU" altLang="de-CZ" sz="2800" i="1" u="sng">
                <a:latin typeface="Times New Roman" panose="02020603050405020304" pitchFamily="18" charset="0"/>
              </a:rPr>
              <a:t>у</a:t>
            </a:r>
            <a:r>
              <a:rPr lang="ru-RU" altLang="de-CZ" sz="2800" i="1">
                <a:latin typeface="Times New Roman" panose="02020603050405020304" pitchFamily="18" charset="0"/>
              </a:rPr>
              <a:t>т				бег</a:t>
            </a:r>
            <a:r>
              <a:rPr lang="ru-RU" altLang="de-CZ" sz="2800" i="1" u="sng">
                <a:latin typeface="Times New Roman" panose="02020603050405020304" pitchFamily="18" charset="0"/>
              </a:rPr>
              <a:t>у</a:t>
            </a:r>
            <a:r>
              <a:rPr lang="ru-RU" altLang="de-CZ" sz="2800" i="1">
                <a:latin typeface="Times New Roman" panose="02020603050405020304" pitchFamily="18" charset="0"/>
              </a:rPr>
              <a:t>щий</a:t>
            </a:r>
          </a:p>
          <a:p>
            <a:pPr marL="336550" indent="-336550" algn="l" eaLnBrk="1" hangingPunct="1">
              <a:spcBef>
                <a:spcPts val="800"/>
              </a:spcBef>
              <a:buClrTx/>
              <a:buFontTx/>
              <a:buNone/>
              <a:tabLst>
                <a:tab pos="436563" algn="l"/>
                <a:tab pos="885825" algn="l"/>
                <a:tab pos="1335088" algn="l"/>
                <a:tab pos="1784350" algn="l"/>
                <a:tab pos="2233613" algn="l"/>
                <a:tab pos="2682875" algn="l"/>
                <a:tab pos="3132138" algn="l"/>
                <a:tab pos="3581400" algn="l"/>
                <a:tab pos="4030663" algn="l"/>
                <a:tab pos="4479925" algn="l"/>
                <a:tab pos="4929188" algn="l"/>
                <a:tab pos="5378450" algn="l"/>
                <a:tab pos="5827713" algn="l"/>
                <a:tab pos="6280150" algn="l"/>
                <a:tab pos="6726238" algn="l"/>
                <a:tab pos="7175500" algn="l"/>
                <a:tab pos="7624763" algn="l"/>
                <a:tab pos="8074025" algn="l"/>
                <a:tab pos="8523288" algn="l"/>
                <a:tab pos="8972550" algn="l"/>
                <a:tab pos="8975725" algn="l"/>
                <a:tab pos="9424988" algn="l"/>
                <a:tab pos="9874250" algn="l"/>
                <a:tab pos="10323513" algn="l"/>
                <a:tab pos="10772775" algn="l"/>
                <a:tab pos="10775950" algn="l"/>
                <a:tab pos="10779125" algn="l"/>
              </a:tabLst>
              <a:defRPr/>
            </a:pPr>
            <a:endParaRPr lang="ru-RU" altLang="de-CZ" sz="2800">
              <a:latin typeface="Times New Roman" panose="02020603050405020304" pitchFamily="18" charset="0"/>
            </a:endParaRPr>
          </a:p>
          <a:p>
            <a:pPr marL="336550" indent="-336550" algn="l" eaLnBrk="1" hangingPunct="1">
              <a:spcBef>
                <a:spcPts val="800"/>
              </a:spcBef>
              <a:buFont typeface="Times New Roman" panose="02020603050405020304" pitchFamily="18" charset="0"/>
              <a:buChar char="•"/>
              <a:tabLst>
                <a:tab pos="436563" algn="l"/>
                <a:tab pos="885825" algn="l"/>
                <a:tab pos="1335088" algn="l"/>
                <a:tab pos="1784350" algn="l"/>
                <a:tab pos="2233613" algn="l"/>
                <a:tab pos="2682875" algn="l"/>
                <a:tab pos="3132138" algn="l"/>
                <a:tab pos="3581400" algn="l"/>
                <a:tab pos="4030663" algn="l"/>
                <a:tab pos="4479925" algn="l"/>
                <a:tab pos="4929188" algn="l"/>
                <a:tab pos="5378450" algn="l"/>
                <a:tab pos="5827713" algn="l"/>
                <a:tab pos="6280150" algn="l"/>
                <a:tab pos="6726238" algn="l"/>
                <a:tab pos="7175500" algn="l"/>
                <a:tab pos="7624763" algn="l"/>
                <a:tab pos="8074025" algn="l"/>
                <a:tab pos="8523288" algn="l"/>
                <a:tab pos="8972550" algn="l"/>
                <a:tab pos="8975725" algn="l"/>
                <a:tab pos="9424988" algn="l"/>
                <a:tab pos="9874250" algn="l"/>
                <a:tab pos="10323513" algn="l"/>
                <a:tab pos="10772775" algn="l"/>
                <a:tab pos="10775950" algn="l"/>
                <a:tab pos="10779125" algn="l"/>
              </a:tabLst>
              <a:defRPr/>
            </a:pPr>
            <a:r>
              <a:rPr lang="cs-CZ" altLang="de-CZ" sz="2800">
                <a:latin typeface="Times New Roman" panose="02020603050405020304" pitchFamily="18" charset="0"/>
              </a:rPr>
              <a:t>Ohledně místo přízvuku se chovají slovesa s pohyblivým akcentem různě: slovesa 1. konjugace mají místo přízvuku většinou podle 2sg </a:t>
            </a:r>
            <a:r>
              <a:rPr lang="cs-CZ" altLang="de-CZ" sz="2800" i="1">
                <a:latin typeface="Times New Roman" panose="02020603050405020304" pitchFamily="18" charset="0"/>
              </a:rPr>
              <a:t>(пис</a:t>
            </a:r>
            <a:r>
              <a:rPr lang="cs-CZ" altLang="de-CZ" sz="2800" i="1" u="sng">
                <a:latin typeface="Times New Roman" panose="02020603050405020304" pitchFamily="18" charset="0"/>
              </a:rPr>
              <a:t>а</a:t>
            </a:r>
            <a:r>
              <a:rPr lang="cs-CZ" altLang="de-CZ" sz="2800" i="1">
                <a:latin typeface="Times New Roman" panose="02020603050405020304" pitchFamily="18" charset="0"/>
              </a:rPr>
              <a:t>ть – пиш</a:t>
            </a:r>
            <a:r>
              <a:rPr lang="cs-CZ" altLang="de-CZ" sz="2800" i="1" u="sng">
                <a:latin typeface="Times New Roman" panose="02020603050405020304" pitchFamily="18" charset="0"/>
              </a:rPr>
              <a:t>у</a:t>
            </a:r>
            <a:r>
              <a:rPr lang="cs-CZ" altLang="de-CZ" sz="2800" i="1">
                <a:latin typeface="Times New Roman" panose="02020603050405020304" pitchFamily="18" charset="0"/>
              </a:rPr>
              <a:t> – п</a:t>
            </a:r>
            <a:r>
              <a:rPr lang="cs-CZ" altLang="de-CZ" sz="2800" i="1" u="sng">
                <a:latin typeface="Times New Roman" panose="02020603050405020304" pitchFamily="18" charset="0"/>
              </a:rPr>
              <a:t>и</a:t>
            </a:r>
            <a:r>
              <a:rPr lang="cs-CZ" altLang="de-CZ" sz="2800" i="1">
                <a:latin typeface="Times New Roman" panose="02020603050405020304" pitchFamily="18" charset="0"/>
              </a:rPr>
              <a:t>шешь - п</a:t>
            </a:r>
            <a:r>
              <a:rPr lang="cs-CZ" altLang="de-CZ" sz="2800" i="1" u="sng">
                <a:latin typeface="Times New Roman" panose="02020603050405020304" pitchFamily="18" charset="0"/>
              </a:rPr>
              <a:t>и</a:t>
            </a:r>
            <a:r>
              <a:rPr lang="cs-CZ" altLang="de-CZ" sz="2800" i="1">
                <a:latin typeface="Times New Roman" panose="02020603050405020304" pitchFamily="18" charset="0"/>
              </a:rPr>
              <a:t>шущий)</a:t>
            </a:r>
            <a:r>
              <a:rPr lang="cs-CZ" altLang="de-CZ" sz="2800">
                <a:latin typeface="Times New Roman" panose="02020603050405020304" pitchFamily="18" charset="0"/>
              </a:rPr>
              <a:t>, slovesa 2. konjugace podle místa přízvuku</a:t>
            </a:r>
            <a:r>
              <a:rPr lang="de-CH" altLang="de-CZ" sz="2800">
                <a:latin typeface="Times New Roman" panose="02020603050405020304" pitchFamily="18" charset="0"/>
              </a:rPr>
              <a:t> 1sg: </a:t>
            </a:r>
            <a:r>
              <a:rPr lang="ru-RU" altLang="de-CZ" sz="2800" i="1">
                <a:latin typeface="Times New Roman" panose="02020603050405020304" pitchFamily="18" charset="0"/>
              </a:rPr>
              <a:t>ход</a:t>
            </a:r>
            <a:r>
              <a:rPr lang="ru-RU" altLang="de-CZ" sz="2800" i="1" u="sng">
                <a:latin typeface="Times New Roman" panose="02020603050405020304" pitchFamily="18" charset="0"/>
              </a:rPr>
              <a:t>и</a:t>
            </a:r>
            <a:r>
              <a:rPr lang="ru-RU" altLang="de-CZ" sz="2800" i="1">
                <a:latin typeface="Times New Roman" panose="02020603050405020304" pitchFamily="18" charset="0"/>
              </a:rPr>
              <a:t>ть – хож</a:t>
            </a:r>
            <a:r>
              <a:rPr lang="ru-RU" altLang="de-CZ" sz="2800" i="1" u="sng">
                <a:latin typeface="Times New Roman" panose="02020603050405020304" pitchFamily="18" charset="0"/>
              </a:rPr>
              <a:t>у</a:t>
            </a:r>
            <a:r>
              <a:rPr lang="ru-RU" altLang="de-CZ" sz="2800" i="1">
                <a:latin typeface="Times New Roman" panose="02020603050405020304" pitchFamily="18" charset="0"/>
              </a:rPr>
              <a:t> – х</a:t>
            </a:r>
            <a:r>
              <a:rPr lang="ru-RU" altLang="de-CZ" sz="2800" i="1" u="sng">
                <a:latin typeface="Times New Roman" panose="02020603050405020304" pitchFamily="18" charset="0"/>
              </a:rPr>
              <a:t>о</a:t>
            </a:r>
            <a:r>
              <a:rPr lang="ru-RU" altLang="de-CZ" sz="2800" i="1">
                <a:latin typeface="Times New Roman" panose="02020603050405020304" pitchFamily="18" charset="0"/>
              </a:rPr>
              <a:t>дишь - ход</a:t>
            </a:r>
            <a:r>
              <a:rPr lang="ru-RU" altLang="de-CZ" sz="2800" i="1" u="sng">
                <a:latin typeface="Times New Roman" panose="02020603050405020304" pitchFamily="18" charset="0"/>
              </a:rPr>
              <a:t>я</a:t>
            </a:r>
            <a:r>
              <a:rPr lang="ru-RU" altLang="de-CZ" sz="2800" i="1">
                <a:latin typeface="Times New Roman" panose="02020603050405020304" pitchFamily="18" charset="0"/>
              </a:rPr>
              <a:t>щий</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7" name="Rectangle 1">
            <a:extLst>
              <a:ext uri="{FF2B5EF4-FFF2-40B4-BE49-F238E27FC236}">
                <a16:creationId xmlns:a16="http://schemas.microsoft.com/office/drawing/2014/main" id="{8FA61DB9-2A2E-DC51-48B5-ED4DE187FAA2}"/>
              </a:ext>
            </a:extLst>
          </p:cNvPr>
          <p:cNvSpPr>
            <a:spLocks noGrp="1" noChangeArrowheads="1"/>
          </p:cNvSpPr>
          <p:nvPr>
            <p:ph type="body"/>
          </p:nvPr>
        </p:nvSpPr>
        <p:spPr>
          <a:xfrm>
            <a:off x="250825" y="260350"/>
            <a:ext cx="8424863" cy="6192838"/>
          </a:xfrm>
        </p:spPr>
        <p:txBody>
          <a:bodyPr anchor="t"/>
          <a:lstStyle/>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Jinak řečeno: přízvukování příčestí přítomného je podle prézentu, slovesa s pevným přízvukem na kmeni ho mají na kmeni i v příč. přít. </a:t>
            </a:r>
            <a:r>
              <a:rPr lang="de-CH" altLang="de-CZ" sz="2800">
                <a:latin typeface="Times New Roman" panose="02020603050405020304" pitchFamily="18" charset="0"/>
              </a:rPr>
              <a:t>(</a:t>
            </a:r>
            <a:r>
              <a:rPr lang="ru-RU" altLang="de-CZ" sz="2800" i="1">
                <a:latin typeface="Times New Roman" panose="02020603050405020304" pitchFamily="18" charset="0"/>
              </a:rPr>
              <a:t>мёрзнуть – мёрзну – мёрзнешь</a:t>
            </a:r>
            <a:r>
              <a:rPr lang="ru-RU" altLang="de-CZ" sz="3200" i="1">
                <a:latin typeface="Times New Roman" panose="02020603050405020304" pitchFamily="18" charset="0"/>
              </a:rPr>
              <a:t> – </a:t>
            </a:r>
            <a:r>
              <a:rPr lang="ru-RU" altLang="de-CZ" sz="2800" i="1">
                <a:latin typeface="Times New Roman" panose="02020603050405020304" pitchFamily="18" charset="0"/>
              </a:rPr>
              <a:t>мёрзнущий, в</a:t>
            </a:r>
            <a:r>
              <a:rPr lang="ru-RU" altLang="de-CZ" sz="2800" i="1" u="sng">
                <a:latin typeface="Times New Roman" panose="02020603050405020304" pitchFamily="18" charset="0"/>
              </a:rPr>
              <a:t>е</a:t>
            </a:r>
            <a:r>
              <a:rPr lang="ru-RU" altLang="de-CZ" sz="2800" i="1">
                <a:latin typeface="Times New Roman" panose="02020603050405020304" pitchFamily="18" charset="0"/>
              </a:rPr>
              <a:t>рить – в</a:t>
            </a:r>
            <a:r>
              <a:rPr lang="ru-RU" altLang="de-CZ" sz="2800" i="1" u="sng">
                <a:latin typeface="Times New Roman" panose="02020603050405020304" pitchFamily="18" charset="0"/>
              </a:rPr>
              <a:t>е</a:t>
            </a:r>
            <a:r>
              <a:rPr lang="ru-RU" altLang="de-CZ" sz="2800" i="1">
                <a:latin typeface="Times New Roman" panose="02020603050405020304" pitchFamily="18" charset="0"/>
              </a:rPr>
              <a:t>рю – в</a:t>
            </a:r>
            <a:r>
              <a:rPr lang="ru-RU" altLang="de-CZ" sz="2800" i="1" u="sng">
                <a:latin typeface="Times New Roman" panose="02020603050405020304" pitchFamily="18" charset="0"/>
              </a:rPr>
              <a:t>е</a:t>
            </a:r>
            <a:r>
              <a:rPr lang="ru-RU" altLang="de-CZ" sz="2800" i="1">
                <a:latin typeface="Times New Roman" panose="02020603050405020304" pitchFamily="18" charset="0"/>
              </a:rPr>
              <a:t>ришь - в</a:t>
            </a:r>
            <a:r>
              <a:rPr lang="ru-RU" altLang="de-CZ" sz="2800" i="1" u="sng">
                <a:latin typeface="Times New Roman" panose="02020603050405020304" pitchFamily="18" charset="0"/>
              </a:rPr>
              <a:t>е</a:t>
            </a:r>
            <a:r>
              <a:rPr lang="ru-RU" altLang="de-CZ" sz="2800" i="1">
                <a:latin typeface="Times New Roman" panose="02020603050405020304" pitchFamily="18" charset="0"/>
              </a:rPr>
              <a:t>рящий</a:t>
            </a:r>
            <a:r>
              <a:rPr lang="de-CH" altLang="de-CZ" sz="2800">
                <a:latin typeface="Times New Roman" panose="02020603050405020304" pitchFamily="18" charset="0"/>
              </a:rPr>
              <a:t>), </a:t>
            </a:r>
            <a:r>
              <a:rPr lang="cs-CZ" altLang="de-CZ" sz="2800">
                <a:latin typeface="Times New Roman" panose="02020603050405020304" pitchFamily="18" charset="0"/>
              </a:rPr>
              <a:t>slovesa s pevným akcentem na koncovce ho mají i v příč. přít. na tvarotvorném sufixu </a:t>
            </a:r>
            <a:r>
              <a:rPr lang="ru-RU" altLang="de-CZ" sz="2800" i="1">
                <a:latin typeface="Times New Roman" panose="02020603050405020304" pitchFamily="18" charset="0"/>
              </a:rPr>
              <a:t>(бер</a:t>
            </a:r>
            <a:r>
              <a:rPr lang="ru-RU" altLang="de-CZ" sz="2800" i="1" u="sng">
                <a:latin typeface="Times New Roman" panose="02020603050405020304" pitchFamily="18" charset="0"/>
              </a:rPr>
              <a:t>е</a:t>
            </a:r>
            <a:r>
              <a:rPr lang="ru-RU" altLang="de-CZ" sz="2800" i="1">
                <a:latin typeface="Times New Roman" panose="02020603050405020304" pitchFamily="18" charset="0"/>
              </a:rPr>
              <a:t>чь – берег</a:t>
            </a:r>
            <a:r>
              <a:rPr lang="ru-RU" altLang="de-CZ" sz="2800" i="1" u="sng">
                <a:latin typeface="Times New Roman" panose="02020603050405020304" pitchFamily="18" charset="0"/>
              </a:rPr>
              <a:t>у</a:t>
            </a:r>
            <a:r>
              <a:rPr lang="ru-RU" altLang="de-CZ" sz="2800" i="1">
                <a:latin typeface="Times New Roman" panose="02020603050405020304" pitchFamily="18" charset="0"/>
              </a:rPr>
              <a:t> – бережёшь – берег</a:t>
            </a:r>
            <a:r>
              <a:rPr lang="ru-RU" altLang="de-CZ" sz="2800" i="1" u="sng">
                <a:latin typeface="Times New Roman" panose="02020603050405020304" pitchFamily="18" charset="0"/>
              </a:rPr>
              <a:t>у</a:t>
            </a:r>
            <a:r>
              <a:rPr lang="ru-RU" altLang="de-CZ" sz="2800" i="1">
                <a:latin typeface="Times New Roman" panose="02020603050405020304" pitchFamily="18" charset="0"/>
              </a:rPr>
              <a:t>щий, говор</a:t>
            </a:r>
            <a:r>
              <a:rPr lang="ru-RU" altLang="de-CZ" sz="2800" i="1" u="sng">
                <a:latin typeface="Times New Roman" panose="02020603050405020304" pitchFamily="18" charset="0"/>
              </a:rPr>
              <a:t>и</a:t>
            </a:r>
            <a:r>
              <a:rPr lang="ru-RU" altLang="de-CZ" sz="2800" i="1">
                <a:latin typeface="Times New Roman" panose="02020603050405020304" pitchFamily="18" charset="0"/>
              </a:rPr>
              <a:t>ть – говор</a:t>
            </a:r>
            <a:r>
              <a:rPr lang="ru-RU" altLang="de-CZ" sz="2800" i="1" u="sng">
                <a:latin typeface="Times New Roman" panose="02020603050405020304" pitchFamily="18" charset="0"/>
              </a:rPr>
              <a:t>ю</a:t>
            </a:r>
            <a:r>
              <a:rPr lang="ru-RU" altLang="de-CZ" sz="2800" i="1">
                <a:latin typeface="Times New Roman" panose="02020603050405020304" pitchFamily="18" charset="0"/>
              </a:rPr>
              <a:t> – говор</a:t>
            </a:r>
            <a:r>
              <a:rPr lang="ru-RU" altLang="de-CZ" sz="2800" i="1" u="sng">
                <a:latin typeface="Times New Roman" panose="02020603050405020304" pitchFamily="18" charset="0"/>
              </a:rPr>
              <a:t>и</a:t>
            </a:r>
            <a:r>
              <a:rPr lang="ru-RU" altLang="de-CZ" sz="2800" i="1">
                <a:latin typeface="Times New Roman" panose="02020603050405020304" pitchFamily="18" charset="0"/>
              </a:rPr>
              <a:t>шь - говор</a:t>
            </a:r>
            <a:r>
              <a:rPr lang="ru-RU" altLang="de-CZ" sz="2800" i="1" u="sng">
                <a:latin typeface="Times New Roman" panose="02020603050405020304" pitchFamily="18" charset="0"/>
              </a:rPr>
              <a:t>я</a:t>
            </a:r>
            <a:r>
              <a:rPr lang="ru-RU" altLang="de-CZ" sz="2800" i="1">
                <a:latin typeface="Times New Roman" panose="02020603050405020304" pitchFamily="18" charset="0"/>
              </a:rPr>
              <a:t>щий)</a:t>
            </a:r>
            <a:r>
              <a:rPr lang="de-CH" altLang="de-CZ" sz="2800">
                <a:latin typeface="Times New Roman" panose="02020603050405020304" pitchFamily="18" charset="0"/>
              </a:rPr>
              <a:t>, </a:t>
            </a:r>
            <a:r>
              <a:rPr lang="cs-CZ" altLang="de-CZ" sz="2800">
                <a:latin typeface="Times New Roman" panose="02020603050405020304" pitchFamily="18" charset="0"/>
              </a:rPr>
              <a:t>slovesa s pohyblivým přízvukem se chovají různě, 1. konjugace dává přednost přízvuku na kmeni (jako v 2sg nebo 3pl), slovesa 2. konjugace přízvuku na sufixu (jako v 1sg):</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1" name="Rectangle 1">
            <a:extLst>
              <a:ext uri="{FF2B5EF4-FFF2-40B4-BE49-F238E27FC236}">
                <a16:creationId xmlns:a16="http://schemas.microsoft.com/office/drawing/2014/main" id="{59FF05AC-0B0C-D7B5-1B69-2C5A40D7B3D9}"/>
              </a:ext>
            </a:extLst>
          </p:cNvPr>
          <p:cNvSpPr>
            <a:spLocks noGrp="1" noChangeArrowheads="1"/>
          </p:cNvSpPr>
          <p:nvPr>
            <p:ph type="body"/>
          </p:nvPr>
        </p:nvSpPr>
        <p:spPr>
          <a:xfrm>
            <a:off x="250825" y="260350"/>
            <a:ext cx="8226425" cy="6048375"/>
          </a:xfrm>
        </p:spPr>
        <p:txBody>
          <a:bodyPr anchor="t"/>
          <a:lstStyle/>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ru-RU" altLang="de-CZ" sz="2800" i="1" dirty="0">
                <a:latin typeface="Times New Roman" panose="02020603050405020304" pitchFamily="18" charset="0"/>
              </a:rPr>
              <a:t>пис</a:t>
            </a:r>
            <a:r>
              <a:rPr lang="ru-RU" altLang="de-CZ" sz="2800" i="1" u="sng" dirty="0">
                <a:latin typeface="Times New Roman" panose="02020603050405020304" pitchFamily="18" charset="0"/>
              </a:rPr>
              <a:t>а</a:t>
            </a:r>
            <a:r>
              <a:rPr lang="ru-RU" altLang="de-CZ" sz="2800" i="1" dirty="0">
                <a:latin typeface="Times New Roman" panose="02020603050405020304" pitchFamily="18" charset="0"/>
              </a:rPr>
              <a:t>ть – пиш</a:t>
            </a:r>
            <a:r>
              <a:rPr lang="ru-RU" altLang="de-CZ" sz="2800" i="1" u="sng" dirty="0">
                <a:latin typeface="Times New Roman" panose="02020603050405020304" pitchFamily="18" charset="0"/>
              </a:rPr>
              <a:t>у</a:t>
            </a:r>
            <a:r>
              <a:rPr lang="ru-RU" altLang="de-CZ" sz="2800" i="1" dirty="0">
                <a:latin typeface="Times New Roman" panose="02020603050405020304" pitchFamily="18" charset="0"/>
              </a:rPr>
              <a:t> – п</a:t>
            </a:r>
            <a:r>
              <a:rPr lang="ru-RU" altLang="de-CZ" sz="2800" i="1" u="sng" dirty="0">
                <a:latin typeface="Times New Roman" panose="02020603050405020304" pitchFamily="18" charset="0"/>
              </a:rPr>
              <a:t>и</a:t>
            </a:r>
            <a:r>
              <a:rPr lang="ru-RU" altLang="de-CZ" sz="2800" i="1" dirty="0">
                <a:latin typeface="Times New Roman" panose="02020603050405020304" pitchFamily="18" charset="0"/>
              </a:rPr>
              <a:t>шешь – п</a:t>
            </a:r>
            <a:r>
              <a:rPr lang="ru-RU" altLang="de-CZ" sz="2800" i="1" u="sng" dirty="0">
                <a:latin typeface="Times New Roman" panose="02020603050405020304" pitchFamily="18" charset="0"/>
              </a:rPr>
              <a:t>и</a:t>
            </a:r>
            <a:r>
              <a:rPr lang="ru-RU" altLang="de-CZ" sz="2800" i="1" dirty="0">
                <a:latin typeface="Times New Roman" panose="02020603050405020304" pitchFamily="18" charset="0"/>
              </a:rPr>
              <a:t>шущий</a:t>
            </a:r>
            <a:r>
              <a:rPr lang="de-CH" altLang="de-CZ" sz="2800" i="1" dirty="0">
                <a:latin typeface="Times New Roman" panose="02020603050405020304" pitchFamily="18" charset="0"/>
              </a:rPr>
              <a:t>, </a:t>
            </a:r>
            <a:r>
              <a:rPr lang="ru-RU" altLang="de-CZ" sz="2800" i="1" dirty="0">
                <a:latin typeface="Times New Roman" panose="02020603050405020304" pitchFamily="18" charset="0"/>
              </a:rPr>
              <a:t>каз</a:t>
            </a:r>
            <a:r>
              <a:rPr lang="ru-RU" altLang="de-CZ" sz="2800" i="1" u="sng" dirty="0">
                <a:latin typeface="Times New Roman" panose="02020603050405020304" pitchFamily="18" charset="0"/>
              </a:rPr>
              <a:t>а</a:t>
            </a:r>
            <a:r>
              <a:rPr lang="ru-RU" altLang="de-CZ" sz="2800" i="1" dirty="0">
                <a:latin typeface="Times New Roman" panose="02020603050405020304" pitchFamily="18" charset="0"/>
              </a:rPr>
              <a:t>ться – каж</a:t>
            </a:r>
            <a:r>
              <a:rPr lang="ru-RU" altLang="de-CZ" sz="2800" i="1" u="sng" dirty="0">
                <a:latin typeface="Times New Roman" panose="02020603050405020304" pitchFamily="18" charset="0"/>
              </a:rPr>
              <a:t>у</a:t>
            </a:r>
            <a:r>
              <a:rPr lang="ru-RU" altLang="de-CZ" sz="2800" i="1" dirty="0">
                <a:latin typeface="Times New Roman" panose="02020603050405020304" pitchFamily="18" charset="0"/>
              </a:rPr>
              <a:t>сь – к</a:t>
            </a:r>
            <a:r>
              <a:rPr lang="ru-RU" altLang="de-CZ" sz="2800" i="1" u="sng" dirty="0">
                <a:latin typeface="Times New Roman" panose="02020603050405020304" pitchFamily="18" charset="0"/>
              </a:rPr>
              <a:t>а</a:t>
            </a:r>
            <a:r>
              <a:rPr lang="ru-RU" altLang="de-CZ" sz="2800" i="1" dirty="0">
                <a:latin typeface="Times New Roman" panose="02020603050405020304" pitchFamily="18" charset="0"/>
              </a:rPr>
              <a:t>жешься - к</a:t>
            </a:r>
            <a:r>
              <a:rPr lang="ru-RU" altLang="de-CZ" sz="2800" i="1" u="sng" dirty="0">
                <a:latin typeface="Times New Roman" panose="02020603050405020304" pitchFamily="18" charset="0"/>
              </a:rPr>
              <a:t>а</a:t>
            </a:r>
            <a:r>
              <a:rPr lang="ru-RU" altLang="de-CZ" sz="2800" i="1" dirty="0">
                <a:latin typeface="Times New Roman" panose="02020603050405020304" pitchFamily="18" charset="0"/>
              </a:rPr>
              <a:t>жущийся</a:t>
            </a:r>
            <a:r>
              <a:rPr lang="de-CH" altLang="de-CZ" sz="2800" dirty="0">
                <a:latin typeface="Times New Roman" panose="02020603050405020304" pitchFamily="18" charset="0"/>
              </a:rPr>
              <a:t> </a:t>
            </a:r>
            <a:r>
              <a:rPr lang="ru-RU" altLang="de-CZ" sz="2800" dirty="0">
                <a:latin typeface="Times New Roman" panose="02020603050405020304" pitchFamily="18" charset="0"/>
              </a:rPr>
              <a:t>(</a:t>
            </a:r>
            <a:r>
              <a:rPr lang="cs-CZ" altLang="de-CZ" sz="2800" dirty="0">
                <a:latin typeface="Times New Roman" panose="02020603050405020304" pitchFamily="18" charset="0"/>
              </a:rPr>
              <a:t>ale</a:t>
            </a:r>
            <a:r>
              <a:rPr lang="de-CH" altLang="de-CZ" sz="2800" dirty="0">
                <a:latin typeface="Times New Roman" panose="02020603050405020304" pitchFamily="18" charset="0"/>
              </a:rPr>
              <a:t>: </a:t>
            </a:r>
            <a:r>
              <a:rPr lang="ru-RU" altLang="de-CZ" sz="2800" i="1" dirty="0">
                <a:latin typeface="Times New Roman" panose="02020603050405020304" pitchFamily="18" charset="0"/>
              </a:rPr>
              <a:t>мочь – мог</a:t>
            </a:r>
            <a:r>
              <a:rPr lang="ru-RU" altLang="de-CZ" sz="2800" i="1" u="sng" dirty="0">
                <a:latin typeface="Times New Roman" panose="02020603050405020304" pitchFamily="18" charset="0"/>
              </a:rPr>
              <a:t>у</a:t>
            </a:r>
            <a:r>
              <a:rPr lang="ru-RU" altLang="de-CZ" sz="2800" i="1" dirty="0">
                <a:latin typeface="Times New Roman" panose="02020603050405020304" pitchFamily="18" charset="0"/>
              </a:rPr>
              <a:t> – м</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жешь</a:t>
            </a:r>
            <a:r>
              <a:rPr lang="de-CH" altLang="de-CZ" sz="2800" i="1" dirty="0">
                <a:latin typeface="Times New Roman" panose="02020603050405020304" pitchFamily="18" charset="0"/>
              </a:rPr>
              <a:t> – </a:t>
            </a:r>
            <a:r>
              <a:rPr lang="ru-RU" altLang="de-CZ" sz="2800" i="1" dirty="0">
                <a:latin typeface="Times New Roman" panose="02020603050405020304" pitchFamily="18" charset="0"/>
              </a:rPr>
              <a:t>мог</a:t>
            </a:r>
            <a:r>
              <a:rPr lang="ru-RU" altLang="de-CZ" sz="2800" i="1" u="sng" dirty="0">
                <a:latin typeface="Times New Roman" panose="02020603050405020304" pitchFamily="18" charset="0"/>
              </a:rPr>
              <a:t>у</a:t>
            </a:r>
            <a:r>
              <a:rPr lang="ru-RU" altLang="de-CZ" sz="2800" i="1" dirty="0">
                <a:latin typeface="Times New Roman" panose="02020603050405020304" pitchFamily="18" charset="0"/>
              </a:rPr>
              <a:t>щий</a:t>
            </a:r>
            <a:r>
              <a:rPr lang="de-CH" altLang="de-CZ" sz="2800" i="1" dirty="0">
                <a:latin typeface="Times New Roman" panose="02020603050405020304" pitchFamily="18" charset="0"/>
              </a:rPr>
              <a:t>, </a:t>
            </a:r>
            <a:r>
              <a:rPr lang="cs-CZ" altLang="de-CZ" sz="2800" dirty="0">
                <a:latin typeface="Times New Roman" panose="02020603050405020304" pitchFamily="18" charset="0"/>
              </a:rPr>
              <a:t>jediná výjimka</a:t>
            </a:r>
            <a:r>
              <a:rPr lang="ru-RU" altLang="de-CZ" sz="2800" dirty="0">
                <a:latin typeface="Times New Roman" panose="02020603050405020304" pitchFamily="18" charset="0"/>
              </a:rPr>
              <a:t>) </a:t>
            </a:r>
            <a:r>
              <a:rPr lang="de-CH" altLang="de-CZ" sz="2800" dirty="0">
                <a:latin typeface="Times New Roman" panose="02020603050405020304" pitchFamily="18" charset="0"/>
              </a:rPr>
              <a:t>vs. </a:t>
            </a:r>
            <a:r>
              <a:rPr lang="ru-RU" altLang="de-CZ" sz="2800" i="1" dirty="0">
                <a:latin typeface="Times New Roman" panose="02020603050405020304" pitchFamily="18" charset="0"/>
              </a:rPr>
              <a:t>ход</a:t>
            </a:r>
            <a:r>
              <a:rPr lang="ru-RU" altLang="de-CZ" sz="2800" i="1" u="sng" dirty="0">
                <a:latin typeface="Times New Roman" panose="02020603050405020304" pitchFamily="18" charset="0"/>
              </a:rPr>
              <a:t>и</a:t>
            </a:r>
            <a:r>
              <a:rPr lang="ru-RU" altLang="de-CZ" sz="2800" i="1" dirty="0">
                <a:latin typeface="Times New Roman" panose="02020603050405020304" pitchFamily="18" charset="0"/>
              </a:rPr>
              <a:t>ть – хож</a:t>
            </a:r>
            <a:r>
              <a:rPr lang="ru-RU" altLang="de-CZ" sz="2800" i="1" u="sng" dirty="0">
                <a:latin typeface="Times New Roman" panose="02020603050405020304" pitchFamily="18" charset="0"/>
              </a:rPr>
              <a:t>у</a:t>
            </a:r>
            <a:r>
              <a:rPr lang="ru-RU" altLang="de-CZ" sz="2800" i="1" dirty="0">
                <a:latin typeface="Times New Roman" panose="02020603050405020304" pitchFamily="18" charset="0"/>
              </a:rPr>
              <a:t> – х</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дишь – ход</a:t>
            </a:r>
            <a:r>
              <a:rPr lang="ru-RU" altLang="de-CZ" sz="2800" i="1" u="sng" dirty="0">
                <a:latin typeface="Times New Roman" panose="02020603050405020304" pitchFamily="18" charset="0"/>
              </a:rPr>
              <a:t>я</a:t>
            </a:r>
            <a:r>
              <a:rPr lang="ru-RU" altLang="de-CZ" sz="2800" i="1" dirty="0">
                <a:latin typeface="Times New Roman" panose="02020603050405020304" pitchFamily="18" charset="0"/>
              </a:rPr>
              <a:t>щий, лов</a:t>
            </a:r>
            <a:r>
              <a:rPr lang="ru-RU" altLang="de-CZ" sz="2800" i="1" u="sng" dirty="0">
                <a:latin typeface="Times New Roman" panose="02020603050405020304" pitchFamily="18" charset="0"/>
              </a:rPr>
              <a:t>и</a:t>
            </a:r>
            <a:r>
              <a:rPr lang="ru-RU" altLang="de-CZ" sz="2800" i="1" dirty="0">
                <a:latin typeface="Times New Roman" panose="02020603050405020304" pitchFamily="18" charset="0"/>
              </a:rPr>
              <a:t>ть – ловл</a:t>
            </a:r>
            <a:r>
              <a:rPr lang="ru-RU" altLang="de-CZ" sz="2800" i="1" u="sng" dirty="0">
                <a:latin typeface="Times New Roman" panose="02020603050405020304" pitchFamily="18" charset="0"/>
              </a:rPr>
              <a:t>ю</a:t>
            </a:r>
            <a:r>
              <a:rPr lang="ru-RU" altLang="de-CZ" sz="2800" i="1" dirty="0">
                <a:latin typeface="Times New Roman" panose="02020603050405020304" pitchFamily="18" charset="0"/>
              </a:rPr>
              <a:t> – л</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вишь – лов</a:t>
            </a:r>
            <a:r>
              <a:rPr lang="ru-RU" altLang="de-CZ" sz="2800" i="1" u="sng" dirty="0">
                <a:latin typeface="Times New Roman" panose="02020603050405020304" pitchFamily="18" charset="0"/>
              </a:rPr>
              <a:t>я</a:t>
            </a:r>
            <a:r>
              <a:rPr lang="ru-RU" altLang="de-CZ" sz="2800" i="1" dirty="0">
                <a:latin typeface="Times New Roman" panose="02020603050405020304" pitchFamily="18" charset="0"/>
              </a:rPr>
              <a:t>щий</a:t>
            </a:r>
            <a:r>
              <a:rPr lang="de-CH" altLang="de-CZ" sz="2800" dirty="0">
                <a:latin typeface="Times New Roman" panose="02020603050405020304" pitchFamily="18" charset="0"/>
              </a:rPr>
              <a:t> (</a:t>
            </a:r>
            <a:r>
              <a:rPr lang="cs-CZ" altLang="de-CZ" sz="2800" dirty="0">
                <a:latin typeface="Times New Roman" panose="02020603050405020304" pitchFamily="18" charset="0"/>
              </a:rPr>
              <a:t>ale</a:t>
            </a:r>
            <a:r>
              <a:rPr lang="de-CH" altLang="de-CZ" sz="2800" dirty="0">
                <a:latin typeface="Times New Roman" panose="02020603050405020304" pitchFamily="18" charset="0"/>
              </a:rPr>
              <a:t>: </a:t>
            </a:r>
            <a:r>
              <a:rPr lang="ru-RU" altLang="de-CZ" sz="2800" i="1" dirty="0">
                <a:latin typeface="Times New Roman" panose="02020603050405020304" pitchFamily="18" charset="0"/>
              </a:rPr>
              <a:t>люб</a:t>
            </a:r>
            <a:r>
              <a:rPr lang="ru-RU" altLang="de-CZ" sz="2800" i="1" u="sng" dirty="0">
                <a:latin typeface="Times New Roman" panose="02020603050405020304" pitchFamily="18" charset="0"/>
              </a:rPr>
              <a:t>и</a:t>
            </a:r>
            <a:r>
              <a:rPr lang="ru-RU" altLang="de-CZ" sz="2800" i="1" dirty="0">
                <a:latin typeface="Times New Roman" panose="02020603050405020304" pitchFamily="18" charset="0"/>
              </a:rPr>
              <a:t>ть – любл</a:t>
            </a:r>
            <a:r>
              <a:rPr lang="ru-RU" altLang="de-CZ" sz="2800" i="1" u="sng" dirty="0">
                <a:latin typeface="Times New Roman" panose="02020603050405020304" pitchFamily="18" charset="0"/>
              </a:rPr>
              <a:t>ю</a:t>
            </a:r>
            <a:r>
              <a:rPr lang="ru-RU" altLang="de-CZ" sz="2800" i="1" dirty="0">
                <a:latin typeface="Times New Roman" panose="02020603050405020304" pitchFamily="18" charset="0"/>
              </a:rPr>
              <a:t> – л</a:t>
            </a:r>
            <a:r>
              <a:rPr lang="ru-RU" altLang="de-CZ" sz="2800" i="1" u="sng" dirty="0">
                <a:latin typeface="Times New Roman" panose="02020603050405020304" pitchFamily="18" charset="0"/>
              </a:rPr>
              <a:t>ю</a:t>
            </a:r>
            <a:r>
              <a:rPr lang="ru-RU" altLang="de-CZ" sz="2800" i="1" dirty="0">
                <a:latin typeface="Times New Roman" panose="02020603050405020304" pitchFamily="18" charset="0"/>
              </a:rPr>
              <a:t>бишь – л</a:t>
            </a:r>
            <a:r>
              <a:rPr lang="ru-RU" altLang="de-CZ" sz="2800" i="1" u="sng" dirty="0">
                <a:latin typeface="Times New Roman" panose="02020603050405020304" pitchFamily="18" charset="0"/>
              </a:rPr>
              <a:t>ю</a:t>
            </a:r>
            <a:r>
              <a:rPr lang="ru-RU" altLang="de-CZ" sz="2800" i="1" dirty="0">
                <a:latin typeface="Times New Roman" panose="02020603050405020304" pitchFamily="18" charset="0"/>
              </a:rPr>
              <a:t>бящий</a:t>
            </a:r>
            <a:r>
              <a:rPr lang="de-CH" altLang="de-CZ" sz="2800" dirty="0">
                <a:latin typeface="Times New Roman" panose="02020603050405020304" pitchFamily="18" charset="0"/>
              </a:rPr>
              <a:t>, ca. </a:t>
            </a:r>
            <a:r>
              <a:rPr lang="cs-CZ" altLang="de-CZ" sz="2800" dirty="0">
                <a:latin typeface="Times New Roman" panose="02020603050405020304" pitchFamily="18" charset="0"/>
              </a:rPr>
              <a:t>15 takových sloves</a:t>
            </a:r>
            <a:r>
              <a:rPr lang="de-CH" altLang="de-CZ" sz="2800" dirty="0">
                <a:latin typeface="Times New Roman" panose="02020603050405020304" pitchFamily="18" charset="0"/>
              </a:rPr>
              <a:t>)</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dirty="0">
                <a:latin typeface="Times New Roman" panose="02020603050405020304" pitchFamily="18" charset="0"/>
              </a:rPr>
              <a:t>Podle platné kodifikace slovesa dok. vidu netvoří </a:t>
            </a:r>
            <a:r>
              <a:rPr lang="cs-CZ" altLang="de-CZ" sz="2800" dirty="0" err="1">
                <a:latin typeface="Times New Roman" panose="02020603050405020304" pitchFamily="18" charset="0"/>
              </a:rPr>
              <a:t>příč</a:t>
            </a:r>
            <a:r>
              <a:rPr lang="cs-CZ" altLang="de-CZ" sz="2800" dirty="0">
                <a:latin typeface="Times New Roman" panose="02020603050405020304" pitchFamily="18" charset="0"/>
              </a:rPr>
              <a:t>. přít. činné. K úzu se ještě vrátíme.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5" name="Rectangle 1">
            <a:extLst>
              <a:ext uri="{FF2B5EF4-FFF2-40B4-BE49-F238E27FC236}">
                <a16:creationId xmlns:a16="http://schemas.microsoft.com/office/drawing/2014/main" id="{F52E1FDC-C9A7-70BF-57E7-30100E942AD3}"/>
              </a:ext>
            </a:extLst>
          </p:cNvPr>
          <p:cNvSpPr>
            <a:spLocks noGrp="1" noChangeArrowheads="1"/>
          </p:cNvSpPr>
          <p:nvPr>
            <p:ph type="body"/>
          </p:nvPr>
        </p:nvSpPr>
        <p:spPr>
          <a:xfrm>
            <a:off x="323850" y="260350"/>
            <a:ext cx="8496300" cy="6192838"/>
          </a:xfrm>
        </p:spPr>
        <p:txBody>
          <a:bodyPr anchor="t"/>
          <a:lstStyle/>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Příčestí přítomné trpné</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Příčestí přítomné trpné se tvoří od části nedok. tranzitivních sloves. Nelze ho tvořit od sloves s neslabičným prézentním kmenem </a:t>
            </a:r>
            <a:r>
              <a:rPr lang="de-CH" altLang="de-CZ" sz="2800" i="1">
                <a:latin typeface="Times New Roman" panose="02020603050405020304" pitchFamily="18" charset="0"/>
              </a:rPr>
              <a:t>(</a:t>
            </a:r>
            <a:r>
              <a:rPr lang="ru-RU" altLang="de-CZ" sz="2800" i="1">
                <a:latin typeface="Times New Roman" panose="02020603050405020304" pitchFamily="18" charset="0"/>
              </a:rPr>
              <a:t>жать – жму, бить – бью, ждать — жду</a:t>
            </a:r>
            <a:r>
              <a:rPr lang="de-CH" altLang="de-CZ" sz="2800" i="1">
                <a:latin typeface="Times New Roman" panose="02020603050405020304" pitchFamily="18" charset="0"/>
              </a:rPr>
              <a:t>)</a:t>
            </a:r>
            <a:r>
              <a:rPr lang="de-CH" altLang="de-CZ" sz="2800">
                <a:latin typeface="Times New Roman" panose="02020603050405020304" pitchFamily="18" charset="0"/>
              </a:rPr>
              <a:t>, </a:t>
            </a:r>
            <a:r>
              <a:rPr lang="cs-CZ" altLang="de-CZ" sz="2800">
                <a:latin typeface="Times New Roman" panose="02020603050405020304" pitchFamily="18" charset="0"/>
              </a:rPr>
              <a:t>od většiny sloves 1. konjugace s kmenovou alternací </a:t>
            </a:r>
            <a:r>
              <a:rPr lang="de-CH" altLang="de-CZ" sz="2800" i="1">
                <a:latin typeface="Times New Roman" panose="02020603050405020304" pitchFamily="18" charset="0"/>
              </a:rPr>
              <a:t>(</a:t>
            </a:r>
            <a:r>
              <a:rPr lang="ru-RU" altLang="de-CZ" sz="2800" i="1">
                <a:latin typeface="Times New Roman" panose="02020603050405020304" pitchFamily="18" charset="0"/>
              </a:rPr>
              <a:t>писать – пишу, печь - пеку</a:t>
            </a:r>
            <a:r>
              <a:rPr lang="de-CH" altLang="de-CZ" sz="2800" i="1">
                <a:latin typeface="Times New Roman" panose="02020603050405020304" pitchFamily="18" charset="0"/>
              </a:rPr>
              <a:t>)</a:t>
            </a:r>
            <a:r>
              <a:rPr lang="ru-RU" altLang="de-CZ" sz="2800">
                <a:latin typeface="Times New Roman" panose="02020603050405020304" pitchFamily="18" charset="0"/>
              </a:rPr>
              <a:t> </a:t>
            </a:r>
            <a:r>
              <a:rPr lang="cs-CZ" altLang="de-CZ" sz="2800">
                <a:latin typeface="Times New Roman" panose="02020603050405020304" pitchFamily="18" charset="0"/>
              </a:rPr>
              <a:t>(foneticko-fonologické a morfologické restrikce), od hovorových sloves (stylistické restrikce na základě církevněslovanského původu pří. přít. trpného) atd.</a:t>
            </a:r>
          </a:p>
          <a:p>
            <a:pPr marL="336550" indent="-336550" algn="l" eaLnBrk="1" hangingPunct="1">
              <a:spcBef>
                <a:spcPts val="800"/>
              </a:spcBef>
              <a:buFont typeface="Times New Roman" panose="02020603050405020304" pitchFamily="18" charset="0"/>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cs-CZ" altLang="de-CZ" sz="2800">
                <a:latin typeface="Times New Roman" panose="02020603050405020304" pitchFamily="18" charset="0"/>
              </a:rPr>
              <a:t>Tvoření vychází z prézentního kmene pomocí sufixu </a:t>
            </a:r>
            <a:br>
              <a:rPr lang="cs-CZ" altLang="de-CZ" sz="2800">
                <a:latin typeface="Times New Roman" panose="02020603050405020304" pitchFamily="18" charset="0"/>
              </a:rPr>
            </a:br>
            <a:r>
              <a:rPr lang="cs-CZ" altLang="de-CZ" sz="2800">
                <a:latin typeface="Times New Roman" panose="02020603050405020304" pitchFamily="18" charset="0"/>
              </a:rPr>
              <a:t>-om- (graficky </a:t>
            </a:r>
            <a:r>
              <a:rPr lang="cs-CZ" altLang="de-CZ" sz="2800" i="1">
                <a:latin typeface="Times New Roman" panose="02020603050405020304" pitchFamily="18" charset="0"/>
              </a:rPr>
              <a:t>-ем-/-ом-</a:t>
            </a:r>
            <a:r>
              <a:rPr lang="cs-CZ" altLang="de-CZ" sz="2800">
                <a:latin typeface="Times New Roman" panose="02020603050405020304" pitchFamily="18" charset="0"/>
              </a:rPr>
              <a:t>), resp. -im- </a:t>
            </a:r>
            <a:r>
              <a:rPr lang="cs-CZ" altLang="de-CZ" sz="2800" i="1">
                <a:latin typeface="Times New Roman" panose="02020603050405020304" pitchFamily="18" charset="0"/>
              </a:rPr>
              <a:t>(-им-)</a:t>
            </a:r>
            <a:r>
              <a:rPr lang="cs-CZ" altLang="de-CZ" sz="2800">
                <a:latin typeface="Times New Roman" panose="02020603050405020304" pitchFamily="18" charset="0"/>
              </a:rPr>
              <a:t> pro 1. a 2. konjugaci:</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Design">
  <a:themeElements>
    <a:clrScheme name="Office-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Design">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charset="0"/>
          </a:defRPr>
        </a:defPPr>
      </a:lstStyle>
    </a:lnDef>
  </a:objectDefaults>
  <a:extraClrSchemeLst>
    <a:extraClrScheme>
      <a:clrScheme name="Office-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3546</Words>
  <Application>Microsoft Macintosh PowerPoint</Application>
  <PresentationFormat>Bildschirmpräsentation (4:3)</PresentationFormat>
  <Paragraphs>110</Paragraphs>
  <Slides>40</Slides>
  <Notes>26</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40</vt:i4>
      </vt:variant>
    </vt:vector>
  </HeadingPairs>
  <TitlesOfParts>
    <vt:vector size="43" baseType="lpstr">
      <vt:lpstr>Arial</vt:lpstr>
      <vt:lpstr>Times New Roman</vt:lpstr>
      <vt:lpstr>Office-Design</vt:lpstr>
      <vt:lpstr>Morfologie ruštiny</vt:lpstr>
      <vt:lpstr>Sloveso III: neurčité slovesné tvary</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Příčestí a vid</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Aufbruch und Konsolidierung, Konvergenz und Divergenz: Die slavischen Sprachen im 19. Jahrhundert</dc:title>
  <dc:creator>Markus Giger</dc:creator>
  <cp:lastModifiedBy>Markus Giger</cp:lastModifiedBy>
  <cp:revision>2650</cp:revision>
  <cp:lastPrinted>1601-01-01T00:00:00Z</cp:lastPrinted>
  <dcterms:created xsi:type="dcterms:W3CDTF">2010-03-17T05:32:37Z</dcterms:created>
  <dcterms:modified xsi:type="dcterms:W3CDTF">2024-05-09T19:59:51Z</dcterms:modified>
</cp:coreProperties>
</file>