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7" r:id="rId10"/>
    <p:sldId id="269" r:id="rId11"/>
    <p:sldId id="270" r:id="rId12"/>
    <p:sldId id="266" r:id="rId13"/>
    <p:sldId id="263" r:id="rId14"/>
    <p:sldId id="264" r:id="rId15"/>
    <p:sldId id="265" r:id="rId16"/>
    <p:sldId id="271" r:id="rId17"/>
    <p:sldId id="272" r:id="rId18"/>
    <p:sldId id="273" r:id="rId19"/>
    <p:sldId id="274" r:id="rId20"/>
    <p:sldId id="286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err="1">
                <a:solidFill>
                  <a:srgbClr val="002060"/>
                </a:solidFill>
                <a:latin typeface="Algerian" panose="04020705040A02060702" pitchFamily="82" charset="0"/>
              </a:rPr>
              <a:t>Prager</a:t>
            </a:r>
            <a:r>
              <a:rPr lang="cs-CZ" dirty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cs-CZ" dirty="0" err="1">
                <a:solidFill>
                  <a:srgbClr val="002060"/>
                </a:solidFill>
                <a:latin typeface="Algerian" panose="04020705040A02060702" pitchFamily="82" charset="0"/>
              </a:rPr>
              <a:t>mittelalterliche</a:t>
            </a:r>
            <a:r>
              <a:rPr lang="cs-CZ" dirty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cs-CZ" dirty="0" err="1">
                <a:solidFill>
                  <a:srgbClr val="002060"/>
                </a:solidFill>
                <a:latin typeface="Algerian" panose="04020705040A02060702" pitchFamily="82" charset="0"/>
              </a:rPr>
              <a:t>Übersetzungen</a:t>
            </a:r>
            <a:r>
              <a:rPr lang="cs-CZ" dirty="0">
                <a:solidFill>
                  <a:srgbClr val="002060"/>
                </a:solidFill>
                <a:latin typeface="Algerian" panose="04020705040A02060702" pitchFamily="82" charset="0"/>
              </a:rPr>
              <a:t> </a:t>
            </a:r>
            <a:r>
              <a:rPr lang="cs-CZ" dirty="0" smtClean="0">
                <a:solidFill>
                  <a:srgbClr val="002060"/>
                </a:solidFill>
                <a:latin typeface="Algerian" panose="04020705040A02060702" pitchFamily="82" charset="0"/>
              </a:rPr>
              <a:t>der </a:t>
            </a:r>
            <a:r>
              <a:rPr lang="cs-CZ" dirty="0" err="1" smtClean="0">
                <a:solidFill>
                  <a:srgbClr val="002060"/>
                </a:solidFill>
                <a:latin typeface="Algerian" panose="04020705040A02060702" pitchFamily="82" charset="0"/>
              </a:rPr>
              <a:t>Bibel</a:t>
            </a:r>
            <a:endParaRPr lang="cs-CZ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PhDr. Helena Hasilová, Ph.D.</a:t>
            </a:r>
          </a:p>
          <a:p>
            <a:pPr algn="ctr"/>
            <a:r>
              <a:rPr lang="cs-CZ" sz="2400" dirty="0" smtClean="0">
                <a:solidFill>
                  <a:srgbClr val="C00000"/>
                </a:solidFill>
                <a:latin typeface="Algerian" panose="04020705040A02060702" pitchFamily="82" charset="0"/>
              </a:rPr>
              <a:t>PhDr. Jiří Hasil, Ph.D.</a:t>
            </a:r>
          </a:p>
          <a:p>
            <a:pPr algn="ctr"/>
            <a:r>
              <a:rPr lang="cs-CZ" sz="2100" dirty="0" smtClean="0">
                <a:solidFill>
                  <a:srgbClr val="00B0F0"/>
                </a:solidFill>
                <a:latin typeface="Algerian" panose="04020705040A02060702" pitchFamily="82" charset="0"/>
              </a:rPr>
              <a:t>Prag, </a:t>
            </a:r>
            <a:r>
              <a:rPr lang="cs-CZ" sz="2100" dirty="0" err="1" smtClean="0">
                <a:solidFill>
                  <a:srgbClr val="00B0F0"/>
                </a:solidFill>
                <a:latin typeface="Algerian" panose="04020705040A02060702" pitchFamily="82" charset="0"/>
              </a:rPr>
              <a:t>Tschechische</a:t>
            </a:r>
            <a:r>
              <a:rPr lang="cs-CZ" sz="2100" dirty="0" smtClean="0">
                <a:solidFill>
                  <a:srgbClr val="00B0F0"/>
                </a:solidFill>
                <a:latin typeface="Algerian" panose="04020705040A02060702" pitchFamily="82" charset="0"/>
              </a:rPr>
              <a:t> Republik</a:t>
            </a:r>
            <a:endParaRPr lang="cs-CZ" sz="2100" dirty="0">
              <a:solidFill>
                <a:srgbClr val="00B0F0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120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Banket v Paříži na počest Karla IV. a Václava IV. pořádaný francouzským králem Karlem V.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845" y="2653048"/>
            <a:ext cx="5924281" cy="4043965"/>
          </a:xfrm>
        </p:spPr>
      </p:pic>
    </p:spTree>
    <p:extLst>
      <p:ext uri="{BB962C8B-B14F-4D97-AF65-F5344CB8AC3E}">
        <p14:creationId xmlns:p14="http://schemas.microsoft.com/office/powerpoint/2010/main" val="4133221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Pařížský banket - detail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99" y="3052293"/>
            <a:ext cx="5164428" cy="2485622"/>
          </a:xfrm>
        </p:spPr>
      </p:pic>
    </p:spTree>
    <p:extLst>
      <p:ext uri="{BB962C8B-B14F-4D97-AF65-F5344CB8AC3E}">
        <p14:creationId xmlns:p14="http://schemas.microsoft.com/office/powerpoint/2010/main" val="2541214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Zakládací listina Univerzity Karlovy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113" y="2073500"/>
            <a:ext cx="7109138" cy="4237148"/>
          </a:xfrm>
        </p:spPr>
      </p:pic>
    </p:spTree>
    <p:extLst>
      <p:ext uri="{BB962C8B-B14F-4D97-AF65-F5344CB8AC3E}">
        <p14:creationId xmlns:p14="http://schemas.microsoft.com/office/powerpoint/2010/main" val="3016154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Pečeť Univerzity Karlovy – klečící Karel IV. předává zakládací listinu sv. Václavovi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788" y="2318197"/>
            <a:ext cx="3618963" cy="3696237"/>
          </a:xfrm>
        </p:spPr>
      </p:pic>
    </p:spTree>
    <p:extLst>
      <p:ext uri="{BB962C8B-B14F-4D97-AF65-F5344CB8AC3E}">
        <p14:creationId xmlns:p14="http://schemas.microsoft.com/office/powerpoint/2010/main" val="42881335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Středověké pečetidlo Univerzity Karlovy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73" y="2240924"/>
            <a:ext cx="5808372" cy="3773510"/>
          </a:xfrm>
        </p:spPr>
      </p:pic>
    </p:spTree>
    <p:extLst>
      <p:ext uri="{BB962C8B-B14F-4D97-AF65-F5344CB8AC3E}">
        <p14:creationId xmlns:p14="http://schemas.microsoft.com/office/powerpoint/2010/main" val="216719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Listina Karla IV.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840" y="2137893"/>
            <a:ext cx="7031864" cy="3940935"/>
          </a:xfrm>
        </p:spPr>
      </p:pic>
    </p:spTree>
    <p:extLst>
      <p:ext uri="{BB962C8B-B14F-4D97-AF65-F5344CB8AC3E}">
        <p14:creationId xmlns:p14="http://schemas.microsoft.com/office/powerpoint/2010/main" val="1487237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Listina Karla IV. s císařským monogramem z roku 1358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88" y="2382592"/>
            <a:ext cx="5615189" cy="3709115"/>
          </a:xfrm>
        </p:spPr>
      </p:pic>
    </p:spTree>
    <p:extLst>
      <p:ext uri="{BB962C8B-B14F-4D97-AF65-F5344CB8AC3E}">
        <p14:creationId xmlns:p14="http://schemas.microsoft.com/office/powerpoint/2010/main" val="353170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Novodobé vydání bible drážďanské a olomoucké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638" y="2047741"/>
            <a:ext cx="3336388" cy="4687910"/>
          </a:xfrm>
        </p:spPr>
      </p:pic>
    </p:spTree>
    <p:extLst>
      <p:ext uri="{BB962C8B-B14F-4D97-AF65-F5344CB8AC3E}">
        <p14:creationId xmlns:p14="http://schemas.microsoft.com/office/powerpoint/2010/main" val="279526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Drážďanská bible - fotokopie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237" y="2498501"/>
            <a:ext cx="5383369" cy="3889419"/>
          </a:xfrm>
        </p:spPr>
      </p:pic>
    </p:spTree>
    <p:extLst>
      <p:ext uri="{BB962C8B-B14F-4D97-AF65-F5344CB8AC3E}">
        <p14:creationId xmlns:p14="http://schemas.microsoft.com/office/powerpoint/2010/main" val="3940029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Iluminace z drážďanské bible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935" y="2021984"/>
            <a:ext cx="4623516" cy="4836016"/>
          </a:xfrm>
        </p:spPr>
      </p:pic>
    </p:spTree>
    <p:extLst>
      <p:ext uri="{BB962C8B-B14F-4D97-AF65-F5344CB8AC3E}">
        <p14:creationId xmlns:p14="http://schemas.microsoft.com/office/powerpoint/2010/main" val="1710502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Země Koruny české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4423" y="2133599"/>
            <a:ext cx="6156101" cy="4344473"/>
          </a:xfrm>
        </p:spPr>
      </p:pic>
    </p:spTree>
    <p:extLst>
      <p:ext uri="{BB962C8B-B14F-4D97-AF65-F5344CB8AC3E}">
        <p14:creationId xmlns:p14="http://schemas.microsoft.com/office/powerpoint/2010/main" val="228035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Bible litoměřicko-třeboňská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650" y="2266682"/>
            <a:ext cx="9340961" cy="3631841"/>
          </a:xfrm>
        </p:spPr>
      </p:pic>
    </p:spTree>
    <p:extLst>
      <p:ext uri="{BB962C8B-B14F-4D97-AF65-F5344CB8AC3E}">
        <p14:creationId xmlns:p14="http://schemas.microsoft.com/office/powerpoint/2010/main" val="124396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Iluminace v bibli litoměřicko-třeboňské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99" y="2240924"/>
            <a:ext cx="5847008" cy="4365937"/>
          </a:xfrm>
        </p:spPr>
      </p:pic>
    </p:spTree>
    <p:extLst>
      <p:ext uri="{BB962C8B-B14F-4D97-AF65-F5344CB8AC3E}">
        <p14:creationId xmlns:p14="http://schemas.microsoft.com/office/powerpoint/2010/main" val="89639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Velislavova</a:t>
            </a:r>
            <a:r>
              <a:rPr lang="cs-CZ" dirty="0" smtClean="0"/>
              <a:t> bible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994" y="2240924"/>
            <a:ext cx="5782613" cy="4146997"/>
          </a:xfrm>
        </p:spPr>
      </p:pic>
    </p:spTree>
    <p:extLst>
      <p:ext uri="{BB962C8B-B14F-4D97-AF65-F5344CB8AC3E}">
        <p14:creationId xmlns:p14="http://schemas.microsoft.com/office/powerpoint/2010/main" val="42624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Velislavova</a:t>
            </a:r>
            <a:r>
              <a:rPr lang="cs-CZ" dirty="0" smtClean="0"/>
              <a:t> bible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270" y="2331076"/>
            <a:ext cx="4816699" cy="4301544"/>
          </a:xfrm>
        </p:spPr>
      </p:pic>
    </p:spTree>
    <p:extLst>
      <p:ext uri="{BB962C8B-B14F-4D97-AF65-F5344CB8AC3E}">
        <p14:creationId xmlns:p14="http://schemas.microsoft.com/office/powerpoint/2010/main" val="3439472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Velislavova</a:t>
            </a:r>
            <a:r>
              <a:rPr lang="cs-CZ" dirty="0" smtClean="0"/>
              <a:t> bible – legenda o sv. Václavu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972" y="2073499"/>
            <a:ext cx="4056845" cy="4662152"/>
          </a:xfrm>
        </p:spPr>
      </p:pic>
    </p:spTree>
    <p:extLst>
      <p:ext uri="{BB962C8B-B14F-4D97-AF65-F5344CB8AC3E}">
        <p14:creationId xmlns:p14="http://schemas.microsoft.com/office/powerpoint/2010/main" val="3191550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Emauzský klášter v Praze v době Karla IV.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361" y="2266683"/>
            <a:ext cx="5576552" cy="4301542"/>
          </a:xfrm>
        </p:spPr>
      </p:pic>
    </p:spTree>
    <p:extLst>
      <p:ext uri="{BB962C8B-B14F-4D97-AF65-F5344CB8AC3E}">
        <p14:creationId xmlns:p14="http://schemas.microsoft.com/office/powerpoint/2010/main" val="2902559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Emauzský klášter před 2. světovou válkou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997" y="2176530"/>
            <a:ext cx="5731099" cy="43015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61423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Emauzský klášter po 2. světové válce a dnes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598" y="2150772"/>
            <a:ext cx="6632620" cy="4559121"/>
          </a:xfrm>
        </p:spPr>
      </p:pic>
    </p:spTree>
    <p:extLst>
      <p:ext uri="{BB962C8B-B14F-4D97-AF65-F5344CB8AC3E}">
        <p14:creationId xmlns:p14="http://schemas.microsoft.com/office/powerpoint/2010/main" val="7514077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Text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Sacre</a:t>
            </a:r>
            <a:r>
              <a:rPr lang="cs-CZ" dirty="0" smtClean="0"/>
              <a:t> </a:t>
            </a:r>
            <a:r>
              <a:rPr lang="cs-CZ" dirty="0" smtClean="0"/>
              <a:t>– Remešský evangeliář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693" y="2163651"/>
            <a:ext cx="6091707" cy="4597757"/>
          </a:xfrm>
        </p:spPr>
      </p:pic>
    </p:spTree>
    <p:extLst>
      <p:ext uri="{BB962C8B-B14F-4D97-AF65-F5344CB8AC3E}">
        <p14:creationId xmlns:p14="http://schemas.microsoft.com/office/powerpoint/2010/main" val="32055820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Remešský evangeliář – Text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Sacre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783" y="2112135"/>
            <a:ext cx="6787166" cy="45977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1484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Karel IV. – busta v chrámu sv. Víta v Praze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297" y="2266682"/>
            <a:ext cx="4945486" cy="4391695"/>
          </a:xfrm>
        </p:spPr>
      </p:pic>
    </p:spTree>
    <p:extLst>
      <p:ext uri="{BB962C8B-B14F-4D97-AF65-F5344CB8AC3E}">
        <p14:creationId xmlns:p14="http://schemas.microsoft.com/office/powerpoint/2010/main" val="389365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Bible hlaholská – novodobé vydání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823" y="2021983"/>
            <a:ext cx="4250028" cy="4836017"/>
          </a:xfrm>
        </p:spPr>
      </p:pic>
    </p:spTree>
    <p:extLst>
      <p:ext uri="{BB962C8B-B14F-4D97-AF65-F5344CB8AC3E}">
        <p14:creationId xmlns:p14="http://schemas.microsoft.com/office/powerpoint/2010/main" val="257839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Staroměstská mostecká věž – znaky svaté říše římské a Zemí Koruny české, Karel IV., Václav IV. a sv. Vít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264" y="2614412"/>
            <a:ext cx="5177307" cy="3219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200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Portrét </a:t>
            </a:r>
            <a:r>
              <a:rPr lang="cs-CZ" dirty="0" smtClean="0"/>
              <a:t>Václava </a:t>
            </a:r>
            <a:r>
              <a:rPr lang="cs-CZ" dirty="0"/>
              <a:t>IV. na votivním obrazu Jana Očka z Vlašimi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2761" y="2266682"/>
            <a:ext cx="3348507" cy="4353059"/>
          </a:xfrm>
        </p:spPr>
      </p:pic>
    </p:spTree>
    <p:extLst>
      <p:ext uri="{BB962C8B-B14F-4D97-AF65-F5344CB8AC3E}">
        <p14:creationId xmlns:p14="http://schemas.microsoft.com/office/powerpoint/2010/main" val="289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Detail sochy Václava IV. ze Staroměstské mostecké věže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877" y="2266682"/>
            <a:ext cx="6310647" cy="4288665"/>
          </a:xfrm>
        </p:spPr>
      </p:pic>
    </p:spTree>
    <p:extLst>
      <p:ext uri="{BB962C8B-B14F-4D97-AF65-F5344CB8AC3E}">
        <p14:creationId xmlns:p14="http://schemas.microsoft.com/office/powerpoint/2010/main" val="3396547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Bohatě iluminovaná tzv. Václavova německy psaná bible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335" y="2125014"/>
            <a:ext cx="3876541" cy="4732986"/>
          </a:xfrm>
        </p:spPr>
      </p:pic>
    </p:spTree>
    <p:extLst>
      <p:ext uri="{BB962C8B-B14F-4D97-AF65-F5344CB8AC3E}">
        <p14:creationId xmlns:p14="http://schemas.microsoft.com/office/powerpoint/2010/main" val="311270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Portrét Václava IV. ve Václavově bibli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786" y="2137894"/>
            <a:ext cx="4481848" cy="47201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87389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Portrét Václava IV. a jeho druhé manželky Žofie Bavorské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450" y="2279561"/>
            <a:ext cx="5537915" cy="43273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720328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– ledňáček a točenice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730" y="2086377"/>
            <a:ext cx="4082602" cy="462351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0971114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- lazebnice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238" y="1609860"/>
            <a:ext cx="4700789" cy="5035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50834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– polonahá lazebnice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518" y="2176530"/>
            <a:ext cx="3412902" cy="4443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28070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Portrét Karla IV. na hradě Karlštejn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961" y="2498501"/>
            <a:ext cx="6478073" cy="3773510"/>
          </a:xfrm>
        </p:spPr>
      </p:pic>
    </p:spTree>
    <p:extLst>
      <p:ext uri="{BB962C8B-B14F-4D97-AF65-F5344CB8AC3E}">
        <p14:creationId xmlns:p14="http://schemas.microsoft.com/office/powerpoint/2010/main" val="183751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– Václav IV. v lázni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755" y="2163650"/>
            <a:ext cx="5396248" cy="4443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789955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– Václav IV. v lázni, detail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211" y="2073499"/>
            <a:ext cx="4211392" cy="46235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47571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Václavova bible – nahý Václav IV. s lazebnicemi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668" y="2331076"/>
            <a:ext cx="4417453" cy="40439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670202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Secesní pomník Mistra Jana Husa v Praze na Staroměstském náměstí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668" y="2163650"/>
            <a:ext cx="3541689" cy="44174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5247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Mistr Jan Hus před koncilem v Kostnici (obraz Václava Brožíka)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237" y="2228045"/>
            <a:ext cx="6735649" cy="3979572"/>
          </a:xfrm>
        </p:spPr>
      </p:pic>
    </p:spTree>
    <p:extLst>
      <p:ext uri="{BB962C8B-B14F-4D97-AF65-F5344CB8AC3E}">
        <p14:creationId xmlns:p14="http://schemas.microsoft.com/office/powerpoint/2010/main" val="1656515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Mistr Jan Hus na hranici v Kostnici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5634" y="2125014"/>
            <a:ext cx="5718220" cy="446896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08989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Aeneas </a:t>
            </a:r>
            <a:r>
              <a:rPr lang="cs-CZ" dirty="0" err="1" smtClean="0"/>
              <a:t>Silvius</a:t>
            </a:r>
            <a:r>
              <a:rPr lang="cs-CZ" dirty="0" smtClean="0"/>
              <a:t> </a:t>
            </a:r>
            <a:r>
              <a:rPr lang="cs-CZ" dirty="0" err="1" smtClean="0"/>
              <a:t>Piccolomini</a:t>
            </a:r>
            <a:r>
              <a:rPr lang="cs-CZ" dirty="0" smtClean="0"/>
              <a:t> – </a:t>
            </a:r>
            <a:br>
              <a:rPr lang="cs-CZ" dirty="0" smtClean="0"/>
            </a:br>
            <a:r>
              <a:rPr lang="cs-CZ" dirty="0" smtClean="0"/>
              <a:t>papež Pius II.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003" y="2305319"/>
            <a:ext cx="3528811" cy="42629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2136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Svatováclavská koruna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75" y="2524260"/>
            <a:ext cx="6697014" cy="373487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699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>
                <a:latin typeface="Algerian" panose="04020705040A02060702" pitchFamily="82" charset="0"/>
              </a:rPr>
              <a:t>Prager</a:t>
            </a:r>
            <a:r>
              <a:rPr lang="cs-CZ" dirty="0">
                <a:latin typeface="Algerian" panose="04020705040A02060702" pitchFamily="82" charset="0"/>
              </a:rPr>
              <a:t> </a:t>
            </a:r>
            <a:r>
              <a:rPr lang="cs-CZ" dirty="0" err="1">
                <a:latin typeface="Algerian" panose="04020705040A02060702" pitchFamily="82" charset="0"/>
              </a:rPr>
              <a:t>mittelalterliche</a:t>
            </a:r>
            <a:r>
              <a:rPr lang="cs-CZ" dirty="0">
                <a:latin typeface="Algerian" panose="04020705040A02060702" pitchFamily="82" charset="0"/>
              </a:rPr>
              <a:t> </a:t>
            </a:r>
            <a:r>
              <a:rPr lang="cs-CZ" dirty="0" err="1">
                <a:latin typeface="Algerian" panose="04020705040A02060702" pitchFamily="82" charset="0"/>
              </a:rPr>
              <a:t>Übersetzungen</a:t>
            </a:r>
            <a:r>
              <a:rPr lang="cs-CZ" dirty="0">
                <a:latin typeface="Algerian" panose="04020705040A02060702" pitchFamily="82" charset="0"/>
              </a:rPr>
              <a:t> </a:t>
            </a:r>
            <a:r>
              <a:rPr lang="cs-CZ" dirty="0" smtClean="0">
                <a:latin typeface="Algerian" panose="04020705040A02060702" pitchFamily="82" charset="0"/>
              </a:rPr>
              <a:t>der </a:t>
            </a:r>
            <a:r>
              <a:rPr lang="cs-CZ" dirty="0" err="1" smtClean="0">
                <a:latin typeface="Algerian" panose="04020705040A02060702" pitchFamily="82" charset="0"/>
              </a:rPr>
              <a:t>Bibel</a:t>
            </a:r>
            <a:endParaRPr lang="cs-CZ" dirty="0">
              <a:latin typeface="Algerian" panose="04020705040A02060702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sz="3600" dirty="0" smtClean="0">
                <a:solidFill>
                  <a:srgbClr val="C00000"/>
                </a:solidFill>
              </a:rPr>
              <a:t>PhDr. Helena Hasilová, Ph.D.</a:t>
            </a:r>
          </a:p>
          <a:p>
            <a:pPr algn="ctr"/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Jazykové centrum</a:t>
            </a:r>
          </a:p>
          <a:p>
            <a:pPr algn="ctr"/>
            <a:r>
              <a:rPr lang="cs-CZ" sz="2800" dirty="0" smtClean="0">
                <a:solidFill>
                  <a:schemeClr val="accent2">
                    <a:lumMod val="75000"/>
                  </a:schemeClr>
                </a:solidFill>
              </a:rPr>
              <a:t>Filozofická fakulta Univerzity Karlovy, Praha</a:t>
            </a:r>
          </a:p>
          <a:p>
            <a:pPr algn="ctr"/>
            <a:endParaRPr lang="cs-CZ" sz="28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cs-CZ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</a:t>
            </a:r>
            <a:r>
              <a:rPr lang="cs-CZ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elena.hasilova@ff.cuni.cz</a:t>
            </a:r>
            <a:endParaRPr lang="cs-CZ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74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>
                <a:latin typeface="Algerian" panose="04020705040A02060702" pitchFamily="82" charset="0"/>
              </a:rPr>
              <a:t>Prager</a:t>
            </a:r>
            <a:r>
              <a:rPr lang="cs-CZ" dirty="0">
                <a:latin typeface="Algerian" panose="04020705040A02060702" pitchFamily="82" charset="0"/>
              </a:rPr>
              <a:t> </a:t>
            </a:r>
            <a:r>
              <a:rPr lang="cs-CZ" dirty="0" err="1">
                <a:latin typeface="Algerian" panose="04020705040A02060702" pitchFamily="82" charset="0"/>
              </a:rPr>
              <a:t>mittelalterliche</a:t>
            </a:r>
            <a:r>
              <a:rPr lang="cs-CZ" dirty="0">
                <a:latin typeface="Algerian" panose="04020705040A02060702" pitchFamily="82" charset="0"/>
              </a:rPr>
              <a:t> </a:t>
            </a:r>
            <a:r>
              <a:rPr lang="cs-CZ" dirty="0" err="1">
                <a:latin typeface="Algerian" panose="04020705040A02060702" pitchFamily="82" charset="0"/>
              </a:rPr>
              <a:t>Übersetzungen</a:t>
            </a:r>
            <a:r>
              <a:rPr lang="cs-CZ" dirty="0">
                <a:latin typeface="Algerian" panose="04020705040A02060702" pitchFamily="82" charset="0"/>
              </a:rPr>
              <a:t> der </a:t>
            </a:r>
            <a:r>
              <a:rPr lang="cs-CZ" dirty="0" err="1">
                <a:latin typeface="Algerian" panose="04020705040A02060702" pitchFamily="82" charset="0"/>
              </a:rPr>
              <a:t>Bibel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cs-CZ" sz="3600" dirty="0" smtClean="0">
                <a:solidFill>
                  <a:srgbClr val="002060"/>
                </a:solidFill>
              </a:rPr>
              <a:t>PhDr. Jiří Hasil, Ph.D.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</a:rPr>
              <a:t>Ústav bohemistických studií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</a:rPr>
              <a:t>Filozofická fakulta Univerzity Karlovy, Praha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</a:rPr>
              <a:t>Katedra bohemistiky</a:t>
            </a:r>
          </a:p>
          <a:p>
            <a:pPr algn="ctr"/>
            <a:r>
              <a:rPr lang="cs-CZ" sz="2800" dirty="0" smtClean="0">
                <a:solidFill>
                  <a:srgbClr val="002060"/>
                </a:solidFill>
              </a:rPr>
              <a:t>Univerzita Jana Evangelisty Purkyně, Ústí nad Labem</a:t>
            </a:r>
          </a:p>
          <a:p>
            <a:pPr algn="ctr"/>
            <a:r>
              <a:rPr lang="cs-CZ" sz="2800" dirty="0" smtClean="0">
                <a:solidFill>
                  <a:schemeClr val="accent4">
                    <a:lumMod val="75000"/>
                  </a:schemeClr>
                </a:solidFill>
              </a:rPr>
              <a:t>jiri.hasil@ff.cuni.cz</a:t>
            </a:r>
          </a:p>
          <a:p>
            <a:pPr algn="ctr"/>
            <a:endParaRPr lang="cs-CZ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670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České korunovační klenoty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2450" y="2382592"/>
            <a:ext cx="6362163" cy="4224270"/>
          </a:xfrm>
        </p:spPr>
      </p:pic>
    </p:spTree>
    <p:extLst>
      <p:ext uri="{BB962C8B-B14F-4D97-AF65-F5344CB8AC3E}">
        <p14:creationId xmlns:p14="http://schemas.microsoft.com/office/powerpoint/2010/main" val="4131087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800" dirty="0" err="1">
                <a:latin typeface="Algerian" panose="04020705040A02060702" pitchFamily="82" charset="0"/>
              </a:rPr>
              <a:t>Traduction</a:t>
            </a:r>
            <a:r>
              <a:rPr lang="cs-CZ" sz="4800" dirty="0">
                <a:latin typeface="Algerian" panose="04020705040A02060702" pitchFamily="82" charset="0"/>
              </a:rPr>
              <a:t>… </a:t>
            </a:r>
            <a:r>
              <a:rPr lang="cs-CZ" sz="4800" dirty="0" err="1">
                <a:latin typeface="Algerian" panose="04020705040A02060702" pitchFamily="82" charset="0"/>
              </a:rPr>
              <a:t>trahison</a:t>
            </a:r>
            <a:r>
              <a:rPr lang="cs-CZ" sz="4800" dirty="0">
                <a:latin typeface="Algerian" panose="04020705040A02060702" pitchFamily="82" charset="0"/>
              </a:rPr>
              <a:t> ?</a:t>
            </a:r>
            <a:endParaRPr lang="cs-CZ" sz="4800" dirty="0">
              <a:latin typeface="Algerian" panose="04020705040A02060702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endParaRPr lang="cs-CZ" dirty="0" smtClean="0"/>
          </a:p>
          <a:p>
            <a:pPr algn="ctr"/>
            <a:r>
              <a:rPr lang="cs-CZ" sz="3600" dirty="0">
                <a:latin typeface="Algerian" panose="04020705040A02060702" pitchFamily="82" charset="0"/>
              </a:rPr>
              <a:t>9-10-11 Mars </a:t>
            </a:r>
            <a:r>
              <a:rPr lang="cs-CZ" sz="3600" dirty="0" smtClean="0">
                <a:latin typeface="Algerian" panose="04020705040A02060702" pitchFamily="82" charset="0"/>
              </a:rPr>
              <a:t>2020</a:t>
            </a:r>
          </a:p>
          <a:p>
            <a:pPr algn="ctr"/>
            <a:endParaRPr lang="cs-CZ" sz="3600" dirty="0">
              <a:latin typeface="Algerian" panose="04020705040A02060702" pitchFamily="82" charset="0"/>
            </a:endParaRPr>
          </a:p>
          <a:p>
            <a:pPr algn="ctr"/>
            <a:r>
              <a:rPr lang="cs-CZ" sz="3600" dirty="0" smtClean="0">
                <a:latin typeface="Algerian" panose="04020705040A02060702" pitchFamily="82" charset="0"/>
              </a:rPr>
              <a:t>Amiens, France</a:t>
            </a:r>
            <a:endParaRPr lang="cs-CZ" sz="36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760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Votivní obraz arcibiskupa Jana Očka z Vlašimi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549" y="1905000"/>
            <a:ext cx="4584879" cy="4830651"/>
          </a:xfrm>
        </p:spPr>
      </p:pic>
    </p:spTree>
    <p:extLst>
      <p:ext uri="{BB962C8B-B14F-4D97-AF65-F5344CB8AC3E}">
        <p14:creationId xmlns:p14="http://schemas.microsoft.com/office/powerpoint/2010/main" val="2472110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Portrét Karla IV. na votivním obrazu Jana Očka z Vlašimi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611" y="2202287"/>
            <a:ext cx="3593205" cy="4365937"/>
          </a:xfrm>
        </p:spPr>
      </p:pic>
    </p:spTree>
    <p:extLst>
      <p:ext uri="{BB962C8B-B14F-4D97-AF65-F5344CB8AC3E}">
        <p14:creationId xmlns:p14="http://schemas.microsoft.com/office/powerpoint/2010/main" val="1178996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Vita Caroli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448" y="2176529"/>
            <a:ext cx="6014434" cy="4353059"/>
          </a:xfrm>
        </p:spPr>
      </p:pic>
    </p:spTree>
    <p:extLst>
      <p:ext uri="{BB962C8B-B14F-4D97-AF65-F5344CB8AC3E}">
        <p14:creationId xmlns:p14="http://schemas.microsoft.com/office/powerpoint/2010/main" val="1886874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Karel IV. roku 1378 cestuje do Paříže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056" y="2318197"/>
            <a:ext cx="5022045" cy="4043967"/>
          </a:xfrm>
        </p:spPr>
      </p:pic>
    </p:spTree>
    <p:extLst>
      <p:ext uri="{BB962C8B-B14F-4D97-AF65-F5344CB8AC3E}">
        <p14:creationId xmlns:p14="http://schemas.microsoft.com/office/powerpoint/2010/main" val="2407742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</TotalTime>
  <Words>416</Words>
  <Application>Microsoft Office PowerPoint</Application>
  <PresentationFormat>Širokoúhlá obrazovka</PresentationFormat>
  <Paragraphs>70</Paragraphs>
  <Slides>50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50</vt:i4>
      </vt:variant>
    </vt:vector>
  </HeadingPairs>
  <TitlesOfParts>
    <vt:vector size="55" baseType="lpstr">
      <vt:lpstr>Algerian</vt:lpstr>
      <vt:lpstr>Arial</vt:lpstr>
      <vt:lpstr>Century Gothic</vt:lpstr>
      <vt:lpstr>Wingdings 3</vt:lpstr>
      <vt:lpstr>Stébla</vt:lpstr>
      <vt:lpstr>Prager mittelalterliche Übersetzungen der Bibel</vt:lpstr>
      <vt:lpstr>Země Koruny české</vt:lpstr>
      <vt:lpstr>Karel IV. – busta v chrámu sv. Víta v Praze</vt:lpstr>
      <vt:lpstr>Portrét Karla IV. na hradě Karlštejn</vt:lpstr>
      <vt:lpstr>České korunovační klenoty </vt:lpstr>
      <vt:lpstr>Votivní obraz arcibiskupa Jana Očka z Vlašimi</vt:lpstr>
      <vt:lpstr>Portrét Karla IV. na votivním obrazu Jana Očka z Vlašimi</vt:lpstr>
      <vt:lpstr>Vita Caroli</vt:lpstr>
      <vt:lpstr>Karel IV. roku 1378 cestuje do Paříže</vt:lpstr>
      <vt:lpstr>Banket v Paříži na počest Karla IV. a Václava IV. pořádaný francouzským králem Karlem V. </vt:lpstr>
      <vt:lpstr>Pařížský banket - detail</vt:lpstr>
      <vt:lpstr>Zakládací listina Univerzity Karlovy</vt:lpstr>
      <vt:lpstr>Pečeť Univerzity Karlovy – klečící Karel IV. předává zakládací listinu sv. Václavovi</vt:lpstr>
      <vt:lpstr>Středověké pečetidlo Univerzity Karlovy</vt:lpstr>
      <vt:lpstr>Listina Karla IV.</vt:lpstr>
      <vt:lpstr>Listina Karla IV. s císařským monogramem z roku 1358</vt:lpstr>
      <vt:lpstr>Novodobé vydání bible drážďanské a olomoucké</vt:lpstr>
      <vt:lpstr>Drážďanská bible - fotokopie</vt:lpstr>
      <vt:lpstr>Iluminace z drážďanské bible</vt:lpstr>
      <vt:lpstr>Bible litoměřicko-třeboňská</vt:lpstr>
      <vt:lpstr>Iluminace v bibli litoměřicko-třeboňské</vt:lpstr>
      <vt:lpstr>Velislavova bible</vt:lpstr>
      <vt:lpstr>Velislavova bible</vt:lpstr>
      <vt:lpstr>Velislavova bible – legenda o sv. Václavu</vt:lpstr>
      <vt:lpstr>Emauzský klášter v Praze v době Karla IV.</vt:lpstr>
      <vt:lpstr>Emauzský klášter před 2. světovou válkou </vt:lpstr>
      <vt:lpstr>Emauzský klášter po 2. světové válce a dnes</vt:lpstr>
      <vt:lpstr>Text du Sacre – Remešský evangeliář</vt:lpstr>
      <vt:lpstr>Remešský evangeliář – Text du Sacre</vt:lpstr>
      <vt:lpstr>Bible hlaholská – novodobé vydání</vt:lpstr>
      <vt:lpstr>Staroměstská mostecká věž – znaky svaté říše římské a Zemí Koruny české, Karel IV., Václav IV. a sv. Vít</vt:lpstr>
      <vt:lpstr>Portrét Václava IV. na votivním obrazu Jana Očka z Vlašimi</vt:lpstr>
      <vt:lpstr>Detail sochy Václava IV. ze Staroměstské mostecké věže</vt:lpstr>
      <vt:lpstr>Bohatě iluminovaná tzv. Václavova německy psaná bible</vt:lpstr>
      <vt:lpstr>Portrét Václava IV. ve Václavově bibli</vt:lpstr>
      <vt:lpstr>Portrét Václava IV. a jeho druhé manželky Žofie Bavorské</vt:lpstr>
      <vt:lpstr>Václavova bible – ledňáček a točenice</vt:lpstr>
      <vt:lpstr>Václavova bible - lazebnice</vt:lpstr>
      <vt:lpstr>Václavova bible – polonahá lazebnice</vt:lpstr>
      <vt:lpstr>Václavova bible – Václav IV. v lázni</vt:lpstr>
      <vt:lpstr>Václavova bible – Václav IV. v lázni, detail</vt:lpstr>
      <vt:lpstr>Václavova bible – nahý Václav IV. s lazebnicemi</vt:lpstr>
      <vt:lpstr>Secesní pomník Mistra Jana Husa v Praze na Staroměstském náměstí</vt:lpstr>
      <vt:lpstr>Mistr Jan Hus před koncilem v Kostnici (obraz Václava Brožíka)</vt:lpstr>
      <vt:lpstr>Mistr Jan Hus na hranici v Kostnici</vt:lpstr>
      <vt:lpstr>Aeneas Silvius Piccolomini –  papež Pius II.</vt:lpstr>
      <vt:lpstr>Svatováclavská koruna</vt:lpstr>
      <vt:lpstr>Prager mittelalterliche Übersetzungen der Bibel</vt:lpstr>
      <vt:lpstr>Prager mittelalterliche Übersetzungen der Bibel</vt:lpstr>
      <vt:lpstr>Traduction… trahison 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FFUK</dc:creator>
  <cp:lastModifiedBy>FFUK</cp:lastModifiedBy>
  <cp:revision>20</cp:revision>
  <dcterms:created xsi:type="dcterms:W3CDTF">2020-02-29T21:10:16Z</dcterms:created>
  <dcterms:modified xsi:type="dcterms:W3CDTF">2020-03-01T18:36:00Z</dcterms:modified>
</cp:coreProperties>
</file>