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64" r:id="rId3"/>
    <p:sldId id="274" r:id="rId4"/>
    <p:sldId id="270" r:id="rId5"/>
    <p:sldId id="260" r:id="rId6"/>
    <p:sldId id="271" r:id="rId7"/>
    <p:sldId id="273" r:id="rId8"/>
    <p:sldId id="265" r:id="rId9"/>
    <p:sldId id="267" r:id="rId10"/>
    <p:sldId id="268" r:id="rId11"/>
    <p:sldId id="269" r:id="rId12"/>
    <p:sldId id="258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4" d="100"/>
          <a:sy n="64" d="100"/>
        </p:scale>
        <p:origin x="74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CB9005-555C-0A3F-5781-6321D1C10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1907897-226A-9AB1-59B9-FF70D677F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4D61CC-8B0F-D2EB-70F2-B8AD461DB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D3B7006-E2DD-C3D0-AB74-17C067DCC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2BE1F25-EC72-7084-3EA6-7A599C64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06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B27F0F-4F4F-999D-CFBB-F891BA066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FF98262-EBD3-9E12-3D04-4CF6E51CD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E20E73-4207-0E72-4A66-352A8DDBE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10B2C5-34C7-9D50-EB0D-7C8D4594D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5E3B304-D1BA-CE91-7FB0-062C96AC9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30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DEA7BDD-4DEA-00BC-C785-D74AD8C3C0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0046BB7-593A-5B5C-54F8-A77650D7D5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9ED112-D0F2-4AFC-9FF9-C0D7973A1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7A8854-BE50-EA10-C55E-394DE0092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08CFF9-AD69-34CA-7D57-59BA8C4A3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220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14704E-B578-FB86-0A7A-04FC6F0DD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A9FD42-A53F-FEEF-42EC-720A73C39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75E57B-88D0-2288-0936-20AE4294B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8D92B3-F3C5-382C-FD5C-5A276BF05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A045844-82D0-5474-E37C-DAFD3740F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939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D5E4B8-2079-EAEA-A593-BBF9D53F4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028CB1F-FAF8-6646-94A2-754667D37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DD8F96-078D-35A3-5874-88C462F3C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A74DBF-D4C9-5692-D9A3-F1648B3CF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42E06C-1D1B-DE58-FE8F-62BAA0520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960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DAE808-E844-12F6-AEC1-50C2BFE58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09D660-C3A6-BEB5-1250-D14E0EEB61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0E5ACEE-5B6A-8996-D1AA-92E9D0C43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C6EA3D6-CDE1-5782-6B2F-7C445DB75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8/23/2024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864DA26-D140-78BC-DC1D-C03F3FC95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543E2F3-05BB-DC5B-BAC4-729E4A450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366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E7BC11-9E7F-5E60-FFE7-DBC57484B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B78AC05-7532-0951-D369-58A85DDB6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C0A9331-D083-18B8-51F6-5921927DF1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30E7E41-746B-3F59-6729-6B66B67083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ED84D6F-B4DF-B46B-E1B7-A187E436A6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7D0871F-F0BD-A859-8878-E60DA3971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8/23/2024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6D33D71-0AF5-2E6F-8B20-0F7B3F18A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7E1FA76-5F6D-6C65-A9BC-9DB86C5E5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852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0EAE50-D6EB-454A-CD63-68F7D7565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4B44977-B8EE-22E7-A459-C10AAD485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8/23/2024</a:t>
            </a:fld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E4B8941-750C-6443-61FE-FA68F0F5B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C8705CC-16D2-C39F-3D35-C69A4683D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327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A35E236-0B9D-C698-34DD-4F8066EC0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8/23/2024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2FBF961-9172-2ACC-2F51-AC664B325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0A3303A-0B37-6EF1-FC8E-C728A4549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333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C7C04A-525C-A874-73B6-AAC8E7497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916B3F-2882-2319-1C01-2EF33DD68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FA0367F-4782-6A30-7FD5-358DC56AA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CBD56FA-7CD0-4DB5-C621-C0066FE56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8/23/2024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4D3B7E9-55F1-F24A-15D1-DD4CBE3FF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F61C51A-B260-C7BD-EA97-FF37E0A11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730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07D9BC-DAAC-D603-9800-A639A4201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ABE7322-51FB-5307-210E-018DE15AB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2C4A211-DA3D-90E9-D69D-DDAD931B94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A1B60F0-DA67-ACD0-0BF5-8BAAEE590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8/23/2024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4F8ECDD-71DE-FD38-381F-9302C3455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C63A7D2-EE16-C2DA-00C1-43561518D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39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A42A9A3-8E40-3D31-AD36-17C81955F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B52E3C9-AA6D-B7D0-C385-7A7B88174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1BE38CE-DA34-3A87-9850-CEBE8AE1D7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8/23/2024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C9A56A-DC30-3384-AFAA-536517F974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E268BB-2CF3-D47A-DFD4-4B9FF271C6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16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eg-ego.eu/en/threads/europe-on-the-road/the-history-of-tourism" TargetMode="External"/><Relationship Id="rId2" Type="http://schemas.openxmlformats.org/officeDocument/2006/relationships/hyperlink" Target="https://www.youtube.com/watch?v=xVRb9EU-bk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ACkE2QEayeY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02731" y="1542402"/>
            <a:ext cx="5186842" cy="2387918"/>
          </a:xfrm>
        </p:spPr>
        <p:txBody>
          <a:bodyPr anchor="b">
            <a:normAutofit/>
          </a:bodyPr>
          <a:lstStyle/>
          <a:p>
            <a:r>
              <a:rPr lang="en-US" sz="5200" dirty="0">
                <a:solidFill>
                  <a:schemeClr val="tx2"/>
                </a:solidFill>
              </a:rPr>
              <a:t>Tourism</a:t>
            </a:r>
            <a:r>
              <a:rPr lang="cs-CZ" sz="5200" dirty="0">
                <a:solidFill>
                  <a:schemeClr val="tx2"/>
                </a:solidFill>
              </a:rPr>
              <a:t> Marketing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502135" y="4001587"/>
            <a:ext cx="5188034" cy="908516"/>
          </a:xfrm>
        </p:spPr>
        <p:txBody>
          <a:bodyPr>
            <a:normAutofit/>
          </a:bodyPr>
          <a:lstStyle/>
          <a:p>
            <a:r>
              <a:rPr lang="cs-CZ" sz="1400" dirty="0">
                <a:solidFill>
                  <a:schemeClr val="tx2"/>
                </a:solidFill>
              </a:rPr>
              <a:t>Petra Koudelková</a:t>
            </a:r>
            <a:endParaRPr lang="en-US" sz="1400" dirty="0">
              <a:solidFill>
                <a:schemeClr val="tx2"/>
              </a:solidFill>
            </a:endParaRPr>
          </a:p>
          <a:p>
            <a:r>
              <a:rPr lang="cs-CZ" sz="1400" dirty="0" err="1">
                <a:solidFill>
                  <a:schemeClr val="tx2"/>
                </a:solidFill>
              </a:rPr>
              <a:t>Tourism</a:t>
            </a:r>
            <a:r>
              <a:rPr lang="cs-CZ" sz="1400" dirty="0">
                <a:solidFill>
                  <a:schemeClr val="tx2"/>
                </a:solidFill>
              </a:rPr>
              <a:t> and </a:t>
            </a:r>
            <a:r>
              <a:rPr lang="cs-CZ" sz="1400" dirty="0" err="1">
                <a:solidFill>
                  <a:schemeClr val="tx2"/>
                </a:solidFill>
              </a:rPr>
              <a:t>its</a:t>
            </a:r>
            <a:r>
              <a:rPr lang="cs-CZ" sz="1400" dirty="0">
                <a:solidFill>
                  <a:schemeClr val="tx2"/>
                </a:solidFill>
              </a:rPr>
              <a:t> </a:t>
            </a:r>
            <a:r>
              <a:rPr lang="cs-CZ" sz="1400" dirty="0" err="1">
                <a:solidFill>
                  <a:schemeClr val="tx2"/>
                </a:solidFill>
              </a:rPr>
              <a:t>history</a:t>
            </a:r>
            <a:endParaRPr lang="cs-CZ" sz="1400" dirty="0">
              <a:solidFill>
                <a:schemeClr val="tx2"/>
              </a:solidFill>
            </a:endParaRPr>
          </a:p>
          <a:p>
            <a:endParaRPr lang="en-US" sz="800" dirty="0">
              <a:solidFill>
                <a:schemeClr val="tx2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35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 err="1"/>
              <a:t>Pioneers</a:t>
            </a:r>
            <a:r>
              <a:rPr lang="cs-CZ" dirty="0"/>
              <a:t> in </a:t>
            </a:r>
            <a:r>
              <a:rPr lang="cs-CZ" dirty="0" err="1"/>
              <a:t>Tourism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Thomas Cook – organised tourism</a:t>
            </a:r>
          </a:p>
          <a:p>
            <a:pPr lvl="1"/>
            <a:r>
              <a:rPr lang="en-US" dirty="0"/>
              <a:t>5.7.1841 first organised journey by train from Leicester to Loughborough for 570 people </a:t>
            </a:r>
          </a:p>
          <a:p>
            <a:pPr lvl="1"/>
            <a:r>
              <a:rPr lang="en-US" dirty="0"/>
              <a:t>Some services are still use in modern management of TA</a:t>
            </a:r>
            <a:endParaRPr lang="cs-CZ" dirty="0"/>
          </a:p>
          <a:p>
            <a:pPr lvl="1"/>
            <a:endParaRPr lang="en-US" dirty="0"/>
          </a:p>
          <a:p>
            <a:r>
              <a:rPr lang="en-US" dirty="0"/>
              <a:t>Karl </a:t>
            </a:r>
            <a:r>
              <a:rPr lang="en-US" dirty="0" err="1"/>
              <a:t>Beadecker</a:t>
            </a:r>
            <a:endParaRPr lang="en-US" dirty="0"/>
          </a:p>
          <a:p>
            <a:pPr lvl="1"/>
            <a:r>
              <a:rPr lang="en-US" dirty="0"/>
              <a:t>First print book guide with detail information</a:t>
            </a:r>
            <a:endParaRPr lang="cs-CZ" dirty="0"/>
          </a:p>
          <a:p>
            <a:pPr lvl="1"/>
            <a:endParaRPr lang="en-US" dirty="0"/>
          </a:p>
          <a:p>
            <a:r>
              <a:rPr lang="en-US" dirty="0" err="1"/>
              <a:t>Mickele</a:t>
            </a:r>
            <a:r>
              <a:rPr lang="en-US" dirty="0"/>
              <a:t> de </a:t>
            </a:r>
            <a:r>
              <a:rPr lang="en-US" dirty="0" err="1"/>
              <a:t>Montaign</a:t>
            </a:r>
            <a:endParaRPr lang="en-US" dirty="0"/>
          </a:p>
          <a:p>
            <a:pPr lvl="1"/>
            <a:r>
              <a:rPr lang="en-US" dirty="0"/>
              <a:t>Description of Spas and Spa Map </a:t>
            </a:r>
          </a:p>
        </p:txBody>
      </p:sp>
    </p:spTree>
    <p:extLst>
      <p:ext uri="{BB962C8B-B14F-4D97-AF65-F5344CB8AC3E}">
        <p14:creationId xmlns:p14="http://schemas.microsoft.com/office/powerpoint/2010/main" val="2658682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Modern Tourism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From the 20th century</a:t>
            </a:r>
          </a:p>
          <a:p>
            <a:r>
              <a:rPr lang="en-US" dirty="0"/>
              <a:t>1 World War</a:t>
            </a:r>
          </a:p>
          <a:p>
            <a:r>
              <a:rPr lang="en-US" dirty="0"/>
              <a:t>2 World War</a:t>
            </a:r>
          </a:p>
          <a:p>
            <a:r>
              <a:rPr lang="en-US" dirty="0"/>
              <a:t>Development of Tourism different in west countries and countries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en-US" dirty="0"/>
              <a:t>communistic régime </a:t>
            </a:r>
            <a:endParaRPr lang="cs-CZ" dirty="0"/>
          </a:p>
          <a:p>
            <a:r>
              <a:rPr lang="en-US" dirty="0"/>
              <a:t>After the 1989 was the boom of travel agencies. In CZ were more than 3000 TA. Until this time there were 3-5 TA (The most </a:t>
            </a:r>
            <a:r>
              <a:rPr lang="cs-CZ" dirty="0" err="1"/>
              <a:t>f</a:t>
            </a:r>
            <a:r>
              <a:rPr lang="en-US" dirty="0" err="1"/>
              <a:t>amo</a:t>
            </a:r>
            <a:r>
              <a:rPr lang="cs-CZ" dirty="0"/>
              <a:t>u</a:t>
            </a:r>
            <a:r>
              <a:rPr lang="en-US" dirty="0"/>
              <a:t>s </a:t>
            </a:r>
            <a:r>
              <a:rPr lang="cs-CZ" dirty="0" err="1"/>
              <a:t>is</a:t>
            </a:r>
            <a:r>
              <a:rPr lang="en-US" dirty="0"/>
              <a:t> </a:t>
            </a:r>
            <a:r>
              <a:rPr lang="en-US" dirty="0" err="1"/>
              <a:t>Čedok</a:t>
            </a:r>
            <a:r>
              <a:rPr lang="en-US" dirty="0"/>
              <a:t> – est.1920</a:t>
            </a:r>
            <a:r>
              <a:rPr lang="cs-CZ" dirty="0"/>
              <a:t>)</a:t>
            </a:r>
          </a:p>
          <a:p>
            <a:r>
              <a:rPr lang="cs-CZ" dirty="0"/>
              <a:t>COVID – 19 - </a:t>
            </a:r>
            <a:r>
              <a:rPr lang="en-US" dirty="0"/>
              <a:t>a pandemic that has affected the world of travel </a:t>
            </a:r>
          </a:p>
        </p:txBody>
      </p:sp>
    </p:spTree>
    <p:extLst>
      <p:ext uri="{BB962C8B-B14F-4D97-AF65-F5344CB8AC3E}">
        <p14:creationId xmlns:p14="http://schemas.microsoft.com/office/powerpoint/2010/main" val="854620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Homework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err="1">
                <a:solidFill>
                  <a:srgbClr val="FF0000"/>
                </a:solidFill>
              </a:rPr>
              <a:t>Mandatory</a:t>
            </a:r>
            <a:r>
              <a:rPr lang="cs-CZ" b="1" dirty="0">
                <a:solidFill>
                  <a:srgbClr val="FF0000"/>
                </a:solidFill>
              </a:rPr>
              <a:t> HW:</a:t>
            </a:r>
          </a:p>
          <a:p>
            <a:pPr marL="0" indent="0">
              <a:buNone/>
            </a:pPr>
            <a:r>
              <a:rPr lang="en-US" dirty="0"/>
              <a:t>Watching</a:t>
            </a:r>
            <a:r>
              <a:rPr lang="cs-CZ" dirty="0"/>
              <a:t>:</a:t>
            </a:r>
            <a:endParaRPr lang="en-US" dirty="0"/>
          </a:p>
          <a:p>
            <a:r>
              <a:rPr lang="cs-CZ" dirty="0">
                <a:hlinkClick r:id="rId2"/>
              </a:rPr>
              <a:t>https://www.youtube.com/watch?v=xVRb9EU-bkE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Recommended</a:t>
            </a:r>
            <a:r>
              <a:rPr lang="cs-CZ" dirty="0"/>
              <a:t> text</a:t>
            </a:r>
            <a:r>
              <a:rPr lang="en-US" dirty="0"/>
              <a:t>:</a:t>
            </a:r>
          </a:p>
          <a:p>
            <a:r>
              <a:rPr lang="en-US" dirty="0">
                <a:hlinkClick r:id="rId3"/>
              </a:rPr>
              <a:t>http://ieg-ego.eu/en/threads/europe-on-the-road/the-history-of-tourism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7389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Tourism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en-US" dirty="0"/>
              <a:t>2nd largest industry in European Union</a:t>
            </a:r>
            <a:endParaRPr lang="cs-CZ" dirty="0"/>
          </a:p>
          <a:p>
            <a:endParaRPr lang="en-US" dirty="0"/>
          </a:p>
          <a:p>
            <a:r>
              <a:rPr lang="en-US" dirty="0"/>
              <a:t>Could envelopes other sector and industry and therefore has no </a:t>
            </a:r>
            <a:r>
              <a:rPr lang="en-US" dirty="0" err="1"/>
              <a:t>clea</a:t>
            </a:r>
            <a:r>
              <a:rPr lang="cs-CZ" dirty="0"/>
              <a:t>r</a:t>
            </a:r>
            <a:r>
              <a:rPr lang="en-US" dirty="0"/>
              <a:t> boundary </a:t>
            </a:r>
            <a:endParaRPr lang="cs-CZ" dirty="0"/>
          </a:p>
          <a:p>
            <a:endParaRPr lang="cs-CZ" dirty="0"/>
          </a:p>
          <a:p>
            <a:r>
              <a:rPr lang="en-US" dirty="0"/>
              <a:t>Attractions: nation, culture-historical and organized</a:t>
            </a:r>
          </a:p>
          <a:p>
            <a:endParaRPr lang="en-US" dirty="0"/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3380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Definition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Tourism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„Tourism is a collection of activities, services and industries which deliver a travel experience comprising transportation, accommodation, eating and drinking establishments, retail shops, entertainment business and other hospitality services provided for individuals or groups travelling away from home“ </a:t>
            </a:r>
            <a:endParaRPr lang="cs-CZ" i="1" dirty="0"/>
          </a:p>
          <a:p>
            <a:r>
              <a:rPr lang="en-US" i="1" dirty="0">
                <a:solidFill>
                  <a:srgbClr val="7030A0"/>
                </a:solidFill>
              </a:rPr>
              <a:t>UNWTO: „tourism comprises the activities of person travelling to and staying in places outside their usual environment for not more than one consecutive year for leisure, business </a:t>
            </a:r>
            <a:r>
              <a:rPr lang="cs-CZ" i="1" dirty="0">
                <a:solidFill>
                  <a:srgbClr val="7030A0"/>
                </a:solidFill>
              </a:rPr>
              <a:t>and </a:t>
            </a:r>
            <a:r>
              <a:rPr lang="en-US" i="1" dirty="0">
                <a:solidFill>
                  <a:srgbClr val="7030A0"/>
                </a:solidFill>
              </a:rPr>
              <a:t>other purposes</a:t>
            </a:r>
            <a:r>
              <a:rPr lang="cs-CZ" i="1" dirty="0">
                <a:solidFill>
                  <a:srgbClr val="7030A0"/>
                </a:solidFill>
              </a:rPr>
              <a:t>“ 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26225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Tourism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T</a:t>
            </a:r>
            <a:r>
              <a:rPr lang="en-US" dirty="0" err="1"/>
              <a:t>ourism</a:t>
            </a:r>
            <a:r>
              <a:rPr lang="en-US" dirty="0"/>
              <a:t> is based on services</a:t>
            </a:r>
            <a:endParaRPr lang="cs-CZ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distinguish</a:t>
            </a:r>
            <a:r>
              <a:rPr lang="cs-CZ" dirty="0"/>
              <a:t> :</a:t>
            </a:r>
          </a:p>
          <a:p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main services: accommodation, restaurant and hospitality, transport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additional services: others</a:t>
            </a:r>
          </a:p>
        </p:txBody>
      </p:sp>
    </p:spTree>
    <p:extLst>
      <p:ext uri="{BB962C8B-B14F-4D97-AF65-F5344CB8AC3E}">
        <p14:creationId xmlns:p14="http://schemas.microsoft.com/office/powerpoint/2010/main" val="1552187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 attention!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799660"/>
            <a:ext cx="10515600" cy="4351338"/>
          </a:xfrm>
        </p:spPr>
        <p:txBody>
          <a:bodyPr/>
          <a:lstStyle/>
          <a:p>
            <a:endParaRPr lang="cs-CZ" dirty="0"/>
          </a:p>
          <a:p>
            <a:r>
              <a:rPr lang="en-US" dirty="0"/>
              <a:t>Tourism is travel for recreation, leisure or business purpose…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en-US" dirty="0"/>
              <a:t>Travel</a:t>
            </a:r>
            <a:r>
              <a:rPr lang="cs-CZ" dirty="0"/>
              <a:t>: </a:t>
            </a:r>
            <a:r>
              <a:rPr lang="en-US" dirty="0"/>
              <a:t>is the movement of people between relatively distant geographical location.</a:t>
            </a:r>
          </a:p>
          <a:p>
            <a:endParaRPr lang="en-US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F2F7FAAB-948F-6BC0-951B-156F74DE42BD}"/>
              </a:ext>
            </a:extLst>
          </p:cNvPr>
          <p:cNvSpPr/>
          <p:nvPr/>
        </p:nvSpPr>
        <p:spPr>
          <a:xfrm>
            <a:off x="2659267" y="1561159"/>
            <a:ext cx="6018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Travel and Tourism</a:t>
            </a:r>
            <a:endParaRPr lang="cs-CZ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4005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Tourism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15321" y="1929389"/>
            <a:ext cx="4718304" cy="435133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 err="1"/>
              <a:t>According</a:t>
            </a:r>
            <a:r>
              <a:rPr lang="cs-CZ" b="1" dirty="0"/>
              <a:t> to place</a:t>
            </a:r>
            <a:endParaRPr lang="cs-CZ" dirty="0"/>
          </a:p>
          <a:p>
            <a:r>
              <a:rPr lang="en-US" dirty="0"/>
              <a:t>Domestic Tourism – Taking Holidays and Trips in your own country.</a:t>
            </a:r>
            <a:endParaRPr lang="cs-CZ" dirty="0"/>
          </a:p>
          <a:p>
            <a:r>
              <a:rPr lang="en-US" dirty="0"/>
              <a:t>Inbound Tourism – Visitors from abroad coming into the</a:t>
            </a:r>
            <a:r>
              <a:rPr lang="cs-CZ" dirty="0"/>
              <a:t> (my)</a:t>
            </a:r>
            <a:r>
              <a:rPr lang="en-US" dirty="0"/>
              <a:t> country.</a:t>
            </a:r>
            <a:endParaRPr lang="cs-CZ" dirty="0"/>
          </a:p>
          <a:p>
            <a:r>
              <a:rPr lang="en-US" dirty="0"/>
              <a:t>Outbound Tourism –Travelling to a different country for a visit or a holiday.</a:t>
            </a:r>
            <a:endParaRPr lang="cs-CZ" dirty="0"/>
          </a:p>
          <a:p>
            <a:pPr marL="0" indent="0">
              <a:buNone/>
            </a:pPr>
            <a:r>
              <a:rPr lang="en-US" b="1" dirty="0"/>
              <a:t>According to the length of stay</a:t>
            </a:r>
            <a:endParaRPr lang="cs-CZ" dirty="0"/>
          </a:p>
          <a:p>
            <a:r>
              <a:rPr lang="cs-CZ" dirty="0"/>
              <a:t>S</a:t>
            </a:r>
            <a:r>
              <a:rPr lang="en-US" dirty="0" err="1"/>
              <a:t>hort</a:t>
            </a:r>
            <a:r>
              <a:rPr lang="en-US" dirty="0"/>
              <a:t>-term (usually up to three days)</a:t>
            </a:r>
          </a:p>
          <a:p>
            <a:r>
              <a:rPr lang="cs-CZ" dirty="0"/>
              <a:t>L</a:t>
            </a:r>
            <a:r>
              <a:rPr lang="en-US" dirty="0" err="1"/>
              <a:t>ong</a:t>
            </a:r>
            <a:r>
              <a:rPr lang="en-US" dirty="0"/>
              <a:t>-term (usually more than three days)</a:t>
            </a:r>
          </a:p>
          <a:p>
            <a:endParaRPr lang="cs-CZ" dirty="0"/>
          </a:p>
          <a:p>
            <a:endParaRPr lang="en-US" dirty="0"/>
          </a:p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6172200" y="1943909"/>
            <a:ext cx="5181600" cy="423305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According to the way of organization (arrangement)</a:t>
            </a:r>
            <a:endParaRPr lang="cs-CZ" dirty="0"/>
          </a:p>
          <a:p>
            <a:r>
              <a:rPr lang="cs-CZ" dirty="0"/>
              <a:t>O</a:t>
            </a:r>
            <a:r>
              <a:rPr lang="en-US" dirty="0" err="1"/>
              <a:t>rganized</a:t>
            </a:r>
            <a:r>
              <a:rPr lang="en-US" dirty="0"/>
              <a:t> (arranged by specialized subjects)</a:t>
            </a:r>
          </a:p>
          <a:p>
            <a:r>
              <a:rPr lang="cs-CZ" dirty="0"/>
              <a:t>N</a:t>
            </a:r>
            <a:r>
              <a:rPr lang="en-US" dirty="0"/>
              <a:t>on-organized</a:t>
            </a:r>
            <a:endParaRPr lang="cs-CZ" dirty="0"/>
          </a:p>
          <a:p>
            <a:pPr marL="0" indent="0">
              <a:buNone/>
            </a:pPr>
            <a:r>
              <a:rPr lang="en-US" b="1" dirty="0"/>
              <a:t>According to the number of participants</a:t>
            </a:r>
            <a:endParaRPr lang="cs-CZ" dirty="0"/>
          </a:p>
          <a:p>
            <a:r>
              <a:rPr lang="cs-CZ" dirty="0"/>
              <a:t>I</a:t>
            </a:r>
            <a:r>
              <a:rPr lang="en-US" dirty="0" err="1"/>
              <a:t>ndividual</a:t>
            </a:r>
            <a:r>
              <a:rPr lang="en-US" dirty="0"/>
              <a:t> (individuals, family),</a:t>
            </a:r>
          </a:p>
          <a:p>
            <a:r>
              <a:rPr lang="cs-CZ" dirty="0"/>
              <a:t>G</a:t>
            </a:r>
            <a:r>
              <a:rPr lang="en-US" dirty="0" err="1"/>
              <a:t>roup</a:t>
            </a:r>
            <a:r>
              <a:rPr lang="en-US" dirty="0"/>
              <a:t> (groups, tours),</a:t>
            </a:r>
          </a:p>
          <a:p>
            <a:r>
              <a:rPr lang="cs-CZ" dirty="0"/>
              <a:t>M</a:t>
            </a:r>
            <a:r>
              <a:rPr lang="en-US" dirty="0"/>
              <a:t>ass (mass events such as pilgrimages, sports events).</a:t>
            </a:r>
            <a:endParaRPr lang="cs-CZ" dirty="0"/>
          </a:p>
          <a:p>
            <a:pPr marL="0" indent="0">
              <a:buNone/>
            </a:pPr>
            <a:r>
              <a:rPr lang="cs-CZ" sz="1600" dirty="0">
                <a:hlinkClick r:id="rId2"/>
              </a:rPr>
              <a:t>https://www.youtube.com/watch?v=ACkE2QEayeY</a:t>
            </a:r>
            <a:endParaRPr lang="cs-CZ" sz="1600" dirty="0"/>
          </a:p>
          <a:p>
            <a:endParaRPr lang="en-US" sz="1600" dirty="0"/>
          </a:p>
        </p:txBody>
      </p:sp>
      <p:pic>
        <p:nvPicPr>
          <p:cNvPr id="4" name="Obrázek 3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93746" y="618347"/>
            <a:ext cx="1528578" cy="177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48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Types of Tourism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Film Tourism</a:t>
            </a:r>
          </a:p>
          <a:p>
            <a:r>
              <a:rPr lang="en-US" dirty="0"/>
              <a:t>Sport Tourism</a:t>
            </a:r>
          </a:p>
          <a:p>
            <a:r>
              <a:rPr lang="en-US" dirty="0"/>
              <a:t>Wedding Tourism</a:t>
            </a:r>
          </a:p>
          <a:p>
            <a:r>
              <a:rPr lang="en-US" dirty="0"/>
              <a:t>Dark Tourism (Disaster Tourism)</a:t>
            </a:r>
          </a:p>
          <a:p>
            <a:r>
              <a:rPr lang="en-US" dirty="0"/>
              <a:t>Spa and Wellness Tourism</a:t>
            </a:r>
          </a:p>
          <a:p>
            <a:r>
              <a:rPr lang="en-US" dirty="0"/>
              <a:t>Adventure Tourism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Business and Congress Tourism</a:t>
            </a:r>
          </a:p>
          <a:p>
            <a:r>
              <a:rPr lang="en-US" dirty="0"/>
              <a:t>Cultural and Historical Tourism</a:t>
            </a:r>
          </a:p>
          <a:p>
            <a:r>
              <a:rPr lang="en-US" dirty="0"/>
              <a:t>Recreational Tourism</a:t>
            </a:r>
          </a:p>
          <a:p>
            <a:r>
              <a:rPr lang="en-US" dirty="0"/>
              <a:t>Gastro Tourism</a:t>
            </a:r>
          </a:p>
          <a:p>
            <a:r>
              <a:rPr lang="en-US" dirty="0"/>
              <a:t>Pilgrim</a:t>
            </a:r>
            <a:r>
              <a:rPr lang="cs-CZ" dirty="0" err="1"/>
              <a:t>ag</a:t>
            </a:r>
            <a:r>
              <a:rPr lang="en-US" dirty="0"/>
              <a:t>e Tourism</a:t>
            </a:r>
          </a:p>
          <a:p>
            <a:r>
              <a:rPr lang="en-US" dirty="0"/>
              <a:t>Space Tourism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1551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History</a:t>
            </a:r>
            <a:r>
              <a:rPr lang="cs-CZ" dirty="0"/>
              <a:t> in </a:t>
            </a:r>
            <a:r>
              <a:rPr lang="cs-CZ" dirty="0" err="1"/>
              <a:t>brief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In ancient </a:t>
            </a:r>
            <a:r>
              <a:rPr lang="cs-CZ" dirty="0" err="1"/>
              <a:t>R</a:t>
            </a:r>
            <a:r>
              <a:rPr lang="en-US" dirty="0" err="1"/>
              <a:t>ome</a:t>
            </a:r>
            <a:r>
              <a:rPr lang="en-US" dirty="0"/>
              <a:t> and Ancient Greece travelled the people because of fun. They don´t want to spent their vacation in home. 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1st </a:t>
            </a:r>
            <a:r>
              <a:rPr lang="en-US" dirty="0"/>
              <a:t>itinerary from the season Emperor Diocletian</a:t>
            </a:r>
          </a:p>
          <a:p>
            <a:endParaRPr lang="cs-CZ" dirty="0"/>
          </a:p>
          <a:p>
            <a:r>
              <a:rPr lang="en-US" dirty="0" err="1"/>
              <a:t>Peutinger</a:t>
            </a:r>
            <a:r>
              <a:rPr lang="en-US" dirty="0"/>
              <a:t> map of paths (Tabula Peutingeriana</a:t>
            </a:r>
            <a:r>
              <a:rPr lang="cs-CZ" dirty="0"/>
              <a:t>)</a:t>
            </a:r>
          </a:p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019" y="2933308"/>
            <a:ext cx="1344180" cy="178431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5043055"/>
            <a:ext cx="10058400" cy="145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76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08508F5A-F737-17A4-F3CE-B713A83DA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History</a:t>
            </a:r>
            <a:r>
              <a:rPr lang="cs-CZ" dirty="0"/>
              <a:t> in </a:t>
            </a:r>
            <a:r>
              <a:rPr lang="cs-CZ" dirty="0" err="1"/>
              <a:t>brief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cs-CZ" dirty="0"/>
              <a:t>In </a:t>
            </a:r>
            <a:r>
              <a:rPr lang="en-US" dirty="0"/>
              <a:t>mid</a:t>
            </a:r>
            <a:r>
              <a:rPr lang="cs-CZ" dirty="0"/>
              <a:t>l</a:t>
            </a:r>
            <a:r>
              <a:rPr lang="en-US" dirty="0"/>
              <a:t>le</a:t>
            </a:r>
            <a:r>
              <a:rPr lang="cs-CZ" dirty="0"/>
              <a:t> </a:t>
            </a:r>
            <a:r>
              <a:rPr lang="en-US" dirty="0"/>
              <a:t>age was the main reason pilgrimage</a:t>
            </a:r>
            <a:r>
              <a:rPr lang="cs-CZ" dirty="0"/>
              <a:t>. </a:t>
            </a:r>
            <a:r>
              <a:rPr lang="en-US" dirty="0"/>
              <a:t>The </a:t>
            </a:r>
            <a:r>
              <a:rPr lang="en-US" dirty="0" err="1"/>
              <a:t>organisers</a:t>
            </a:r>
            <a:r>
              <a:rPr lang="en-US" dirty="0"/>
              <a:t> arranged the tourism basics of itineraries and places to eat and sleep.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Later</a:t>
            </a:r>
            <a:r>
              <a:rPr lang="cs-CZ" dirty="0"/>
              <a:t>: </a:t>
            </a:r>
            <a:r>
              <a:rPr lang="cs-CZ" dirty="0" err="1"/>
              <a:t>military</a:t>
            </a:r>
            <a:r>
              <a:rPr lang="cs-CZ" dirty="0"/>
              <a:t> </a:t>
            </a:r>
            <a:r>
              <a:rPr lang="cs-CZ" dirty="0" err="1"/>
              <a:t>journeys</a:t>
            </a:r>
            <a:r>
              <a:rPr lang="cs-CZ" dirty="0"/>
              <a:t> and/</a:t>
            </a:r>
            <a:r>
              <a:rPr lang="cs-CZ" dirty="0" err="1"/>
              <a:t>or</a:t>
            </a:r>
            <a:r>
              <a:rPr lang="cs-CZ" dirty="0"/>
              <a:t> business </a:t>
            </a:r>
            <a:r>
              <a:rPr lang="cs-CZ" dirty="0" err="1"/>
              <a:t>travelling</a:t>
            </a:r>
            <a:endParaRPr lang="cs-CZ" dirty="0"/>
          </a:p>
        </p:txBody>
      </p:sp>
      <p:pic>
        <p:nvPicPr>
          <p:cNvPr id="4" name="Obrázek 3" descr="středově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94304" y="4224173"/>
            <a:ext cx="2368023" cy="192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3496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</TotalTime>
  <Words>595</Words>
  <Application>Microsoft Office PowerPoint</Application>
  <PresentationFormat>Širokoúhlá obrazovka</PresentationFormat>
  <Paragraphs>95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Wingdings</vt:lpstr>
      <vt:lpstr>Motiv Office</vt:lpstr>
      <vt:lpstr>Tourism Marketing</vt:lpstr>
      <vt:lpstr>Tourism</vt:lpstr>
      <vt:lpstr>Definition of Tourism</vt:lpstr>
      <vt:lpstr>Tourism</vt:lpstr>
      <vt:lpstr>Pay attention!</vt:lpstr>
      <vt:lpstr>Types of Tourism</vt:lpstr>
      <vt:lpstr>Other Types of Tourism</vt:lpstr>
      <vt:lpstr>History in brief</vt:lpstr>
      <vt:lpstr>History in brief</vt:lpstr>
      <vt:lpstr>Pioneers in Tourism</vt:lpstr>
      <vt:lpstr>Modern Tourism</vt:lpstr>
      <vt:lpstr>Homework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Tourism Marketing</dc:title>
  <dc:creator>Hewlett-Packard Company</dc:creator>
  <cp:lastModifiedBy>Petra Koudelková</cp:lastModifiedBy>
  <cp:revision>28</cp:revision>
  <dcterms:created xsi:type="dcterms:W3CDTF">2018-09-26T13:10:09Z</dcterms:created>
  <dcterms:modified xsi:type="dcterms:W3CDTF">2024-08-23T12:34:51Z</dcterms:modified>
</cp:coreProperties>
</file>