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2D88-E1B0-4595-AE1B-FF91D0DBC933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6A-05F7-4B52-8845-1B87C097347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2D88-E1B0-4595-AE1B-FF91D0DBC933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6A-05F7-4B52-8845-1B87C09734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2D88-E1B0-4595-AE1B-FF91D0DBC933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6A-05F7-4B52-8845-1B87C09734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2D88-E1B0-4595-AE1B-FF91D0DBC933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6A-05F7-4B52-8845-1B87C09734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2D88-E1B0-4595-AE1B-FF91D0DBC933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6A-05F7-4B52-8845-1B87C0973477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2D88-E1B0-4595-AE1B-FF91D0DBC933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6A-05F7-4B52-8845-1B87C09734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2D88-E1B0-4595-AE1B-FF91D0DBC933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6A-05F7-4B52-8845-1B87C09734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2D88-E1B0-4595-AE1B-FF91D0DBC933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6A-05F7-4B52-8845-1B87C09734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2D88-E1B0-4595-AE1B-FF91D0DBC933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6A-05F7-4B52-8845-1B87C09734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2D88-E1B0-4595-AE1B-FF91D0DBC933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28D6A-05F7-4B52-8845-1B87C097347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42D88-E1B0-4595-AE1B-FF91D0DBC933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428D6A-05F7-4B52-8845-1B87C097347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942D88-E1B0-4595-AE1B-FF91D0DBC933}" type="datetimeFigureOut">
              <a:rPr lang="cs-CZ" smtClean="0"/>
              <a:t>1.3.2018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428D6A-05F7-4B52-8845-1B87C097347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ОТЛИЧИЯ В ОБЛАСТИ ОТРИЦАНИЯ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470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76875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442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6480720" cy="139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792088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9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484784"/>
            <a:ext cx="662473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02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5328592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5256584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666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590465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63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68760"/>
            <a:ext cx="61206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205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27280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45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11560" y="764704"/>
            <a:ext cx="78488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Утвердительные и отрицательные предложения. 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Утвердительными являются предложения,  в которых отсутствует </a:t>
            </a:r>
            <a:r>
              <a:rPr lang="ru-RU" b="1" dirty="0" smtClean="0"/>
              <a:t>грамматическое отрицание</a:t>
            </a:r>
            <a:r>
              <a:rPr lang="cs-CZ" dirty="0" smtClean="0"/>
              <a:t>. </a:t>
            </a:r>
            <a:r>
              <a:rPr lang="ru-RU" dirty="0" smtClean="0"/>
              <a:t>Средства грамматического отрицания</a:t>
            </a:r>
            <a:r>
              <a:rPr lang="cs-CZ" dirty="0" smtClean="0"/>
              <a:t>: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cs-CZ" dirty="0" smtClean="0"/>
          </a:p>
          <a:p>
            <a:endParaRPr lang="cs-CZ" dirty="0"/>
          </a:p>
          <a:p>
            <a:endParaRPr lang="ru-RU" dirty="0" smtClean="0"/>
          </a:p>
          <a:p>
            <a:r>
              <a:rPr lang="ru-RU" dirty="0" smtClean="0"/>
              <a:t>Но </a:t>
            </a:r>
            <a:r>
              <a:rPr lang="ru-RU" dirty="0"/>
              <a:t>в них может присутствовать </a:t>
            </a:r>
            <a:r>
              <a:rPr lang="ru-RU" b="1" dirty="0"/>
              <a:t>лексическое отрицание </a:t>
            </a:r>
            <a:r>
              <a:rPr lang="cs-CZ" b="1" dirty="0" smtClean="0"/>
              <a:t>(slovní zápor).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/>
              <a:t>Он непьющий. </a:t>
            </a:r>
            <a:r>
              <a:rPr lang="cs-CZ" i="1" dirty="0"/>
              <a:t>Je to nepřítel.</a:t>
            </a:r>
          </a:p>
          <a:p>
            <a:endParaRPr lang="ru-RU" dirty="0" smtClean="0"/>
          </a:p>
          <a:p>
            <a:pPr fontAlgn="base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Отрицательные</a:t>
            </a:r>
            <a:r>
              <a:rPr lang="ru-RU" dirty="0">
                <a:latin typeface="Times New Roman"/>
                <a:ea typeface="Times New Roman"/>
              </a:rPr>
              <a:t> предложения характеризует </a:t>
            </a:r>
            <a:r>
              <a:rPr lang="ru-RU" b="1" dirty="0">
                <a:latin typeface="Times New Roman"/>
                <a:ea typeface="Times New Roman"/>
              </a:rPr>
              <a:t>грамматическое </a:t>
            </a:r>
            <a:r>
              <a:rPr lang="ru-RU" b="1" dirty="0" smtClean="0">
                <a:latin typeface="Times New Roman"/>
                <a:ea typeface="Times New Roman"/>
              </a:rPr>
              <a:t>отрицание</a:t>
            </a:r>
            <a:r>
              <a:rPr lang="cs-CZ" b="1" dirty="0" smtClean="0">
                <a:latin typeface="Times New Roman"/>
                <a:ea typeface="Times New Roman"/>
              </a:rPr>
              <a:t> (mluvnický zápor).</a:t>
            </a:r>
          </a:p>
          <a:p>
            <a:pPr fontAlgn="base">
              <a:spcAft>
                <a:spcPts val="0"/>
              </a:spcAft>
            </a:pPr>
            <a:endParaRPr lang="cs-CZ" dirty="0" smtClean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Они </a:t>
            </a:r>
            <a:r>
              <a:rPr lang="ru-RU" u="sng" dirty="0" smtClean="0">
                <a:latin typeface="Times New Roman"/>
                <a:ea typeface="Times New Roman"/>
              </a:rPr>
              <a:t>делятся на </a:t>
            </a:r>
            <a:r>
              <a:rPr lang="ru-RU" b="1" u="sng" dirty="0" smtClean="0">
                <a:latin typeface="Times New Roman"/>
                <a:ea typeface="Times New Roman"/>
              </a:rPr>
              <a:t>о</a:t>
            </a:r>
            <a:r>
              <a:rPr lang="ru-RU" b="1" u="sng" dirty="0" smtClean="0"/>
              <a:t>бщеотрицательные</a:t>
            </a:r>
            <a:r>
              <a:rPr lang="ru-RU" u="sng" dirty="0" smtClean="0"/>
              <a:t> и </a:t>
            </a:r>
            <a:r>
              <a:rPr lang="ru-RU" b="1" u="sng" dirty="0" err="1" smtClean="0"/>
              <a:t>частноотрицательные</a:t>
            </a:r>
            <a:r>
              <a:rPr lang="ru-RU" dirty="0" smtClean="0"/>
              <a:t>.</a:t>
            </a:r>
            <a:endParaRPr lang="cs-CZ" dirty="0" smtClean="0"/>
          </a:p>
          <a:p>
            <a:pPr fontAlgn="base">
              <a:spcAft>
                <a:spcPts val="0"/>
              </a:spcAft>
            </a:pPr>
            <a:endParaRPr lang="ru-RU" dirty="0" smtClean="0"/>
          </a:p>
          <a:p>
            <a:r>
              <a:rPr lang="ru-RU" dirty="0" smtClean="0"/>
              <a:t>В ЧЯ различается</a:t>
            </a:r>
          </a:p>
          <a:p>
            <a:r>
              <a:rPr lang="cs-CZ" dirty="0" smtClean="0"/>
              <a:t>větný </a:t>
            </a:r>
            <a:r>
              <a:rPr lang="cs-CZ" dirty="0"/>
              <a:t>zápor </a:t>
            </a:r>
            <a:r>
              <a:rPr lang="cs-CZ" dirty="0" smtClean="0"/>
              <a:t>obecný: </a:t>
            </a:r>
            <a:r>
              <a:rPr lang="cs-CZ" i="1" dirty="0"/>
              <a:t>Nikdo </a:t>
            </a:r>
            <a:r>
              <a:rPr lang="cs-CZ" i="1" dirty="0" smtClean="0"/>
              <a:t>nepřišel</a:t>
            </a:r>
            <a:r>
              <a:rPr lang="cs-CZ" dirty="0" smtClean="0"/>
              <a:t>. </a:t>
            </a:r>
            <a:r>
              <a:rPr lang="cs-CZ" dirty="0"/>
              <a:t>+ </a:t>
            </a:r>
            <a:r>
              <a:rPr lang="cs-CZ" dirty="0" smtClean="0"/>
              <a:t>částečný: </a:t>
            </a:r>
            <a:r>
              <a:rPr lang="cs-CZ" i="1" dirty="0" smtClean="0"/>
              <a:t>Někdo nepřišel</a:t>
            </a:r>
            <a:r>
              <a:rPr lang="cs-CZ" dirty="0" smtClean="0"/>
              <a:t>. </a:t>
            </a:r>
          </a:p>
          <a:p>
            <a:r>
              <a:rPr lang="cs-CZ" dirty="0" smtClean="0"/>
              <a:t>členský zápor: </a:t>
            </a:r>
            <a:r>
              <a:rPr lang="cs-CZ" i="1" dirty="0" smtClean="0"/>
              <a:t>Stalo se to ne mou vinou</a:t>
            </a:r>
            <a:r>
              <a:rPr lang="cs-CZ" dirty="0" smtClean="0"/>
              <a:t>.</a:t>
            </a:r>
          </a:p>
          <a:p>
            <a:r>
              <a:rPr lang="ru-RU" dirty="0" smtClean="0"/>
              <a:t> 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635224"/>
              </p:ext>
            </p:extLst>
          </p:nvPr>
        </p:nvGraphicFramePr>
        <p:xfrm>
          <a:off x="1187624" y="2060849"/>
          <a:ext cx="5976663" cy="991166"/>
        </p:xfrm>
        <a:graphic>
          <a:graphicData uri="http://schemas.openxmlformats.org/drawingml/2006/table">
            <a:tbl>
              <a:tblPr firstRow="1" firstCol="1" bandRow="1"/>
              <a:tblGrid>
                <a:gridCol w="1471990"/>
                <a:gridCol w="4504673"/>
              </a:tblGrid>
              <a:tr h="262911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частицы не, ни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  <a:latin typeface="Segoe UI"/>
                          <a:ea typeface="Times New Roman"/>
                        </a:rPr>
                        <a:t>záporka ne, nikoli</a:t>
                      </a:r>
                      <a:endParaRPr lang="cs-CZ" sz="14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535">
                <a:tc rowSpan="2"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</a:rPr>
                        <a:t>слова нет, нельзя</a:t>
                      </a:r>
                      <a:endParaRPr lang="cs-CZ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  <a:latin typeface="Segoe UI"/>
                          <a:ea typeface="Times New Roman"/>
                        </a:rPr>
                        <a:t>záporná zájmena, příslovce + záporné sloveso</a:t>
                      </a:r>
                      <a:endParaRPr lang="cs-CZ" sz="140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6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 dirty="0" smtClean="0">
                          <a:effectLst/>
                          <a:latin typeface="Segoe UI"/>
                          <a:ea typeface="Times New Roman"/>
                        </a:rPr>
                        <a:t>záporka ani</a:t>
                      </a:r>
                      <a:endParaRPr lang="cs-CZ" sz="1400" noProof="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endParaRPr lang="cs-CZ" sz="14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95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980728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Общеотрицательные </a:t>
            </a:r>
            <a:r>
              <a:rPr lang="ru-RU" b="1" dirty="0" smtClean="0">
                <a:latin typeface="Times New Roman"/>
                <a:ea typeface="Times New Roman"/>
              </a:rPr>
              <a:t>предложения</a:t>
            </a:r>
            <a:r>
              <a:rPr lang="ru-RU" dirty="0" smtClean="0">
                <a:latin typeface="Times New Roman"/>
                <a:ea typeface="Times New Roman"/>
              </a:rPr>
              <a:t> выражают </a:t>
            </a:r>
            <a:r>
              <a:rPr lang="ru-RU" dirty="0">
                <a:latin typeface="Times New Roman"/>
                <a:ea typeface="Times New Roman"/>
              </a:rPr>
              <a:t>общее, полное отрицание, которое относится к предикату.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endParaRPr lang="ru-RU" i="1" dirty="0" smtClean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ea typeface="Times New Roman"/>
              </a:rPr>
              <a:t>Я не настаиваю на том, что менеджеры по набору персонала не должны быть придирчивы.</a:t>
            </a:r>
            <a:r>
              <a:rPr lang="ru-RU" dirty="0">
                <a:ea typeface="Times New Roman"/>
              </a:rPr>
              <a:t> </a:t>
            </a:r>
            <a:endParaRPr lang="cs-CZ" dirty="0"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ea typeface="Times New Roman"/>
              </a:rPr>
              <a:t>У него нет тех связей в Москве, какие имел Валентин Цветков, но они, я уверен, наладятся. </a:t>
            </a:r>
            <a:r>
              <a:rPr lang="ru-RU" dirty="0">
                <a:ea typeface="Times New Roman"/>
              </a:rPr>
              <a:t> </a:t>
            </a:r>
            <a:endParaRPr lang="cs-CZ" dirty="0"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ea typeface="Times New Roman"/>
              </a:rPr>
              <a:t>Только надо </a:t>
            </a:r>
            <a:r>
              <a:rPr lang="ru-RU" i="1" dirty="0" smtClean="0">
                <a:ea typeface="Times New Roman"/>
              </a:rPr>
              <a:t>выйти, курить </a:t>
            </a:r>
            <a:r>
              <a:rPr lang="ru-RU" i="1" dirty="0">
                <a:ea typeface="Times New Roman"/>
              </a:rPr>
              <a:t>здесь нельзя.</a:t>
            </a:r>
            <a:r>
              <a:rPr lang="ru-RU" dirty="0">
                <a:ea typeface="Times New Roman"/>
              </a:rPr>
              <a:t> </a:t>
            </a:r>
            <a:endParaRPr lang="cs-CZ" dirty="0">
              <a:ea typeface="Times New Roman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>
                <a:ea typeface="Times New Roman"/>
              </a:rPr>
              <a:t>И я решила удостовериться, что посторонних людей в здании нет</a:t>
            </a:r>
            <a:r>
              <a:rPr lang="ru-RU" i="1" dirty="0" smtClean="0">
                <a:ea typeface="Times New Roman"/>
              </a:rPr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/>
              <a:t>Skutečná výhoda není jen v potenciálu inovace, ale i v rychlosti provedení  inovace 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/>
              <a:t>Pořád měl pocit, že nemá co ztratit.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/>
              <a:t>Tato nespokojenost však </a:t>
            </a:r>
            <a:r>
              <a:rPr lang="cs-CZ" i="1" dirty="0" smtClean="0"/>
              <a:t>nemá </a:t>
            </a:r>
            <a:r>
              <a:rPr lang="cs-CZ" i="1" dirty="0"/>
              <a:t>znatelný vliv na průměrné výsledky žáků.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/>
              <a:t>Nepřišel snad z budoucnosti? Nepřišel za námi, není tu kvůli nám.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/>
              <a:t>Natruc uvařila k večeři Jackovo nejmilejší jídlo a neřekla ani slovo o tom, co viděla.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289416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90872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Главное отличие между языками заключается в том, что в </a:t>
            </a:r>
            <a:r>
              <a:rPr lang="ru-RU" dirty="0" smtClean="0">
                <a:latin typeface="Times New Roman"/>
                <a:ea typeface="Times New Roman"/>
              </a:rPr>
              <a:t>РЯ </a:t>
            </a:r>
            <a:r>
              <a:rPr lang="ru-RU" dirty="0">
                <a:latin typeface="Times New Roman"/>
                <a:ea typeface="Times New Roman"/>
              </a:rPr>
              <a:t>в </a:t>
            </a:r>
            <a:r>
              <a:rPr lang="ru-RU" dirty="0" smtClean="0">
                <a:latin typeface="Times New Roman"/>
                <a:ea typeface="Times New Roman"/>
              </a:rPr>
              <a:t>общеотрицательных предложениях </a:t>
            </a:r>
            <a:r>
              <a:rPr lang="ru-RU" dirty="0">
                <a:latin typeface="Times New Roman"/>
                <a:ea typeface="Times New Roman"/>
              </a:rPr>
              <a:t>и при усилении отрицания </a:t>
            </a:r>
            <a:r>
              <a:rPr lang="ru-RU" b="1" dirty="0">
                <a:latin typeface="Times New Roman"/>
                <a:ea typeface="Times New Roman"/>
              </a:rPr>
              <a:t>массивно употребляется </a:t>
            </a:r>
            <a:r>
              <a:rPr lang="ru-RU" b="1" dirty="0" err="1">
                <a:latin typeface="Times New Roman"/>
                <a:ea typeface="Times New Roman"/>
              </a:rPr>
              <a:t>род.п</a:t>
            </a:r>
            <a:r>
              <a:rPr lang="ru-RU" b="1" dirty="0">
                <a:latin typeface="Times New Roman"/>
                <a:ea typeface="Times New Roman"/>
              </a:rPr>
              <a:t>. отрицания</a:t>
            </a:r>
            <a:r>
              <a:rPr lang="ru-RU" dirty="0">
                <a:latin typeface="Times New Roman"/>
                <a:ea typeface="Times New Roman"/>
              </a:rPr>
              <a:t>, в то время как </a:t>
            </a:r>
            <a:r>
              <a:rPr lang="ru-RU" b="1" dirty="0">
                <a:latin typeface="Times New Roman"/>
                <a:ea typeface="Times New Roman"/>
              </a:rPr>
              <a:t>в </a:t>
            </a:r>
            <a:r>
              <a:rPr lang="ru-RU" b="1" u="sng" dirty="0" smtClean="0">
                <a:latin typeface="Times New Roman"/>
                <a:ea typeface="Times New Roman"/>
              </a:rPr>
              <a:t>ЧЯ </a:t>
            </a:r>
            <a:r>
              <a:rPr lang="ru-RU" b="1" u="sng" dirty="0">
                <a:latin typeface="Times New Roman"/>
                <a:ea typeface="Times New Roman"/>
              </a:rPr>
              <a:t>он редок</a:t>
            </a:r>
            <a:r>
              <a:rPr lang="ru-RU" u="sng" dirty="0">
                <a:latin typeface="Times New Roman"/>
                <a:ea typeface="Times New Roman"/>
              </a:rPr>
              <a:t>. </a:t>
            </a:r>
            <a:endParaRPr lang="ru-RU" u="sng" dirty="0" smtClean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endParaRPr lang="ru-RU" u="sng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Times New Roman"/>
              </a:rPr>
              <a:t>В ЧЯ он употребляется </a:t>
            </a:r>
            <a:r>
              <a:rPr lang="ru-RU" u="sng" dirty="0">
                <a:latin typeface="Times New Roman"/>
                <a:ea typeface="Times New Roman"/>
              </a:rPr>
              <a:t>лишь в устойчивых выражениях и при усилении отрицания</a:t>
            </a:r>
            <a:r>
              <a:rPr lang="ru-RU" dirty="0">
                <a:latin typeface="Times New Roman"/>
                <a:ea typeface="Times New Roman"/>
              </a:rPr>
              <a:t>. </a:t>
            </a:r>
            <a:r>
              <a:rPr lang="cs-CZ" i="1" smtClean="0">
                <a:latin typeface="Times New Roman"/>
                <a:ea typeface="Times New Roman"/>
              </a:rPr>
              <a:t>není </a:t>
            </a:r>
            <a:r>
              <a:rPr lang="cs-CZ" i="1" smtClean="0">
                <a:latin typeface="Times New Roman"/>
                <a:ea typeface="Times New Roman"/>
              </a:rPr>
              <a:t>pochyb, </a:t>
            </a:r>
            <a:r>
              <a:rPr lang="cs-CZ" i="1" dirty="0" smtClean="0">
                <a:latin typeface="Times New Roman"/>
                <a:ea typeface="Times New Roman"/>
              </a:rPr>
              <a:t>nemám ani potuchy</a:t>
            </a:r>
            <a:r>
              <a:rPr lang="ru-RU" i="1" dirty="0" smtClean="0">
                <a:latin typeface="Times New Roman"/>
                <a:ea typeface="Times New Roman"/>
              </a:rPr>
              <a:t>.</a:t>
            </a:r>
            <a:r>
              <a:rPr lang="ru-RU" i="1" dirty="0">
                <a:latin typeface="Times New Roman"/>
                <a:ea typeface="Times New Roman"/>
              </a:rPr>
              <a:t> </a:t>
            </a:r>
            <a:endParaRPr lang="ru-RU" i="1" dirty="0" smtClean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В РЯ </a:t>
            </a:r>
            <a:r>
              <a:rPr lang="ru-RU" dirty="0" err="1" smtClean="0">
                <a:latin typeface="Times New Roman"/>
                <a:ea typeface="Times New Roman"/>
              </a:rPr>
              <a:t>род.п</a:t>
            </a:r>
            <a:r>
              <a:rPr lang="ru-RU" dirty="0">
                <a:latin typeface="Times New Roman"/>
                <a:ea typeface="Times New Roman"/>
              </a:rPr>
              <a:t>. отрицания соответствует </a:t>
            </a:r>
            <a:r>
              <a:rPr lang="ru-RU" dirty="0" err="1">
                <a:latin typeface="Times New Roman"/>
                <a:ea typeface="Times New Roman"/>
              </a:rPr>
              <a:t>им.п</a:t>
            </a:r>
            <a:r>
              <a:rPr lang="ru-RU" dirty="0">
                <a:latin typeface="Times New Roman"/>
                <a:ea typeface="Times New Roman"/>
              </a:rPr>
              <a:t>. субъекта и </a:t>
            </a:r>
            <a:r>
              <a:rPr lang="ru-RU" dirty="0" err="1">
                <a:latin typeface="Times New Roman"/>
                <a:ea typeface="Times New Roman"/>
              </a:rPr>
              <a:t>вин.п</a:t>
            </a:r>
            <a:r>
              <a:rPr lang="ru-RU" dirty="0">
                <a:latin typeface="Times New Roman"/>
                <a:ea typeface="Times New Roman"/>
              </a:rPr>
              <a:t>. прямого дополнения. Вопрос о том, является ли форма </a:t>
            </a:r>
            <a:r>
              <a:rPr lang="ru-RU" dirty="0" err="1">
                <a:latin typeface="Times New Roman"/>
                <a:ea typeface="Times New Roman"/>
              </a:rPr>
              <a:t>род.п</a:t>
            </a:r>
            <a:r>
              <a:rPr lang="ru-RU" dirty="0">
                <a:latin typeface="Times New Roman"/>
                <a:ea typeface="Times New Roman"/>
              </a:rPr>
              <a:t>. подлежащим в такого типа </a:t>
            </a:r>
            <a:r>
              <a:rPr lang="ru-RU" dirty="0" smtClean="0">
                <a:latin typeface="Times New Roman"/>
                <a:ea typeface="Times New Roman"/>
              </a:rPr>
              <a:t>предложениях </a:t>
            </a:r>
            <a:r>
              <a:rPr lang="ru-RU" dirty="0">
                <a:latin typeface="Times New Roman"/>
                <a:ea typeface="Times New Roman"/>
              </a:rPr>
              <a:t>– неоднозначен.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Times New Roman"/>
              </a:rPr>
              <a:t>Случаи </a:t>
            </a:r>
            <a:r>
              <a:rPr lang="ru-RU" b="1" u="sng" dirty="0" smtClean="0">
                <a:latin typeface="Times New Roman"/>
                <a:ea typeface="Times New Roman"/>
              </a:rPr>
              <a:t>обязательного употребления </a:t>
            </a:r>
            <a:r>
              <a:rPr lang="ru-RU" u="sng" dirty="0" err="1" smtClean="0">
                <a:latin typeface="Times New Roman"/>
                <a:ea typeface="Times New Roman"/>
              </a:rPr>
              <a:t>род.п</a:t>
            </a:r>
            <a:r>
              <a:rPr lang="ru-RU" u="sng" dirty="0" smtClean="0">
                <a:latin typeface="Times New Roman"/>
                <a:ea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Я не получила ни одного письма.</a:t>
            </a:r>
            <a:r>
              <a:rPr lang="ru-RU" dirty="0">
                <a:latin typeface="Times New Roman"/>
                <a:ea typeface="Times New Roman"/>
              </a:rPr>
              <a:t> (усиление </a:t>
            </a:r>
            <a:r>
              <a:rPr lang="ru-RU" dirty="0" smtClean="0">
                <a:latin typeface="Times New Roman"/>
                <a:ea typeface="Times New Roman"/>
              </a:rPr>
              <a:t>– употребление </a:t>
            </a:r>
            <a:r>
              <a:rPr lang="ru-RU" dirty="0" err="1">
                <a:latin typeface="Times New Roman"/>
                <a:ea typeface="Times New Roman"/>
              </a:rPr>
              <a:t>род.п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</a:rPr>
              <a:t> обязательно</a:t>
            </a:r>
            <a:r>
              <a:rPr lang="ru-RU" dirty="0" smtClean="0">
                <a:latin typeface="Times New Roman"/>
                <a:ea typeface="Times New Roman"/>
              </a:rPr>
              <a:t>)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Вы не имеете права на ошибку.</a:t>
            </a:r>
            <a:r>
              <a:rPr lang="ru-RU" dirty="0">
                <a:latin typeface="Times New Roman"/>
                <a:ea typeface="Times New Roman"/>
              </a:rPr>
              <a:t> (устойчивое </a:t>
            </a:r>
            <a:r>
              <a:rPr lang="ru-RU" dirty="0" smtClean="0">
                <a:latin typeface="Times New Roman"/>
                <a:ea typeface="Times New Roman"/>
              </a:rPr>
              <a:t>сочетание</a:t>
            </a:r>
            <a:r>
              <a:rPr lang="cs-CZ" dirty="0" smtClean="0"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latin typeface="Times New Roman"/>
                <a:ea typeface="Times New Roman"/>
              </a:rPr>
              <a:t>коллокация</a:t>
            </a:r>
            <a:r>
              <a:rPr lang="ru-RU" dirty="0" smtClean="0">
                <a:latin typeface="Times New Roman"/>
                <a:ea typeface="Times New Roman"/>
              </a:rPr>
              <a:t>  </a:t>
            </a:r>
            <a:r>
              <a:rPr lang="ru-RU" dirty="0">
                <a:latin typeface="Times New Roman"/>
                <a:ea typeface="Times New Roman"/>
              </a:rPr>
              <a:t>– употребление </a:t>
            </a:r>
            <a:r>
              <a:rPr lang="ru-RU" dirty="0" err="1" smtClean="0">
                <a:latin typeface="Times New Roman"/>
                <a:ea typeface="Times New Roman"/>
              </a:rPr>
              <a:t>род.п</a:t>
            </a:r>
            <a:r>
              <a:rPr lang="ru-RU" dirty="0" smtClean="0">
                <a:latin typeface="Times New Roman"/>
                <a:ea typeface="Times New Roman"/>
              </a:rPr>
              <a:t>. обязательно</a:t>
            </a:r>
            <a:r>
              <a:rPr lang="ru-RU" dirty="0">
                <a:latin typeface="Times New Roman"/>
                <a:ea typeface="Times New Roman"/>
              </a:rPr>
              <a:t>)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В остальных </a:t>
            </a:r>
            <a:r>
              <a:rPr lang="ru-RU" dirty="0" smtClean="0">
                <a:latin typeface="Times New Roman"/>
                <a:ea typeface="Times New Roman"/>
              </a:rPr>
              <a:t>случаях </a:t>
            </a:r>
            <a:r>
              <a:rPr lang="ru-RU" b="1" dirty="0" smtClean="0">
                <a:latin typeface="Times New Roman"/>
                <a:ea typeface="Times New Roman"/>
              </a:rPr>
              <a:t>употребление </a:t>
            </a:r>
            <a:r>
              <a:rPr lang="ru-RU" b="1" dirty="0" err="1">
                <a:latin typeface="Times New Roman"/>
                <a:ea typeface="Times New Roman"/>
              </a:rPr>
              <a:t>род.п</a:t>
            </a:r>
            <a:r>
              <a:rPr lang="ru-RU" b="1" dirty="0">
                <a:latin typeface="Times New Roman"/>
                <a:ea typeface="Times New Roman"/>
              </a:rPr>
              <a:t>. возможно</a:t>
            </a:r>
            <a:r>
              <a:rPr lang="ru-RU" dirty="0">
                <a:latin typeface="Times New Roman"/>
                <a:ea typeface="Times New Roman"/>
              </a:rPr>
              <a:t>, но выбор </a:t>
            </a:r>
            <a:r>
              <a:rPr lang="ru-RU" dirty="0" smtClean="0">
                <a:latin typeface="Times New Roman"/>
                <a:ea typeface="Times New Roman"/>
              </a:rPr>
              <a:t>носителя РЯ </a:t>
            </a:r>
            <a:r>
              <a:rPr lang="ru-RU" dirty="0">
                <a:latin typeface="Times New Roman"/>
                <a:ea typeface="Times New Roman"/>
              </a:rPr>
              <a:t>очевиден.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</a:rPr>
              <a:t>Конца не было видно</a:t>
            </a:r>
            <a:r>
              <a:rPr lang="ru-RU" i="1" dirty="0" smtClean="0">
                <a:latin typeface="Times New Roman"/>
                <a:ea typeface="Times New Roman"/>
              </a:rPr>
              <a:t>. </a:t>
            </a:r>
            <a:r>
              <a:rPr lang="ru-RU" dirty="0" smtClean="0">
                <a:latin typeface="Times New Roman"/>
                <a:ea typeface="Times New Roman"/>
              </a:rPr>
              <a:t>х </a:t>
            </a:r>
            <a:r>
              <a:rPr lang="ru-RU" i="1" dirty="0" smtClean="0">
                <a:latin typeface="Times New Roman"/>
                <a:ea typeface="Times New Roman"/>
              </a:rPr>
              <a:t>Конец </a:t>
            </a:r>
            <a:r>
              <a:rPr lang="ru-RU" i="1" dirty="0">
                <a:latin typeface="Times New Roman"/>
                <a:ea typeface="Times New Roman"/>
              </a:rPr>
              <a:t>не был виден.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 smtClean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i="1" dirty="0" smtClean="0">
                <a:effectLst/>
                <a:latin typeface="Times New Roman"/>
                <a:ea typeface="Times New Roman"/>
              </a:rPr>
              <a:t>Он не задавал вопросов</a:t>
            </a:r>
            <a:r>
              <a:rPr lang="ru-RU" dirty="0">
                <a:latin typeface="Times New Roman"/>
                <a:ea typeface="Times New Roman"/>
              </a:rPr>
              <a:t>. х </a:t>
            </a:r>
            <a:r>
              <a:rPr lang="ru-RU" i="1" dirty="0" smtClean="0">
                <a:latin typeface="Times New Roman"/>
                <a:ea typeface="Times New Roman"/>
              </a:rPr>
              <a:t>Он не задавал вопросы.</a:t>
            </a:r>
            <a:endParaRPr lang="cs-CZ" i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9892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671691"/>
            <a:ext cx="878497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u="sng" dirty="0">
                <a:latin typeface="Times New Roman"/>
                <a:ea typeface="Times New Roman"/>
              </a:rPr>
              <a:t>Формы </a:t>
            </a:r>
            <a:r>
              <a:rPr lang="ru-RU" b="1" u="sng" dirty="0">
                <a:latin typeface="Times New Roman"/>
                <a:ea typeface="Times New Roman"/>
              </a:rPr>
              <a:t>нет, не было, не будет </a:t>
            </a:r>
            <a:r>
              <a:rPr lang="ru-RU" u="sng" dirty="0">
                <a:latin typeface="Times New Roman"/>
                <a:ea typeface="Times New Roman"/>
              </a:rPr>
              <a:t>представляют собой </a:t>
            </a:r>
            <a:r>
              <a:rPr lang="ru-RU" b="1" u="sng" dirty="0">
                <a:latin typeface="Times New Roman"/>
                <a:ea typeface="Times New Roman"/>
              </a:rPr>
              <a:t>экзистенциальный глагол быть (</a:t>
            </a:r>
            <a:r>
              <a:rPr lang="ru-RU" b="1" u="sng" dirty="0" smtClean="0">
                <a:latin typeface="Times New Roman"/>
                <a:ea typeface="Times New Roman"/>
              </a:rPr>
              <a:t>существовать).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Апельсинов и бананов нет, а есть арбузы и </a:t>
            </a:r>
            <a:r>
              <a:rPr lang="ru-RU" i="1" dirty="0" smtClean="0">
                <a:latin typeface="Times New Roman"/>
                <a:ea typeface="Times New Roman"/>
              </a:rPr>
              <a:t>фиги.</a:t>
            </a:r>
            <a:r>
              <a:rPr lang="ru-RU" i="1" dirty="0">
                <a:latin typeface="Times New Roman"/>
                <a:ea typeface="Times New Roman"/>
              </a:rPr>
              <a:t> 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Проявляется это расстройство в момент, когда человек осознает, что у него нет возможности воспользоваться телефоном</a:t>
            </a:r>
            <a:r>
              <a:rPr lang="ru-RU" i="1" dirty="0" smtClean="0">
                <a:latin typeface="Times New Roman"/>
                <a:ea typeface="Times New Roman"/>
              </a:rPr>
              <a:t>. 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 smtClean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Times New Roman"/>
                <a:ea typeface="Times New Roman"/>
              </a:rPr>
              <a:t>Например</a:t>
            </a:r>
            <a:r>
              <a:rPr lang="ru-RU" i="1" dirty="0">
                <a:latin typeface="Times New Roman"/>
                <a:ea typeface="Times New Roman"/>
              </a:rPr>
              <a:t>, за ним погонишься, а догнать его нет возможности.</a:t>
            </a:r>
            <a:endParaRPr lang="cs-CZ" i="1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Times New Roman"/>
                <a:ea typeface="Times New Roman"/>
              </a:rPr>
              <a:t>Преподавателя </a:t>
            </a:r>
            <a:r>
              <a:rPr lang="ru-RU" i="1" dirty="0">
                <a:latin typeface="Times New Roman"/>
                <a:ea typeface="Times New Roman"/>
              </a:rPr>
              <a:t>все нет и </a:t>
            </a:r>
            <a:r>
              <a:rPr lang="ru-RU" i="1" dirty="0" smtClean="0">
                <a:latin typeface="Times New Roman"/>
                <a:ea typeface="Times New Roman"/>
              </a:rPr>
              <a:t>нет.</a:t>
            </a:r>
            <a:endParaRPr lang="cs-CZ" i="1" dirty="0" smtClean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u="sng" dirty="0">
                <a:latin typeface="Times New Roman"/>
                <a:ea typeface="Times New Roman"/>
              </a:rPr>
              <a:t>Кроме того </a:t>
            </a:r>
            <a:r>
              <a:rPr lang="ru-RU" b="1" u="sng" dirty="0">
                <a:latin typeface="Times New Roman"/>
                <a:ea typeface="Times New Roman"/>
              </a:rPr>
              <a:t>нет </a:t>
            </a:r>
            <a:r>
              <a:rPr lang="ru-RU" u="sng" dirty="0">
                <a:latin typeface="Times New Roman"/>
                <a:ea typeface="Times New Roman"/>
              </a:rPr>
              <a:t>используется </a:t>
            </a:r>
            <a:r>
              <a:rPr lang="ru-RU" b="1" u="sng" dirty="0">
                <a:latin typeface="Times New Roman"/>
                <a:ea typeface="Times New Roman"/>
              </a:rPr>
              <a:t>для замены предиката.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Вася во всем разобрался, а его </a:t>
            </a:r>
            <a:r>
              <a:rPr lang="ru-RU" i="1" dirty="0" smtClean="0">
                <a:latin typeface="Times New Roman"/>
                <a:ea typeface="Times New Roman"/>
              </a:rPr>
              <a:t>брат </a:t>
            </a:r>
            <a:r>
              <a:rPr lang="ru-RU" i="1" dirty="0">
                <a:latin typeface="Times New Roman"/>
                <a:ea typeface="Times New Roman"/>
              </a:rPr>
              <a:t>- нет. </a:t>
            </a:r>
            <a:endParaRPr lang="cs-CZ" i="1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Мне холодно, а тебе - нет. </a:t>
            </a:r>
            <a:endParaRPr lang="cs-CZ" i="1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r>
              <a:rPr lang="ru-RU" dirty="0" smtClean="0">
                <a:latin typeface="Times New Roman"/>
                <a:ea typeface="Times New Roman"/>
              </a:rPr>
              <a:t>Это </a:t>
            </a:r>
            <a:r>
              <a:rPr lang="ru-RU" dirty="0">
                <a:latin typeface="Times New Roman"/>
                <a:ea typeface="Times New Roman"/>
              </a:rPr>
              <a:t>значит, что краткий негативный ответ выглядит как </a:t>
            </a:r>
            <a:r>
              <a:rPr lang="ru-RU" b="1" dirty="0">
                <a:latin typeface="Times New Roman"/>
                <a:ea typeface="Times New Roman"/>
              </a:rPr>
              <a:t>нет</a:t>
            </a:r>
            <a:r>
              <a:rPr lang="ru-RU" dirty="0">
                <a:latin typeface="Times New Roman"/>
                <a:ea typeface="Times New Roman"/>
              </a:rPr>
              <a:t>. </a:t>
            </a:r>
            <a:endParaRPr lang="cs-CZ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Вы здесь живете? Нет. Вы довольны? Нет.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u="sng" dirty="0">
                <a:latin typeface="Times New Roman"/>
                <a:ea typeface="Times New Roman"/>
              </a:rPr>
              <a:t>Также существует возможность </a:t>
            </a:r>
            <a:r>
              <a:rPr lang="ru-RU" b="1" u="sng" dirty="0">
                <a:latin typeface="Times New Roman"/>
                <a:ea typeface="Times New Roman"/>
              </a:rPr>
              <a:t>употреблять нет с отглагольным существительным.</a:t>
            </a:r>
            <a:r>
              <a:rPr lang="ru-RU" u="sng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Однако </a:t>
            </a:r>
            <a:r>
              <a:rPr lang="ru-RU" dirty="0" smtClean="0">
                <a:latin typeface="Times New Roman"/>
                <a:ea typeface="Times New Roman"/>
              </a:rPr>
              <a:t>такие высказывания  </a:t>
            </a:r>
            <a:r>
              <a:rPr lang="ru-RU" dirty="0">
                <a:latin typeface="Times New Roman"/>
                <a:ea typeface="Times New Roman"/>
              </a:rPr>
              <a:t>не нейтральны и имеют модальный оттенок невозможности или запрета. </a:t>
            </a:r>
            <a:endParaRPr lang="cs-CZ" dirty="0">
              <a:latin typeface="Times New Roman"/>
              <a:ea typeface="Times New Roman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Посторонним входа нет. Посадки нет</a:t>
            </a:r>
            <a:r>
              <a:rPr lang="ru-RU" i="1" dirty="0" smtClean="0">
                <a:latin typeface="Times New Roman"/>
                <a:ea typeface="Times New Roman"/>
              </a:rPr>
              <a:t>.</a:t>
            </a:r>
          </a:p>
          <a:p>
            <a:endParaRPr lang="ru-RU" b="1" dirty="0" smtClean="0">
              <a:latin typeface="Times New Roman"/>
              <a:ea typeface="Times New Roman"/>
            </a:endParaRPr>
          </a:p>
          <a:p>
            <a:r>
              <a:rPr lang="ru-RU" b="1" u="sng" dirty="0" smtClean="0">
                <a:latin typeface="Times New Roman"/>
                <a:ea typeface="Times New Roman"/>
              </a:rPr>
              <a:t>При </a:t>
            </a:r>
            <a:r>
              <a:rPr lang="ru-RU" b="1" u="sng" dirty="0" err="1">
                <a:latin typeface="Times New Roman"/>
                <a:ea typeface="Times New Roman"/>
              </a:rPr>
              <a:t>связочно</a:t>
            </a:r>
            <a:r>
              <a:rPr lang="ru-RU" b="1" u="sng" dirty="0">
                <a:latin typeface="Times New Roman"/>
                <a:ea typeface="Times New Roman"/>
              </a:rPr>
              <a:t>-именном предикате употребляется только частица не (не был, не будет).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Он не врач. Это не его стетоскоп. Здесь не душно.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153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889844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b="1" dirty="0" err="1" smtClean="0">
                <a:latin typeface="Times New Roman"/>
                <a:ea typeface="Times New Roman"/>
              </a:rPr>
              <a:t>Частноотрицательные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предложения </a:t>
            </a:r>
            <a:r>
              <a:rPr lang="ru-RU" dirty="0">
                <a:latin typeface="Times New Roman"/>
                <a:ea typeface="Times New Roman"/>
              </a:rPr>
              <a:t>выражают частичное, неполное отрицание.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Отрицание относится к части предиката или иному члену предложения. </a:t>
            </a:r>
            <a:endParaRPr lang="cs-CZ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Я не от тебя хотел услышать ответ. Он не меня там видел. </a:t>
            </a:r>
            <a:endParaRPr lang="cs-CZ" i="1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Сейчас пора не начинать новую работу, а заканчивать старую статью. </a:t>
            </a:r>
            <a:endParaRPr lang="cs-CZ" i="1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Она была не чешка, а американка. </a:t>
            </a:r>
            <a:endParaRPr lang="cs-CZ" i="1" dirty="0" smtClean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Хотелось всем дать понять, что мы не за этим уехали из </a:t>
            </a:r>
            <a:r>
              <a:rPr lang="ru-RU" i="1" dirty="0" smtClean="0">
                <a:latin typeface="Times New Roman"/>
                <a:ea typeface="Times New Roman"/>
              </a:rPr>
              <a:t>Москвы.</a:t>
            </a: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Times New Roman"/>
                <a:ea typeface="Times New Roman"/>
              </a:rPr>
              <a:t>Не </a:t>
            </a:r>
            <a:r>
              <a:rPr lang="ru-RU" i="1" dirty="0">
                <a:latin typeface="Times New Roman"/>
                <a:ea typeface="Times New Roman"/>
              </a:rPr>
              <a:t>каждый может себе позволить сразу засадить </a:t>
            </a:r>
            <a:r>
              <a:rPr lang="ru-RU" i="1" dirty="0" smtClean="0">
                <a:latin typeface="Times New Roman"/>
                <a:ea typeface="Times New Roman"/>
              </a:rPr>
              <a:t>целую </a:t>
            </a:r>
            <a:r>
              <a:rPr lang="ru-RU" i="1" dirty="0">
                <a:latin typeface="Times New Roman"/>
                <a:ea typeface="Times New Roman"/>
              </a:rPr>
              <a:t>плантацию.</a:t>
            </a:r>
            <a:endParaRPr lang="cs-CZ" i="1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u="sng" dirty="0">
                <a:latin typeface="Times New Roman"/>
                <a:ea typeface="Times New Roman"/>
              </a:rPr>
              <a:t>В </a:t>
            </a:r>
            <a:r>
              <a:rPr lang="ru-RU" u="sng" dirty="0" smtClean="0">
                <a:latin typeface="Times New Roman"/>
                <a:ea typeface="Times New Roman"/>
              </a:rPr>
              <a:t>ЧЯ </a:t>
            </a:r>
            <a:r>
              <a:rPr lang="ru-RU" u="sng" dirty="0">
                <a:latin typeface="Times New Roman"/>
                <a:ea typeface="Times New Roman"/>
              </a:rPr>
              <a:t>отрицательная частица ставится </a:t>
            </a:r>
            <a:r>
              <a:rPr lang="ru-RU" u="sng" dirty="0" smtClean="0">
                <a:latin typeface="Times New Roman"/>
                <a:ea typeface="Times New Roman"/>
              </a:rPr>
              <a:t>чаще всего </a:t>
            </a:r>
            <a:r>
              <a:rPr lang="ru-RU" u="sng" dirty="0">
                <a:latin typeface="Times New Roman"/>
                <a:ea typeface="Times New Roman"/>
              </a:rPr>
              <a:t>перед предикатом</a:t>
            </a:r>
            <a:r>
              <a:rPr lang="ru-RU" dirty="0">
                <a:latin typeface="Times New Roman"/>
                <a:ea typeface="Times New Roman"/>
              </a:rPr>
              <a:t>, потому что частичное и полное отрицание не различается настолько принципиально.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endParaRPr lang="ru-RU" i="1" dirty="0" smtClean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i="1" dirty="0">
                <a:latin typeface="Times New Roman"/>
                <a:ea typeface="Times New Roman"/>
              </a:rPr>
              <a:t>Я на Вас не сержусь</a:t>
            </a:r>
            <a:r>
              <a:rPr lang="ru-RU" i="1" dirty="0" smtClean="0">
                <a:latin typeface="Times New Roman"/>
                <a:ea typeface="Times New Roman"/>
              </a:rPr>
              <a:t>.</a:t>
            </a:r>
            <a:r>
              <a:rPr lang="en-US" i="1" dirty="0" smtClean="0">
                <a:latin typeface="Times New Roman"/>
                <a:ea typeface="Times New Roman"/>
              </a:rPr>
              <a:t> </a:t>
            </a:r>
            <a:r>
              <a:rPr lang="en-US" i="1" dirty="0" err="1" smtClean="0">
                <a:latin typeface="Times New Roman"/>
                <a:ea typeface="Times New Roman"/>
              </a:rPr>
              <a:t>Nezlobím</a:t>
            </a:r>
            <a:r>
              <a:rPr lang="en-US" i="1" dirty="0" smtClean="0">
                <a:latin typeface="Times New Roman"/>
                <a:ea typeface="Times New Roman"/>
              </a:rPr>
              <a:t> </a:t>
            </a:r>
            <a:r>
              <a:rPr lang="en-US" i="1" dirty="0">
                <a:latin typeface="Times New Roman"/>
                <a:ea typeface="Times New Roman"/>
              </a:rPr>
              <a:t>se </a:t>
            </a:r>
            <a:r>
              <a:rPr lang="en-US" i="1" dirty="0" err="1">
                <a:latin typeface="Times New Roman"/>
                <a:ea typeface="Times New Roman"/>
              </a:rPr>
              <a:t>na</a:t>
            </a:r>
            <a:r>
              <a:rPr lang="en-US" i="1" dirty="0">
                <a:latin typeface="Times New Roman"/>
                <a:ea typeface="Times New Roman"/>
              </a:rPr>
              <a:t> </a:t>
            </a:r>
            <a:r>
              <a:rPr lang="cs-CZ" i="1" dirty="0" smtClean="0">
                <a:latin typeface="Times New Roman"/>
                <a:ea typeface="Times New Roman"/>
              </a:rPr>
              <a:t>vás</a:t>
            </a:r>
            <a:r>
              <a:rPr lang="en-US" i="1" dirty="0" smtClean="0">
                <a:latin typeface="Times New Roman"/>
                <a:ea typeface="Times New Roman"/>
              </a:rPr>
              <a:t>.</a:t>
            </a:r>
            <a:r>
              <a:rPr lang="en-US" i="1" dirty="0">
                <a:latin typeface="Times New Roman"/>
                <a:ea typeface="Times New Roman"/>
              </a:rPr>
              <a:t>  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 smtClean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i="1" dirty="0">
                <a:latin typeface="Times New Roman"/>
                <a:ea typeface="Times New Roman"/>
              </a:rPr>
              <a:t>Я не на Вас сержусь</a:t>
            </a:r>
            <a:r>
              <a:rPr lang="ru-RU" i="1" dirty="0" smtClean="0">
                <a:latin typeface="Times New Roman"/>
                <a:ea typeface="Times New Roman"/>
              </a:rPr>
              <a:t>.</a:t>
            </a:r>
            <a:r>
              <a:rPr lang="en-US" i="1" dirty="0">
                <a:latin typeface="Times New Roman"/>
                <a:ea typeface="Times New Roman"/>
              </a:rPr>
              <a:t> Na </a:t>
            </a:r>
            <a:r>
              <a:rPr lang="cs-CZ" i="1" dirty="0" smtClean="0">
                <a:latin typeface="Times New Roman"/>
                <a:ea typeface="Times New Roman"/>
              </a:rPr>
              <a:t>vás</a:t>
            </a:r>
            <a:r>
              <a:rPr lang="en-US" i="1" dirty="0" smtClean="0">
                <a:latin typeface="Times New Roman"/>
                <a:ea typeface="Times New Roman"/>
              </a:rPr>
              <a:t> </a:t>
            </a:r>
            <a:r>
              <a:rPr lang="en-US" i="1" dirty="0">
                <a:latin typeface="Times New Roman"/>
                <a:ea typeface="Times New Roman"/>
              </a:rPr>
              <a:t>se </a:t>
            </a:r>
            <a:r>
              <a:rPr lang="en-US" i="1" dirty="0" err="1">
                <a:latin typeface="Times New Roman"/>
                <a:ea typeface="Times New Roman"/>
              </a:rPr>
              <a:t>nezlobím</a:t>
            </a:r>
            <a:r>
              <a:rPr lang="en-US" i="1" dirty="0">
                <a:latin typeface="Times New Roman"/>
                <a:ea typeface="Times New Roman"/>
              </a:rPr>
              <a:t>. </a:t>
            </a:r>
            <a:endParaRPr lang="ru-RU" i="1" dirty="0" smtClean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endParaRPr lang="ru-RU" i="1" dirty="0">
              <a:effectLst/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i="1" dirty="0">
                <a:latin typeface="Times New Roman"/>
                <a:ea typeface="Times New Roman"/>
              </a:rPr>
              <a:t>S tím může zastrašit </a:t>
            </a:r>
            <a:r>
              <a:rPr lang="cs-CZ" i="1" dirty="0" smtClean="0">
                <a:latin typeface="Times New Roman"/>
                <a:ea typeface="Times New Roman"/>
              </a:rPr>
              <a:t>prvňáky, ne mě</a:t>
            </a:r>
            <a:r>
              <a:rPr lang="ru-RU" i="1" dirty="0" smtClean="0">
                <a:latin typeface="Times New Roman"/>
                <a:ea typeface="Times New Roman"/>
              </a:rPr>
              <a:t>.</a:t>
            </a:r>
            <a:endParaRPr lang="cs-CZ" i="1" dirty="0" smtClean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i="1" dirty="0">
                <a:latin typeface="Times New Roman"/>
                <a:ea typeface="Times New Roman"/>
              </a:rPr>
              <a:t>To k </a:t>
            </a:r>
            <a:r>
              <a:rPr lang="cs-CZ" i="1" dirty="0" smtClean="0">
                <a:latin typeface="Times New Roman"/>
                <a:ea typeface="Times New Roman"/>
              </a:rPr>
              <a:t>ní, </a:t>
            </a:r>
            <a:r>
              <a:rPr lang="cs-CZ" i="1" dirty="0">
                <a:latin typeface="Times New Roman"/>
                <a:ea typeface="Times New Roman"/>
              </a:rPr>
              <a:t>ne domů k </a:t>
            </a:r>
            <a:r>
              <a:rPr lang="cs-CZ" i="1" dirty="0" smtClean="0">
                <a:latin typeface="Times New Roman"/>
                <a:ea typeface="Times New Roman"/>
              </a:rPr>
              <a:t>manželce, </a:t>
            </a:r>
            <a:r>
              <a:rPr lang="cs-CZ" i="1" dirty="0">
                <a:latin typeface="Times New Roman"/>
                <a:ea typeface="Times New Roman"/>
              </a:rPr>
              <a:t>se </a:t>
            </a:r>
            <a:r>
              <a:rPr lang="cs-CZ" i="1" dirty="0" smtClean="0">
                <a:latin typeface="Times New Roman"/>
                <a:ea typeface="Times New Roman"/>
              </a:rPr>
              <a:t>uchýlil, </a:t>
            </a:r>
            <a:r>
              <a:rPr lang="cs-CZ" i="1" dirty="0">
                <a:latin typeface="Times New Roman"/>
                <a:ea typeface="Times New Roman"/>
              </a:rPr>
              <a:t>když ode mě </a:t>
            </a:r>
            <a:r>
              <a:rPr lang="cs-CZ" i="1" dirty="0" smtClean="0">
                <a:latin typeface="Times New Roman"/>
                <a:ea typeface="Times New Roman"/>
              </a:rPr>
              <a:t>odešel!</a:t>
            </a:r>
            <a:endParaRPr lang="cs-CZ" i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3091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94175" y="764704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Частичное отрицание обязательно в </a:t>
            </a:r>
            <a:r>
              <a:rPr lang="ru-RU" b="1" dirty="0" smtClean="0">
                <a:latin typeface="Times New Roman"/>
                <a:ea typeface="Times New Roman"/>
              </a:rPr>
              <a:t>РЯ </a:t>
            </a:r>
            <a:r>
              <a:rPr lang="ru-RU" b="1" dirty="0">
                <a:latin typeface="Times New Roman"/>
                <a:ea typeface="Times New Roman"/>
              </a:rPr>
              <a:t>в следующих случаях.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 smtClean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endParaRPr lang="cs-CZ" dirty="0">
              <a:latin typeface="Times New Roman"/>
              <a:ea typeface="Times New Roman"/>
            </a:endParaRPr>
          </a:p>
          <a:p>
            <a:pPr marL="342900" indent="-342900" fontAlgn="base">
              <a:spcAft>
                <a:spcPts val="0"/>
              </a:spcAft>
              <a:buAutoNum type="arabicPeriod"/>
            </a:pPr>
            <a:r>
              <a:rPr lang="ru-RU" u="sng" dirty="0" smtClean="0">
                <a:latin typeface="Times New Roman"/>
                <a:ea typeface="Times New Roman"/>
              </a:rPr>
              <a:t>Противопоставление</a:t>
            </a:r>
            <a:r>
              <a:rPr lang="ru-RU" u="sng" dirty="0">
                <a:latin typeface="Times New Roman"/>
                <a:ea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 smtClean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Times New Roman"/>
                <a:ea typeface="Times New Roman"/>
              </a:rPr>
              <a:t>Виноват </a:t>
            </a:r>
            <a:r>
              <a:rPr lang="ru-RU" i="1" dirty="0">
                <a:latin typeface="Times New Roman"/>
                <a:ea typeface="Times New Roman"/>
              </a:rPr>
              <a:t>не я, а стрелочник.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 smtClean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Times New Roman"/>
                <a:ea typeface="Times New Roman"/>
              </a:rPr>
              <a:t>Она </a:t>
            </a:r>
            <a:r>
              <a:rPr lang="ru-RU" i="1" dirty="0">
                <a:latin typeface="Times New Roman"/>
                <a:ea typeface="Times New Roman"/>
              </a:rPr>
              <a:t>была не в халате, а в белой нарядной </a:t>
            </a:r>
            <a:r>
              <a:rPr lang="ru-RU" i="1" dirty="0" smtClean="0">
                <a:latin typeface="Times New Roman"/>
                <a:ea typeface="Times New Roman"/>
              </a:rPr>
              <a:t>кофточке.</a:t>
            </a:r>
          </a:p>
          <a:p>
            <a:pPr fontAlgn="base">
              <a:spcAft>
                <a:spcPts val="0"/>
              </a:spcAft>
            </a:pP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2. </a:t>
            </a:r>
            <a:r>
              <a:rPr lang="ru-RU" u="sng" dirty="0">
                <a:latin typeface="Times New Roman"/>
                <a:ea typeface="Times New Roman"/>
              </a:rPr>
              <a:t>Перед местоименными словами с обобщающим значением</a:t>
            </a:r>
            <a:r>
              <a:rPr lang="ru-RU" dirty="0">
                <a:latin typeface="Times New Roman"/>
                <a:ea typeface="Times New Roman"/>
              </a:rPr>
              <a:t>. </a:t>
            </a:r>
            <a:endParaRPr lang="ru-RU" dirty="0" smtClean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Times New Roman"/>
                <a:ea typeface="Times New Roman"/>
              </a:rPr>
              <a:t>С </a:t>
            </a:r>
            <a:r>
              <a:rPr lang="ru-RU" i="1" dirty="0">
                <a:latin typeface="Times New Roman"/>
                <a:ea typeface="Times New Roman"/>
              </a:rPr>
              <a:t>заданием справились не все. </a:t>
            </a:r>
            <a:endParaRPr lang="ru-RU" i="1" dirty="0" smtClean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Times New Roman"/>
                <a:ea typeface="Times New Roman"/>
              </a:rPr>
              <a:t>Не </a:t>
            </a:r>
            <a:r>
              <a:rPr lang="ru-RU" i="1" dirty="0">
                <a:latin typeface="Times New Roman"/>
                <a:ea typeface="Times New Roman"/>
              </a:rPr>
              <a:t>всегда можно прогнозировать эмоциональную реакцию зрителей.</a:t>
            </a:r>
          </a:p>
          <a:p>
            <a:pPr fontAlgn="base">
              <a:spcAft>
                <a:spcPts val="0"/>
              </a:spcAft>
            </a:pP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3. </a:t>
            </a:r>
            <a:r>
              <a:rPr lang="ru-RU" u="sng" dirty="0">
                <a:latin typeface="Times New Roman"/>
                <a:ea typeface="Times New Roman"/>
              </a:rPr>
              <a:t>С модальными выражениями </a:t>
            </a:r>
            <a:r>
              <a:rPr lang="ru-RU" dirty="0">
                <a:latin typeface="Times New Roman"/>
                <a:ea typeface="Times New Roman"/>
              </a:rPr>
              <a:t>(</a:t>
            </a:r>
            <a:r>
              <a:rPr lang="ru-RU" dirty="0" smtClean="0">
                <a:latin typeface="Times New Roman"/>
                <a:ea typeface="Times New Roman"/>
              </a:rPr>
              <a:t>хотя семантически </a:t>
            </a:r>
            <a:r>
              <a:rPr lang="ru-RU" dirty="0">
                <a:latin typeface="Times New Roman"/>
                <a:ea typeface="Times New Roman"/>
              </a:rPr>
              <a:t>это полное отрицание). </a:t>
            </a:r>
            <a:endParaRPr lang="ru-RU" dirty="0" smtClean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Times New Roman"/>
                <a:ea typeface="Times New Roman"/>
              </a:rPr>
              <a:t>Он </a:t>
            </a:r>
            <a:r>
              <a:rPr lang="ru-RU" i="1" dirty="0">
                <a:latin typeface="Times New Roman"/>
                <a:ea typeface="Times New Roman"/>
              </a:rPr>
              <a:t>не в состоянии был говорить. Не надо будет звонить.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Times New Roman"/>
                <a:ea typeface="Times New Roman"/>
              </a:rPr>
              <a:t>Ты </a:t>
            </a:r>
            <a:r>
              <a:rPr lang="ru-RU" i="1" dirty="0">
                <a:latin typeface="Times New Roman"/>
                <a:ea typeface="Times New Roman"/>
              </a:rPr>
              <a:t>не намерен был нас здесь дожидаться</a:t>
            </a:r>
            <a:r>
              <a:rPr lang="ru-RU" i="1" dirty="0" smtClean="0">
                <a:latin typeface="Times New Roman"/>
                <a:ea typeface="Times New Roman"/>
              </a:rPr>
              <a:t>!</a:t>
            </a:r>
          </a:p>
          <a:p>
            <a:pPr fontAlgn="base">
              <a:spcAft>
                <a:spcPts val="0"/>
              </a:spcAft>
            </a:pP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4. </a:t>
            </a:r>
            <a:r>
              <a:rPr lang="ru-RU" u="sng" dirty="0">
                <a:latin typeface="Times New Roman"/>
                <a:ea typeface="Times New Roman"/>
              </a:rPr>
              <a:t>Частичное отрицание употребляется для выражения модального значения </a:t>
            </a:r>
            <a:r>
              <a:rPr lang="ru-RU" u="sng" dirty="0" smtClean="0">
                <a:latin typeface="Times New Roman"/>
                <a:ea typeface="Times New Roman"/>
              </a:rPr>
              <a:t>необязательности (модальный глагол/</a:t>
            </a:r>
            <a:r>
              <a:rPr lang="ru-RU" u="sng" dirty="0" err="1" smtClean="0">
                <a:latin typeface="Times New Roman"/>
                <a:ea typeface="Times New Roman"/>
              </a:rPr>
              <a:t>предикатив</a:t>
            </a:r>
            <a:r>
              <a:rPr lang="ru-RU" u="sng" dirty="0" smtClean="0">
                <a:latin typeface="Times New Roman"/>
                <a:ea typeface="Times New Roman"/>
              </a:rPr>
              <a:t> + отрицательный инфинитив)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Сейчас можете не записывать. </a:t>
            </a:r>
            <a:endParaRPr lang="ru-RU" i="1" dirty="0" smtClean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Times New Roman"/>
                <a:ea typeface="Times New Roman"/>
              </a:rPr>
              <a:t>Если </a:t>
            </a:r>
            <a:r>
              <a:rPr lang="ru-RU" i="1" dirty="0">
                <a:latin typeface="Times New Roman"/>
                <a:ea typeface="Times New Roman"/>
              </a:rPr>
              <a:t>это случится, можно не сомневаться, что" Черноморец "утонет. </a:t>
            </a:r>
            <a:endParaRPr lang="ru-RU" i="1" dirty="0" smtClean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Times New Roman"/>
                <a:ea typeface="Times New Roman"/>
              </a:rPr>
              <a:t>В </a:t>
            </a:r>
            <a:r>
              <a:rPr lang="ru-RU" i="1" dirty="0">
                <a:latin typeface="Times New Roman"/>
                <a:ea typeface="Times New Roman"/>
              </a:rPr>
              <a:t>современных условиях тенденции внутренней миграции </a:t>
            </a:r>
            <a:r>
              <a:rPr lang="ru-RU" i="1" dirty="0" smtClean="0">
                <a:latin typeface="Times New Roman"/>
                <a:ea typeface="Times New Roman"/>
              </a:rPr>
              <a:t>могут </a:t>
            </a:r>
            <a:r>
              <a:rPr lang="ru-RU" i="1" dirty="0">
                <a:latin typeface="Times New Roman"/>
                <a:ea typeface="Times New Roman"/>
              </a:rPr>
              <a:t>не зависеть от </a:t>
            </a:r>
            <a:r>
              <a:rPr lang="ru-RU" i="1" dirty="0" smtClean="0">
                <a:latin typeface="Times New Roman"/>
                <a:ea typeface="Times New Roman"/>
              </a:rPr>
              <a:t>рынка труда. </a:t>
            </a:r>
            <a:r>
              <a:rPr lang="ru-RU" i="1" dirty="0">
                <a:latin typeface="Times New Roman"/>
                <a:ea typeface="Times New Roman"/>
              </a:rPr>
              <a:t> </a:t>
            </a:r>
            <a:endParaRPr lang="cs-CZ" i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729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3568" y="692696"/>
            <a:ext cx="770485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Двойное отрицание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Существует в обоих языках, но </a:t>
            </a:r>
            <a:r>
              <a:rPr lang="ru-RU" b="1" dirty="0">
                <a:latin typeface="Times New Roman"/>
                <a:ea typeface="Times New Roman"/>
              </a:rPr>
              <a:t>в </a:t>
            </a:r>
            <a:r>
              <a:rPr lang="ru-RU" b="1" dirty="0" smtClean="0">
                <a:latin typeface="Times New Roman"/>
                <a:ea typeface="Times New Roman"/>
              </a:rPr>
              <a:t>РЯ </a:t>
            </a:r>
            <a:r>
              <a:rPr lang="ru-RU" b="1" dirty="0">
                <a:latin typeface="Times New Roman"/>
                <a:ea typeface="Times New Roman"/>
              </a:rPr>
              <a:t>используется чаще</a:t>
            </a:r>
            <a:r>
              <a:rPr lang="ru-RU" dirty="0">
                <a:latin typeface="Times New Roman"/>
                <a:ea typeface="Times New Roman"/>
              </a:rPr>
              <a:t>, т.к. его употребляют </a:t>
            </a:r>
            <a:r>
              <a:rPr lang="ru-RU" b="1" dirty="0">
                <a:latin typeface="Times New Roman"/>
                <a:ea typeface="Times New Roman"/>
              </a:rPr>
              <a:t>для выражения положительных понятий, качеств</a:t>
            </a:r>
            <a:r>
              <a:rPr lang="ru-RU" dirty="0">
                <a:latin typeface="Times New Roman"/>
                <a:ea typeface="Times New Roman"/>
              </a:rPr>
              <a:t>. </a:t>
            </a:r>
            <a:endParaRPr lang="ru-RU" dirty="0" smtClean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u="sng" dirty="0">
                <a:latin typeface="Times New Roman"/>
                <a:ea typeface="Times New Roman"/>
              </a:rPr>
              <a:t>С помощью двойного отрицания </a:t>
            </a:r>
            <a:r>
              <a:rPr lang="ru-RU" u="sng" dirty="0" smtClean="0">
                <a:latin typeface="Times New Roman"/>
                <a:ea typeface="Times New Roman"/>
              </a:rPr>
              <a:t>в РЯ выражается </a:t>
            </a:r>
            <a:r>
              <a:rPr lang="ru-RU" u="sng" dirty="0">
                <a:latin typeface="Times New Roman"/>
                <a:ea typeface="Times New Roman"/>
              </a:rPr>
              <a:t>усиление или смягчение</a:t>
            </a:r>
            <a:r>
              <a:rPr lang="ru-RU" dirty="0">
                <a:latin typeface="Times New Roman"/>
                <a:ea typeface="Times New Roman"/>
              </a:rPr>
              <a:t>. </a:t>
            </a:r>
            <a:endParaRPr lang="ru-RU" dirty="0" smtClean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endParaRPr lang="cs-CZ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Я не мог не восхититься его находчивостью. (</a:t>
            </a:r>
            <a:r>
              <a:rPr lang="ru-RU" i="1" dirty="0" err="1">
                <a:latin typeface="Times New Roman"/>
                <a:ea typeface="Times New Roman"/>
              </a:rPr>
              <a:t>pohotovost</a:t>
            </a:r>
            <a:r>
              <a:rPr lang="ru-RU" i="1" dirty="0">
                <a:latin typeface="Times New Roman"/>
                <a:ea typeface="Times New Roman"/>
              </a:rPr>
              <a:t>, </a:t>
            </a:r>
            <a:r>
              <a:rPr lang="ru-RU" i="1" dirty="0" err="1">
                <a:latin typeface="Times New Roman"/>
                <a:ea typeface="Times New Roman"/>
              </a:rPr>
              <a:t>důvtip</a:t>
            </a:r>
            <a:r>
              <a:rPr lang="ru-RU" i="1" dirty="0">
                <a:latin typeface="Times New Roman"/>
                <a:ea typeface="Times New Roman"/>
              </a:rPr>
              <a:t>)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Девушка не была некрасива.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cs-CZ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Times New Roman"/>
                <a:ea typeface="Times New Roman"/>
              </a:rPr>
              <a:t>Мы </a:t>
            </a:r>
            <a:r>
              <a:rPr lang="ru-RU" i="1" dirty="0">
                <a:latin typeface="Times New Roman"/>
                <a:ea typeface="Times New Roman"/>
              </a:rPr>
              <a:t>смотрели на происходящее не без удивления.</a:t>
            </a: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 smtClean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Times New Roman"/>
                <a:ea typeface="Times New Roman"/>
              </a:rPr>
              <a:t>Они </a:t>
            </a:r>
            <a:r>
              <a:rPr lang="ru-RU" i="1" dirty="0">
                <a:latin typeface="Times New Roman"/>
                <a:ea typeface="Times New Roman"/>
              </a:rPr>
              <a:t>не </a:t>
            </a:r>
            <a:r>
              <a:rPr lang="ru-RU" i="1" dirty="0" smtClean="0">
                <a:latin typeface="Times New Roman"/>
                <a:ea typeface="Times New Roman"/>
              </a:rPr>
              <a:t>ругались, </a:t>
            </a:r>
            <a:r>
              <a:rPr lang="ru-RU" i="1" dirty="0">
                <a:latin typeface="Times New Roman"/>
                <a:ea typeface="Times New Roman"/>
              </a:rPr>
              <a:t>не вели себя </a:t>
            </a:r>
            <a:r>
              <a:rPr lang="ru-RU" i="1" dirty="0" smtClean="0">
                <a:latin typeface="Times New Roman"/>
                <a:ea typeface="Times New Roman"/>
              </a:rPr>
              <a:t>неприлично.</a:t>
            </a: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ru-RU" dirty="0" smtClean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Times New Roman"/>
              </a:rPr>
              <a:t>В РЯ слова с отрицательной приставкой часто не обозначают отрицательное понятие.</a:t>
            </a:r>
          </a:p>
          <a:p>
            <a:pPr fontAlgn="base">
              <a:spcAft>
                <a:spcPts val="0"/>
              </a:spcAft>
            </a:pPr>
            <a:endParaRPr lang="ru-RU" u="sng" dirty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 smtClean="0">
                <a:latin typeface="Times New Roman"/>
                <a:ea typeface="Times New Roman"/>
              </a:rPr>
              <a:t>Медуза </a:t>
            </a:r>
            <a:r>
              <a:rPr lang="ru-RU" i="1" dirty="0">
                <a:latin typeface="Times New Roman"/>
                <a:ea typeface="Times New Roman"/>
              </a:rPr>
              <a:t>была недурна </a:t>
            </a:r>
            <a:r>
              <a:rPr lang="ru-RU" i="1" dirty="0" smtClean="0">
                <a:latin typeface="Times New Roman"/>
                <a:ea typeface="Times New Roman"/>
              </a:rPr>
              <a:t>собой</a:t>
            </a:r>
            <a:r>
              <a:rPr lang="ru-RU" i="1" dirty="0">
                <a:latin typeface="Times New Roman"/>
                <a:ea typeface="Times New Roman"/>
              </a:rPr>
              <a:t>. Ожидание можно скрасить в </a:t>
            </a:r>
            <a:r>
              <a:rPr lang="ru-RU" i="1" dirty="0" smtClean="0">
                <a:latin typeface="Times New Roman"/>
                <a:ea typeface="Times New Roman"/>
              </a:rPr>
              <a:t>небольшом </a:t>
            </a:r>
            <a:r>
              <a:rPr lang="ru-RU" i="1" dirty="0">
                <a:latin typeface="Times New Roman"/>
                <a:ea typeface="Times New Roman"/>
              </a:rPr>
              <a:t>музее  антропологии. Первая версия </a:t>
            </a:r>
            <a:r>
              <a:rPr lang="ru-RU" i="1" dirty="0" smtClean="0">
                <a:latin typeface="Times New Roman"/>
                <a:ea typeface="Times New Roman"/>
              </a:rPr>
              <a:t>просуществовала недолго.</a:t>
            </a:r>
          </a:p>
          <a:p>
            <a:pPr fontAlgn="base"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fontAlgn="base">
              <a:spcAft>
                <a:spcPts val="0"/>
              </a:spcAft>
            </a:pPr>
            <a:r>
              <a:rPr lang="ru-RU" u="sng" dirty="0" smtClean="0">
                <a:latin typeface="Times New Roman"/>
                <a:ea typeface="Times New Roman"/>
              </a:rPr>
              <a:t>Усилительная чешская частица </a:t>
            </a:r>
            <a:r>
              <a:rPr lang="cs-CZ" b="1" u="sng" dirty="0" smtClean="0">
                <a:latin typeface="Times New Roman"/>
                <a:ea typeface="Times New Roman"/>
              </a:rPr>
              <a:t>ani</a:t>
            </a:r>
            <a:r>
              <a:rPr lang="cs-CZ" u="sng" dirty="0" smtClean="0">
                <a:latin typeface="Times New Roman"/>
                <a:ea typeface="Times New Roman"/>
              </a:rPr>
              <a:t> </a:t>
            </a:r>
            <a:r>
              <a:rPr lang="ru-RU" u="sng" dirty="0" smtClean="0">
                <a:latin typeface="Times New Roman"/>
                <a:ea typeface="Times New Roman"/>
              </a:rPr>
              <a:t>соответствует частицам </a:t>
            </a:r>
            <a:r>
              <a:rPr lang="ru-RU" b="1" u="sng" dirty="0" smtClean="0">
                <a:latin typeface="Times New Roman"/>
                <a:ea typeface="Times New Roman"/>
              </a:rPr>
              <a:t>и, даже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i="1" dirty="0">
                <a:latin typeface="Times New Roman"/>
                <a:ea typeface="Times New Roman"/>
              </a:rPr>
              <a:t>Ani po padesátce není třeba házet flintu do žita a rezignovat na svůj </a:t>
            </a:r>
            <a:r>
              <a:rPr lang="cs-CZ" i="1" dirty="0" smtClean="0">
                <a:latin typeface="Times New Roman"/>
                <a:ea typeface="Times New Roman"/>
              </a:rPr>
              <a:t>vzhled.</a:t>
            </a: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i="1" dirty="0">
                <a:latin typeface="Times New Roman"/>
                <a:ea typeface="Times New Roman"/>
              </a:rPr>
              <a:t>Ani ti nebrali ideologii </a:t>
            </a:r>
            <a:r>
              <a:rPr lang="cs-CZ" i="1" dirty="0" smtClean="0">
                <a:latin typeface="Times New Roman"/>
                <a:ea typeface="Times New Roman"/>
              </a:rPr>
              <a:t>vážně, </a:t>
            </a:r>
            <a:r>
              <a:rPr lang="cs-CZ" i="1" dirty="0">
                <a:latin typeface="Times New Roman"/>
                <a:ea typeface="Times New Roman"/>
              </a:rPr>
              <a:t>používali ji jako zástěrku k vykonávání </a:t>
            </a:r>
            <a:r>
              <a:rPr lang="cs-CZ" i="1" dirty="0" smtClean="0">
                <a:latin typeface="Times New Roman"/>
                <a:ea typeface="Times New Roman"/>
              </a:rPr>
              <a:t>moci.</a:t>
            </a: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Даже мы, будучи детьми, не знали об их существовании. </a:t>
            </a:r>
            <a:endParaRPr lang="ru-RU" i="1" dirty="0" smtClean="0">
              <a:latin typeface="Times New Roman"/>
              <a:ea typeface="Times New Roman"/>
            </a:endParaRPr>
          </a:p>
          <a:p>
            <a:pPr marL="285750" indent="-285750" fontAlgn="base"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ru-RU" i="1" dirty="0">
                <a:latin typeface="Times New Roman"/>
                <a:ea typeface="Times New Roman"/>
              </a:rPr>
              <a:t>Она и не думала задаваться вопросом, зачем я её расспрашиваю</a:t>
            </a:r>
            <a:r>
              <a:rPr lang="ru-RU" i="1" dirty="0" smtClean="0">
                <a:latin typeface="Times New Roman"/>
                <a:ea typeface="Times New Roman"/>
              </a:rPr>
              <a:t>.</a:t>
            </a:r>
            <a:r>
              <a:rPr lang="ru-RU" i="1" dirty="0">
                <a:latin typeface="Times New Roman"/>
                <a:ea typeface="Times New Roman"/>
              </a:rPr>
              <a:t> </a:t>
            </a:r>
            <a:endParaRPr lang="cs-CZ" i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99384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05634" y="1484784"/>
            <a:ext cx="79208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/>
              <a:t>Chtěl se mnou strávit celé dnešní odpoledne, ne a ne mě nechat samotnou</a:t>
            </a:r>
            <a:r>
              <a:rPr lang="cs-CZ" i="1" dirty="0" smtClean="0"/>
              <a:t>.</a:t>
            </a:r>
            <a:endParaRPr lang="ru-RU" i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/>
              <a:t>Sušičky se </a:t>
            </a:r>
            <a:r>
              <a:rPr lang="cs-CZ" i="1" dirty="0" smtClean="0"/>
              <a:t>ne </a:t>
            </a:r>
            <a:r>
              <a:rPr lang="cs-CZ" i="1" dirty="0"/>
              <a:t>a ne </a:t>
            </a:r>
            <a:r>
              <a:rPr lang="cs-CZ" i="1" dirty="0" smtClean="0"/>
              <a:t>zastavit.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i="1" dirty="0"/>
              <a:t>Promlouvá ke mně </a:t>
            </a:r>
            <a:r>
              <a:rPr lang="cs-CZ" i="1" dirty="0" smtClean="0"/>
              <a:t>klidně, </a:t>
            </a:r>
            <a:r>
              <a:rPr lang="cs-CZ" i="1" dirty="0"/>
              <a:t>málem </a:t>
            </a:r>
            <a:r>
              <a:rPr lang="cs-CZ" i="1" dirty="0" smtClean="0"/>
              <a:t>delikátně, </a:t>
            </a:r>
            <a:r>
              <a:rPr lang="cs-CZ" i="1" dirty="0"/>
              <a:t>ale </a:t>
            </a:r>
            <a:r>
              <a:rPr lang="cs-CZ" i="1" dirty="0" smtClean="0"/>
              <a:t>ne </a:t>
            </a:r>
            <a:r>
              <a:rPr lang="cs-CZ" i="1" dirty="0"/>
              <a:t>a ne </a:t>
            </a:r>
            <a:r>
              <a:rPr lang="cs-CZ" i="1" dirty="0" smtClean="0"/>
              <a:t>se vymáčknout.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/>
              <a:t>В Монголию мы поедем </a:t>
            </a:r>
            <a:r>
              <a:rPr lang="ru-RU" i="1" smtClean="0"/>
              <a:t>не в </a:t>
            </a:r>
            <a:r>
              <a:rPr lang="ru-RU" i="1" dirty="0" smtClean="0"/>
              <a:t>этом, а в следующем году, когда денег накопим.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/>
              <a:t>Смирнова никто не приглашал. Вчера Востоков не приходил.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/>
              <a:t>Анна Петровна еще не всем поставила оценки.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/>
              <a:t>Полугодие еще не кончилось, а Вы уже отчаиваетесь.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/>
              <a:t>Ратуша находится не на </a:t>
            </a:r>
            <a:r>
              <a:rPr lang="ru-RU" i="1" dirty="0" err="1"/>
              <a:t>В</a:t>
            </a:r>
            <a:r>
              <a:rPr lang="ru-RU" i="1" dirty="0" err="1" smtClean="0"/>
              <a:t>ацлавской</a:t>
            </a:r>
            <a:r>
              <a:rPr lang="ru-RU" i="1" dirty="0" smtClean="0"/>
              <a:t>, а на </a:t>
            </a:r>
            <a:r>
              <a:rPr lang="ru-RU" i="1" dirty="0" err="1" smtClean="0"/>
              <a:t>Староместской</a:t>
            </a:r>
            <a:r>
              <a:rPr lang="ru-RU" i="1" dirty="0" smtClean="0"/>
              <a:t> площади.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/>
              <a:t>Я никуда больше не пойду</a:t>
            </a:r>
            <a:r>
              <a:rPr lang="cs-CZ" i="1" dirty="0" smtClean="0"/>
              <a:t>, </a:t>
            </a:r>
            <a:r>
              <a:rPr lang="ru-RU" i="1" dirty="0" smtClean="0"/>
              <a:t>мне это уже поперек горла.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/>
              <a:t>Не я, а старуха </a:t>
            </a:r>
            <a:r>
              <a:rPr lang="ru-RU" i="1" dirty="0" err="1"/>
              <a:t>Мааб</a:t>
            </a:r>
            <a:r>
              <a:rPr lang="ru-RU" i="1" dirty="0"/>
              <a:t> виновница гибели твоего войска</a:t>
            </a:r>
            <a:r>
              <a:rPr lang="ru-RU" i="1" dirty="0" smtClean="0"/>
              <a:t>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/>
              <a:t>Это преступление не я совершил, поверьте.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/>
              <a:t>Почему вы не все съели?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i="1" dirty="0" smtClean="0"/>
              <a:t>Почему вы ничего не съели? </a:t>
            </a:r>
          </a:p>
          <a:p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9992920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860</TotalTime>
  <Words>343</Words>
  <Application>Microsoft Office PowerPoint</Application>
  <PresentationFormat>Předvádění na obrazovce (4:3)</PresentationFormat>
  <Paragraphs>131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Calibri</vt:lpstr>
      <vt:lpstr>Constantia</vt:lpstr>
      <vt:lpstr>Courier New</vt:lpstr>
      <vt:lpstr>Segoe UI</vt:lpstr>
      <vt:lpstr>Times New Roman</vt:lpstr>
      <vt:lpstr>Wingdings</vt:lpstr>
      <vt:lpstr>Wingdings 2</vt:lpstr>
      <vt:lpstr>Tok</vt:lpstr>
      <vt:lpstr>ОТЛИЧИЯ В ОБЛАСТИ ОТРИЦАНИЯ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Übersetzer René Stranz-Nikitin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Veronika Stranz-Nikitina</dc:creator>
  <cp:lastModifiedBy>Stranz-Nikitina, Veronika</cp:lastModifiedBy>
  <cp:revision>31</cp:revision>
  <cp:lastPrinted>2016-10-04T13:39:22Z</cp:lastPrinted>
  <dcterms:created xsi:type="dcterms:W3CDTF">2016-09-05T13:35:04Z</dcterms:created>
  <dcterms:modified xsi:type="dcterms:W3CDTF">2018-03-01T07:38:53Z</dcterms:modified>
</cp:coreProperties>
</file>