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8" r:id="rId5"/>
    <p:sldId id="271" r:id="rId6"/>
    <p:sldId id="269" r:id="rId7"/>
    <p:sldId id="270" r:id="rId8"/>
    <p:sldId id="272" r:id="rId9"/>
    <p:sldId id="258" r:id="rId10"/>
    <p:sldId id="259" r:id="rId11"/>
    <p:sldId id="267" r:id="rId12"/>
    <p:sldId id="260" r:id="rId13"/>
    <p:sldId id="273" r:id="rId14"/>
    <p:sldId id="262" r:id="rId15"/>
    <p:sldId id="264"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90"/>
  </p:normalViewPr>
  <p:slideViewPr>
    <p:cSldViewPr snapToGrid="0" snapToObjects="1">
      <p:cViewPr varScale="1">
        <p:scale>
          <a:sx n="92" d="100"/>
          <a:sy n="92" d="100"/>
        </p:scale>
        <p:origin x="6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GB"/>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3/5/2021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3/5/2021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E200E-AC31-C74A-95C7-16C697F730A1}"/>
              </a:ext>
            </a:extLst>
          </p:cNvPr>
          <p:cNvSpPr>
            <a:spLocks noGrp="1"/>
          </p:cNvSpPr>
          <p:nvPr>
            <p:ph type="ctrTitle"/>
          </p:nvPr>
        </p:nvSpPr>
        <p:spPr/>
        <p:txBody>
          <a:bodyPr/>
          <a:lstStyle/>
          <a:p>
            <a:r>
              <a:rPr lang="en-US" sz="2800" dirty="0"/>
              <a:t>Name: </a:t>
            </a:r>
            <a:r>
              <a:rPr lang="en-US" sz="2800" dirty="0" err="1"/>
              <a:t>Haris</a:t>
            </a:r>
            <a:r>
              <a:rPr lang="en-US" sz="2800" dirty="0"/>
              <a:t> Hassan</a:t>
            </a:r>
            <a:br>
              <a:rPr lang="en-US" sz="2800" dirty="0"/>
            </a:br>
            <a:br>
              <a:rPr lang="en-US" sz="2800" dirty="0"/>
            </a:br>
            <a:r>
              <a:rPr lang="en-US" sz="2800" dirty="0"/>
              <a:t>Course: Governance and corruption in developing countries</a:t>
            </a:r>
            <a:br>
              <a:rPr lang="en-US" sz="2800" dirty="0"/>
            </a:br>
            <a:br>
              <a:rPr lang="en-US" sz="2800" dirty="0"/>
            </a:br>
            <a:r>
              <a:rPr lang="en-US" sz="2800" dirty="0"/>
              <a:t>2</a:t>
            </a:r>
            <a:r>
              <a:rPr lang="en-US" sz="2800" baseline="30000" dirty="0"/>
              <a:t>nd</a:t>
            </a:r>
            <a:r>
              <a:rPr lang="en-US" sz="2800" dirty="0"/>
              <a:t> lecture</a:t>
            </a:r>
          </a:p>
        </p:txBody>
      </p:sp>
      <p:sp>
        <p:nvSpPr>
          <p:cNvPr id="3" name="Subtitle 2">
            <a:extLst>
              <a:ext uri="{FF2B5EF4-FFF2-40B4-BE49-F238E27FC236}">
                <a16:creationId xmlns:a16="http://schemas.microsoft.com/office/drawing/2014/main" id="{036068DD-BD67-4F48-9AE2-E9B80B6D2F0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9100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9EB6D-1586-6C4A-AA27-E041B99F4DA1}"/>
              </a:ext>
            </a:extLst>
          </p:cNvPr>
          <p:cNvSpPr>
            <a:spLocks noGrp="1"/>
          </p:cNvSpPr>
          <p:nvPr>
            <p:ph type="title"/>
          </p:nvPr>
        </p:nvSpPr>
        <p:spPr/>
        <p:txBody>
          <a:bodyPr/>
          <a:lstStyle/>
          <a:p>
            <a:pPr algn="ctr"/>
            <a:r>
              <a:rPr lang="en-GB" dirty="0"/>
              <a:t>Impact on individuals</a:t>
            </a:r>
            <a:endParaRPr lang="en-US" dirty="0"/>
          </a:p>
        </p:txBody>
      </p:sp>
      <p:sp>
        <p:nvSpPr>
          <p:cNvPr id="3" name="Content Placeholder 2">
            <a:extLst>
              <a:ext uri="{FF2B5EF4-FFF2-40B4-BE49-F238E27FC236}">
                <a16:creationId xmlns:a16="http://schemas.microsoft.com/office/drawing/2014/main" id="{E0D4F9BE-F15D-B043-BBB9-8CDBED33F054}"/>
              </a:ext>
            </a:extLst>
          </p:cNvPr>
          <p:cNvSpPr>
            <a:spLocks noGrp="1"/>
          </p:cNvSpPr>
          <p:nvPr>
            <p:ph idx="1"/>
          </p:nvPr>
        </p:nvSpPr>
        <p:spPr/>
        <p:txBody>
          <a:bodyPr/>
          <a:lstStyle/>
          <a:p>
            <a:r>
              <a:rPr lang="en-GB" dirty="0"/>
              <a:t>Hunt (2007) shows the negative distributional impact of corruption not by arguing that poor people expend a higher proportion of their income on bribes, but by stating that corruption can be an additional cost for the victims of misfortune - particularly crime victims. </a:t>
            </a:r>
          </a:p>
          <a:p>
            <a:r>
              <a:rPr lang="en-GB" dirty="0"/>
              <a:t>For instance, a study relies on an individual survey in Peru to show that misfortune increases victims' demand for public services, raising bribery indirectly. </a:t>
            </a:r>
            <a:endParaRPr lang="en-US" dirty="0"/>
          </a:p>
        </p:txBody>
      </p:sp>
    </p:spTree>
    <p:extLst>
      <p:ext uri="{BB962C8B-B14F-4D97-AF65-F5344CB8AC3E}">
        <p14:creationId xmlns:p14="http://schemas.microsoft.com/office/powerpoint/2010/main" val="931614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A2970-E8EF-1847-AD48-6EC97EE28C9B}"/>
              </a:ext>
            </a:extLst>
          </p:cNvPr>
          <p:cNvSpPr>
            <a:spLocks noGrp="1"/>
          </p:cNvSpPr>
          <p:nvPr>
            <p:ph type="title"/>
          </p:nvPr>
        </p:nvSpPr>
        <p:spPr>
          <a:xfrm>
            <a:off x="646111" y="2528046"/>
            <a:ext cx="9404723" cy="2299447"/>
          </a:xfrm>
        </p:spPr>
        <p:txBody>
          <a:bodyPr/>
          <a:lstStyle/>
          <a:p>
            <a:pPr algn="ctr"/>
            <a:r>
              <a:rPr lang="en-US" dirty="0"/>
              <a:t>Ways to overcome systematic corruption</a:t>
            </a:r>
          </a:p>
        </p:txBody>
      </p:sp>
    </p:spTree>
    <p:extLst>
      <p:ext uri="{BB962C8B-B14F-4D97-AF65-F5344CB8AC3E}">
        <p14:creationId xmlns:p14="http://schemas.microsoft.com/office/powerpoint/2010/main" val="323946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4E73-D6D7-094A-9919-173020A23520}"/>
              </a:ext>
            </a:extLst>
          </p:cNvPr>
          <p:cNvSpPr>
            <a:spLocks noGrp="1"/>
          </p:cNvSpPr>
          <p:nvPr>
            <p:ph type="title"/>
          </p:nvPr>
        </p:nvSpPr>
        <p:spPr/>
        <p:txBody>
          <a:bodyPr/>
          <a:lstStyle/>
          <a:p>
            <a:r>
              <a:rPr lang="en-US" dirty="0"/>
              <a:t>Change the institutional culture</a:t>
            </a:r>
          </a:p>
        </p:txBody>
      </p:sp>
      <p:sp>
        <p:nvSpPr>
          <p:cNvPr id="3" name="Content Placeholder 2">
            <a:extLst>
              <a:ext uri="{FF2B5EF4-FFF2-40B4-BE49-F238E27FC236}">
                <a16:creationId xmlns:a16="http://schemas.microsoft.com/office/drawing/2014/main" id="{8785DF42-5C5E-EC48-A000-747F49A84A44}"/>
              </a:ext>
            </a:extLst>
          </p:cNvPr>
          <p:cNvSpPr>
            <a:spLocks noGrp="1"/>
          </p:cNvSpPr>
          <p:nvPr>
            <p:ph idx="1"/>
          </p:nvPr>
        </p:nvSpPr>
        <p:spPr>
          <a:xfrm>
            <a:off x="1103312" y="2052918"/>
            <a:ext cx="8946541" cy="4697838"/>
          </a:xfrm>
        </p:spPr>
        <p:txBody>
          <a:bodyPr>
            <a:normAutofit/>
          </a:bodyPr>
          <a:lstStyle/>
          <a:p>
            <a:r>
              <a:rPr lang="en-US" sz="1800" i="1" dirty="0"/>
              <a:t>Institution: </a:t>
            </a:r>
            <a:r>
              <a:rPr lang="en-GB" sz="1800" dirty="0"/>
              <a:t>As used by historical institutionalist scholars the term institution can refer alternatively to deliberately created institutions charged with the implementation of public policy, and the formal rules structuring relations between the state and interest groups. Institution is also used to describe formal administrative institutions within the state such as civil service departments or legislatures, as well as informal rules, agreements, and customs within the state and between the state and society.  </a:t>
            </a:r>
          </a:p>
          <a:p>
            <a:pPr marL="0" indent="0" algn="r">
              <a:buNone/>
            </a:pPr>
            <a:r>
              <a:rPr lang="en-GB" sz="1800" dirty="0"/>
              <a:t>(Guy Peters, Jon Pierre, and Desmond S. King).</a:t>
            </a:r>
          </a:p>
          <a:p>
            <a:pPr marL="0" indent="0">
              <a:buNone/>
            </a:pPr>
            <a:endParaRPr lang="en-GB" dirty="0"/>
          </a:p>
          <a:p>
            <a:endParaRPr lang="en-GB" dirty="0"/>
          </a:p>
          <a:p>
            <a:endParaRPr lang="en-GB" dirty="0"/>
          </a:p>
          <a:p>
            <a:endParaRPr lang="en-US" dirty="0"/>
          </a:p>
          <a:p>
            <a:pPr marL="0" indent="0">
              <a:buNone/>
            </a:pPr>
            <a:endParaRPr lang="en-US" dirty="0"/>
          </a:p>
        </p:txBody>
      </p:sp>
    </p:spTree>
    <p:extLst>
      <p:ext uri="{BB962C8B-B14F-4D97-AF65-F5344CB8AC3E}">
        <p14:creationId xmlns:p14="http://schemas.microsoft.com/office/powerpoint/2010/main" val="3674071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EE25A-49FA-40B2-9E7B-99DDE341C07F}"/>
              </a:ext>
            </a:extLst>
          </p:cNvPr>
          <p:cNvSpPr>
            <a:spLocks noGrp="1"/>
          </p:cNvSpPr>
          <p:nvPr>
            <p:ph type="title"/>
          </p:nvPr>
        </p:nvSpPr>
        <p:spPr/>
        <p:txBody>
          <a:bodyPr/>
          <a:lstStyle/>
          <a:p>
            <a:r>
              <a:rPr lang="en-GB" dirty="0"/>
              <a:t>Institutional culture </a:t>
            </a:r>
          </a:p>
        </p:txBody>
      </p:sp>
      <p:sp>
        <p:nvSpPr>
          <p:cNvPr id="3" name="Content Placeholder 2">
            <a:extLst>
              <a:ext uri="{FF2B5EF4-FFF2-40B4-BE49-F238E27FC236}">
                <a16:creationId xmlns:a16="http://schemas.microsoft.com/office/drawing/2014/main" id="{416A97AB-D839-4CFB-A991-8B856899967A}"/>
              </a:ext>
            </a:extLst>
          </p:cNvPr>
          <p:cNvSpPr>
            <a:spLocks noGrp="1"/>
          </p:cNvSpPr>
          <p:nvPr>
            <p:ph idx="1"/>
          </p:nvPr>
        </p:nvSpPr>
        <p:spPr/>
        <p:txBody>
          <a:bodyPr>
            <a:normAutofit fontScale="85000" lnSpcReduction="10000"/>
          </a:bodyPr>
          <a:lstStyle/>
          <a:p>
            <a:r>
              <a:rPr lang="en-US" sz="1800" i="1" dirty="0"/>
              <a:t>Institutional culture refers to a set of norms and expectations </a:t>
            </a:r>
            <a:r>
              <a:rPr lang="en-GB" sz="1800" i="1" dirty="0"/>
              <a:t>within an institution (</a:t>
            </a:r>
            <a:r>
              <a:rPr lang="en-GB" sz="1800" i="1" dirty="0" err="1"/>
              <a:t>e.g</a:t>
            </a:r>
            <a:r>
              <a:rPr lang="en-GB" sz="1800" i="1" dirty="0"/>
              <a:t> a tax bureau or a city government)</a:t>
            </a:r>
          </a:p>
          <a:p>
            <a:r>
              <a:rPr lang="en-GB" dirty="0"/>
              <a:t>When corruption is systemic, the institutional culture itself has grown sick: the change seems impossible </a:t>
            </a:r>
          </a:p>
          <a:p>
            <a:r>
              <a:rPr lang="en-GB" dirty="0"/>
              <a:t>Who takes the lead? How can someone fight against a sick system?</a:t>
            </a:r>
          </a:p>
          <a:p>
            <a:r>
              <a:rPr lang="en-GB" dirty="0"/>
              <a:t>Yet there are cases where leaders have made substantial progress in changing the institutional culture (not completely not forever)</a:t>
            </a:r>
          </a:p>
          <a:p>
            <a:r>
              <a:rPr lang="en-GB" dirty="0"/>
              <a:t>For instance, Thirty years ago, Hong Kong’s Independent Commission against Corruption was launched</a:t>
            </a:r>
          </a:p>
          <a:p>
            <a:r>
              <a:rPr lang="en-GB" dirty="0"/>
              <a:t>In Colombia in 1998, President </a:t>
            </a:r>
            <a:r>
              <a:rPr lang="en-GB" dirty="0" err="1"/>
              <a:t>Andrés</a:t>
            </a:r>
            <a:r>
              <a:rPr lang="en-GB" dirty="0"/>
              <a:t> Pastrana’s anti-corruption team flew to several regions and held hearings about supposedly corrupt mayors and governors </a:t>
            </a:r>
          </a:p>
          <a:p>
            <a:r>
              <a:rPr lang="en-GB" dirty="0"/>
              <a:t>Malaysian Supreme court sentenced ex PM </a:t>
            </a:r>
            <a:r>
              <a:rPr lang="en-GB" dirty="0" err="1"/>
              <a:t>Najid</a:t>
            </a:r>
            <a:r>
              <a:rPr lang="en-GB" dirty="0"/>
              <a:t> Razzak on corruption charges</a:t>
            </a:r>
          </a:p>
          <a:p>
            <a:r>
              <a:rPr lang="en-GB" dirty="0"/>
              <a:t> Pakistan ex PM was disqualified on corruption charges</a:t>
            </a:r>
          </a:p>
          <a:p>
            <a:endParaRPr lang="en-GB" dirty="0"/>
          </a:p>
        </p:txBody>
      </p:sp>
    </p:spTree>
    <p:extLst>
      <p:ext uri="{BB962C8B-B14F-4D97-AF65-F5344CB8AC3E}">
        <p14:creationId xmlns:p14="http://schemas.microsoft.com/office/powerpoint/2010/main" val="918808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D104-C901-3F4A-A68A-BE67863EAE1E}"/>
              </a:ext>
            </a:extLst>
          </p:cNvPr>
          <p:cNvSpPr>
            <a:spLocks noGrp="1"/>
          </p:cNvSpPr>
          <p:nvPr>
            <p:ph type="title"/>
          </p:nvPr>
        </p:nvSpPr>
        <p:spPr/>
        <p:txBody>
          <a:bodyPr/>
          <a:lstStyle/>
          <a:p>
            <a:r>
              <a:rPr lang="en-US" dirty="0"/>
              <a:t>Mobilize and coordinate</a:t>
            </a:r>
          </a:p>
        </p:txBody>
      </p:sp>
      <p:sp>
        <p:nvSpPr>
          <p:cNvPr id="3" name="Content Placeholder 2">
            <a:extLst>
              <a:ext uri="{FF2B5EF4-FFF2-40B4-BE49-F238E27FC236}">
                <a16:creationId xmlns:a16="http://schemas.microsoft.com/office/drawing/2014/main" id="{1D9FD9C1-3181-B843-9648-22E6772908B5}"/>
              </a:ext>
            </a:extLst>
          </p:cNvPr>
          <p:cNvSpPr>
            <a:spLocks noGrp="1"/>
          </p:cNvSpPr>
          <p:nvPr>
            <p:ph idx="1"/>
          </p:nvPr>
        </p:nvSpPr>
        <p:spPr/>
        <p:txBody>
          <a:bodyPr/>
          <a:lstStyle/>
          <a:p>
            <a:r>
              <a:rPr lang="en-GB" dirty="0"/>
              <a:t>A successful fight against systemic corruption must involve more than one agency of government </a:t>
            </a:r>
            <a:r>
              <a:rPr lang="en-GB" dirty="0" err="1"/>
              <a:t>e.g</a:t>
            </a:r>
            <a:r>
              <a:rPr lang="en-GB" dirty="0"/>
              <a:t> law and order and anti-corruption institution, prosecutors etc</a:t>
            </a:r>
          </a:p>
          <a:p>
            <a:r>
              <a:rPr lang="en-GB" dirty="0"/>
              <a:t>Inclusion of business community and civil society</a:t>
            </a:r>
          </a:p>
          <a:p>
            <a:r>
              <a:rPr lang="en-GB" dirty="0"/>
              <a:t>The fight against systemic corruption requires a strong leader: </a:t>
            </a:r>
            <a:r>
              <a:rPr lang="en-GB" i="1" dirty="0"/>
              <a:t>someone strategic, brave and politically astute</a:t>
            </a:r>
          </a:p>
          <a:p>
            <a:r>
              <a:rPr lang="en-GB" dirty="0"/>
              <a:t>Such a leader can mobilize other actors and coordinate their efforts productively </a:t>
            </a:r>
          </a:p>
          <a:p>
            <a:endParaRPr lang="en-GB" dirty="0"/>
          </a:p>
          <a:p>
            <a:endParaRPr lang="en-GB" dirty="0"/>
          </a:p>
          <a:p>
            <a:endParaRPr lang="en-US" dirty="0"/>
          </a:p>
        </p:txBody>
      </p:sp>
    </p:spTree>
    <p:extLst>
      <p:ext uri="{BB962C8B-B14F-4D97-AF65-F5344CB8AC3E}">
        <p14:creationId xmlns:p14="http://schemas.microsoft.com/office/powerpoint/2010/main" val="242438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FB65-20DA-634B-B158-F3B62ADC54CA}"/>
              </a:ext>
            </a:extLst>
          </p:cNvPr>
          <p:cNvSpPr>
            <a:spLocks noGrp="1"/>
          </p:cNvSpPr>
          <p:nvPr>
            <p:ph type="title"/>
          </p:nvPr>
        </p:nvSpPr>
        <p:spPr/>
        <p:txBody>
          <a:bodyPr/>
          <a:lstStyle/>
          <a:p>
            <a:r>
              <a:rPr lang="en-US" dirty="0"/>
              <a:t>Reforms system</a:t>
            </a:r>
          </a:p>
        </p:txBody>
      </p:sp>
      <p:sp>
        <p:nvSpPr>
          <p:cNvPr id="3" name="Content Placeholder 2">
            <a:extLst>
              <a:ext uri="{FF2B5EF4-FFF2-40B4-BE49-F238E27FC236}">
                <a16:creationId xmlns:a16="http://schemas.microsoft.com/office/drawing/2014/main" id="{B573F4EE-B57E-DD43-ADFA-673F6F4C4A2C}"/>
              </a:ext>
            </a:extLst>
          </p:cNvPr>
          <p:cNvSpPr>
            <a:spLocks noGrp="1"/>
          </p:cNvSpPr>
          <p:nvPr>
            <p:ph idx="1"/>
          </p:nvPr>
        </p:nvSpPr>
        <p:spPr>
          <a:xfrm>
            <a:off x="1103312" y="2052918"/>
            <a:ext cx="9587100" cy="4195481"/>
          </a:xfrm>
        </p:spPr>
        <p:txBody>
          <a:bodyPr/>
          <a:lstStyle/>
          <a:p>
            <a:pPr marL="0" indent="0" algn="ctr">
              <a:buNone/>
            </a:pPr>
            <a:r>
              <a:rPr lang="en-GB" dirty="0"/>
              <a:t>     Corruption = Monopoly + Discretion – Transparency</a:t>
            </a:r>
          </a:p>
          <a:p>
            <a:pPr marL="0" indent="0">
              <a:buNone/>
            </a:pPr>
            <a:endParaRPr lang="en-GB" dirty="0"/>
          </a:p>
          <a:p>
            <a:pPr marL="0" indent="0">
              <a:buNone/>
            </a:pPr>
            <a:endParaRPr lang="en-US" dirty="0"/>
          </a:p>
        </p:txBody>
      </p:sp>
    </p:spTree>
    <p:extLst>
      <p:ext uri="{BB962C8B-B14F-4D97-AF65-F5344CB8AC3E}">
        <p14:creationId xmlns:p14="http://schemas.microsoft.com/office/powerpoint/2010/main" val="15668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A610C-4C37-FD48-9105-37164B925CE9}"/>
              </a:ext>
            </a:extLst>
          </p:cNvPr>
          <p:cNvSpPr>
            <a:spLocks noGrp="1"/>
          </p:cNvSpPr>
          <p:nvPr>
            <p:ph type="title"/>
          </p:nvPr>
        </p:nvSpPr>
        <p:spPr/>
        <p:txBody>
          <a:bodyPr/>
          <a:lstStyle/>
          <a:p>
            <a:r>
              <a:rPr lang="en-US" dirty="0"/>
              <a:t>Subverting corruption</a:t>
            </a:r>
          </a:p>
        </p:txBody>
      </p:sp>
      <p:sp>
        <p:nvSpPr>
          <p:cNvPr id="3" name="Content Placeholder 2">
            <a:extLst>
              <a:ext uri="{FF2B5EF4-FFF2-40B4-BE49-F238E27FC236}">
                <a16:creationId xmlns:a16="http://schemas.microsoft.com/office/drawing/2014/main" id="{ABD25D3F-6519-A04D-BC83-72A683DB7BC0}"/>
              </a:ext>
            </a:extLst>
          </p:cNvPr>
          <p:cNvSpPr>
            <a:spLocks noGrp="1"/>
          </p:cNvSpPr>
          <p:nvPr>
            <p:ph idx="1"/>
          </p:nvPr>
        </p:nvSpPr>
        <p:spPr/>
        <p:txBody>
          <a:bodyPr/>
          <a:lstStyle/>
          <a:p>
            <a:r>
              <a:rPr lang="en-GB" dirty="0"/>
              <a:t>When corruption has become systemic, it resembles organized crime. </a:t>
            </a:r>
          </a:p>
          <a:p>
            <a:r>
              <a:rPr lang="en-GB" dirty="0"/>
              <a:t>But in no country of the world are bribery and extortion legal</a:t>
            </a:r>
          </a:p>
          <a:p>
            <a:r>
              <a:rPr lang="en-GB" dirty="0"/>
              <a:t>Such activities must be kept (somewhat) secret</a:t>
            </a:r>
          </a:p>
          <a:p>
            <a:endParaRPr lang="en-GB" dirty="0"/>
          </a:p>
          <a:p>
            <a:pPr marL="0" indent="0">
              <a:buNone/>
            </a:pPr>
            <a:endParaRPr lang="en-GB" dirty="0"/>
          </a:p>
          <a:p>
            <a:r>
              <a:rPr lang="en-GB" sz="2800" dirty="0"/>
              <a:t>How a corrupt system can be subverted……..?</a:t>
            </a:r>
          </a:p>
          <a:p>
            <a:endParaRPr lang="en-US" dirty="0"/>
          </a:p>
        </p:txBody>
      </p:sp>
    </p:spTree>
    <p:extLst>
      <p:ext uri="{BB962C8B-B14F-4D97-AF65-F5344CB8AC3E}">
        <p14:creationId xmlns:p14="http://schemas.microsoft.com/office/powerpoint/2010/main" val="4266013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2C908-463A-CA44-A2DF-29C288707A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137008-185C-4B4B-B66D-ADA0EAF87584}"/>
              </a:ext>
            </a:extLst>
          </p:cNvPr>
          <p:cNvSpPr>
            <a:spLocks noGrp="1"/>
          </p:cNvSpPr>
          <p:nvPr>
            <p:ph idx="1"/>
          </p:nvPr>
        </p:nvSpPr>
        <p:spPr/>
        <p:txBody>
          <a:bodyPr>
            <a:normAutofit fontScale="85000" lnSpcReduction="20000"/>
          </a:bodyPr>
          <a:lstStyle/>
          <a:p>
            <a:r>
              <a:rPr lang="en-US" dirty="0" err="1"/>
              <a:t>Akçay</a:t>
            </a:r>
            <a:r>
              <a:rPr lang="en-US" dirty="0"/>
              <a:t>, S. (2006). Corruption and human development. </a:t>
            </a:r>
            <a:r>
              <a:rPr lang="en-US" i="1" dirty="0"/>
              <a:t>Cato J.</a:t>
            </a:r>
            <a:r>
              <a:rPr lang="en-US" dirty="0"/>
              <a:t>, </a:t>
            </a:r>
            <a:r>
              <a:rPr lang="en-US" i="1" dirty="0"/>
              <a:t>26</a:t>
            </a:r>
            <a:r>
              <a:rPr lang="en-US" dirty="0"/>
              <a:t>, 29.</a:t>
            </a:r>
            <a:endParaRPr lang="en-GB" dirty="0"/>
          </a:p>
          <a:p>
            <a:r>
              <a:rPr lang="en-US" dirty="0" err="1"/>
              <a:t>Gebeye</a:t>
            </a:r>
            <a:r>
              <a:rPr lang="en-US" dirty="0"/>
              <a:t>, B. A. (2012, June). Corruption and human rights: Exploring the relationships. In </a:t>
            </a:r>
            <a:r>
              <a:rPr lang="en-US" i="1" dirty="0"/>
              <a:t>Human rights &amp; human welfare. A forum for works in progress. Working paper</a:t>
            </a:r>
            <a:r>
              <a:rPr lang="en-US" dirty="0"/>
              <a:t> (No. 70).</a:t>
            </a:r>
            <a:endParaRPr lang="en-GB" dirty="0"/>
          </a:p>
          <a:p>
            <a:r>
              <a:rPr lang="en-US" dirty="0"/>
              <a:t>Sen, A. (2001). </a:t>
            </a:r>
            <a:r>
              <a:rPr lang="en-US" i="1" dirty="0"/>
              <a:t>Development as freedom</a:t>
            </a:r>
            <a:r>
              <a:rPr lang="en-US" dirty="0"/>
              <a:t>. Oxford Paperbacks.</a:t>
            </a:r>
            <a:endParaRPr lang="en-GB" dirty="0"/>
          </a:p>
          <a:p>
            <a:r>
              <a:rPr lang="en-US" dirty="0"/>
              <a:t>Shleifer, A., &amp; </a:t>
            </a:r>
            <a:r>
              <a:rPr lang="en-US" dirty="0" err="1"/>
              <a:t>Vishny</a:t>
            </a:r>
            <a:r>
              <a:rPr lang="en-US" dirty="0"/>
              <a:t>, R. W. (1993). Corruption. </a:t>
            </a:r>
            <a:r>
              <a:rPr lang="en-US" i="1" dirty="0"/>
              <a:t>The quarterly journal of economics</a:t>
            </a:r>
            <a:r>
              <a:rPr lang="en-US" dirty="0"/>
              <a:t>, </a:t>
            </a:r>
            <a:r>
              <a:rPr lang="en-US" i="1" dirty="0"/>
              <a:t>108</a:t>
            </a:r>
            <a:r>
              <a:rPr lang="en-US" dirty="0"/>
              <a:t>(3), 599-617.</a:t>
            </a:r>
            <a:endParaRPr lang="en-GB" dirty="0"/>
          </a:p>
          <a:p>
            <a:r>
              <a:rPr lang="en-GB" dirty="0"/>
              <a:t>Peters, B. G., Pierre, J., &amp; King, D. S. (2005). The politics of path dependency: Political conflict in historical institutionalism. </a:t>
            </a:r>
            <a:r>
              <a:rPr lang="en-GB" i="1"/>
              <a:t>The journal of politics</a:t>
            </a:r>
            <a:r>
              <a:rPr lang="en-GB"/>
              <a:t>, </a:t>
            </a:r>
            <a:r>
              <a:rPr lang="en-GB" i="1"/>
              <a:t>67</a:t>
            </a:r>
            <a:r>
              <a:rPr lang="en-GB"/>
              <a:t>(4), 1275-1300.</a:t>
            </a:r>
          </a:p>
          <a:p>
            <a:r>
              <a:rPr lang="en-GB" dirty="0" err="1"/>
              <a:t>Klitgaard</a:t>
            </a:r>
            <a:r>
              <a:rPr lang="en-GB" dirty="0"/>
              <a:t>, R. (2004). Leadership under systemic corruption. </a:t>
            </a:r>
            <a:r>
              <a:rPr lang="en-GB" i="1" dirty="0"/>
              <a:t>Presentation to the six Mekong Delta</a:t>
            </a:r>
            <a:r>
              <a:rPr lang="en-GB" dirty="0"/>
              <a:t>.</a:t>
            </a:r>
          </a:p>
          <a:p>
            <a:r>
              <a:rPr lang="en-GB" dirty="0" err="1"/>
              <a:t>Sviderskyi</a:t>
            </a:r>
            <a:r>
              <a:rPr lang="en-GB" dirty="0"/>
              <a:t>, O., &amp; </a:t>
            </a:r>
            <a:r>
              <a:rPr lang="en-GB" dirty="0" err="1"/>
              <a:t>Lubentsov</a:t>
            </a:r>
            <a:r>
              <a:rPr lang="en-GB" dirty="0"/>
              <a:t>, A. (2020). The Impact Of Corruption On The Development Of Legal And Economic Systems Of State. </a:t>
            </a:r>
            <a:r>
              <a:rPr lang="en-GB" i="1" dirty="0"/>
              <a:t>Baltic Journal of Economic Studies</a:t>
            </a:r>
            <a:r>
              <a:rPr lang="en-GB" dirty="0"/>
              <a:t>, </a:t>
            </a:r>
            <a:r>
              <a:rPr lang="en-GB" i="1" dirty="0"/>
              <a:t>6</a:t>
            </a:r>
            <a:r>
              <a:rPr lang="en-GB" dirty="0"/>
              <a:t>(1), 125-129.</a:t>
            </a:r>
            <a:endParaRPr lang="en-US" dirty="0"/>
          </a:p>
        </p:txBody>
      </p:sp>
    </p:spTree>
    <p:extLst>
      <p:ext uri="{BB962C8B-B14F-4D97-AF65-F5344CB8AC3E}">
        <p14:creationId xmlns:p14="http://schemas.microsoft.com/office/powerpoint/2010/main" val="19150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9D3F10E-ABE5-B849-ACED-3FCEAB2EEF48}"/>
              </a:ext>
            </a:extLst>
          </p:cNvPr>
          <p:cNvSpPr>
            <a:spLocks noGrp="1"/>
          </p:cNvSpPr>
          <p:nvPr>
            <p:ph type="title"/>
          </p:nvPr>
        </p:nvSpPr>
        <p:spPr>
          <a:xfrm>
            <a:off x="653143" y="1645920"/>
            <a:ext cx="3522879" cy="4470821"/>
          </a:xfrm>
        </p:spPr>
        <p:txBody>
          <a:bodyPr>
            <a:normAutofit/>
          </a:bodyPr>
          <a:lstStyle/>
          <a:p>
            <a:pPr algn="r"/>
            <a:r>
              <a:rPr lang="en-US" dirty="0">
                <a:solidFill>
                  <a:srgbClr val="FFFFFF"/>
                </a:solidFill>
              </a:rPr>
              <a:t>Systematic corruption</a:t>
            </a:r>
            <a:br>
              <a:rPr lang="en-US" dirty="0">
                <a:solidFill>
                  <a:srgbClr val="FFFFFF"/>
                </a:solidFill>
              </a:rPr>
            </a:br>
            <a:r>
              <a:rPr lang="en-US" dirty="0">
                <a:solidFill>
                  <a:srgbClr val="FFFFFF"/>
                </a:solidFill>
              </a:rPr>
              <a:t> </a:t>
            </a:r>
          </a:p>
        </p:txBody>
      </p:sp>
      <p:sp>
        <p:nvSpPr>
          <p:cNvPr id="3" name="Content Placeholder 2">
            <a:extLst>
              <a:ext uri="{FF2B5EF4-FFF2-40B4-BE49-F238E27FC236}">
                <a16:creationId xmlns:a16="http://schemas.microsoft.com/office/drawing/2014/main" id="{7BCE3EA2-7B46-FE47-9697-DEF79AB710F8}"/>
              </a:ext>
            </a:extLst>
          </p:cNvPr>
          <p:cNvSpPr>
            <a:spLocks noGrp="1"/>
          </p:cNvSpPr>
          <p:nvPr>
            <p:ph idx="1"/>
          </p:nvPr>
        </p:nvSpPr>
        <p:spPr>
          <a:xfrm>
            <a:off x="5204109" y="1645920"/>
            <a:ext cx="5919503" cy="4470821"/>
          </a:xfrm>
        </p:spPr>
        <p:txBody>
          <a:bodyPr>
            <a:normAutofit fontScale="70000" lnSpcReduction="20000"/>
          </a:bodyPr>
          <a:lstStyle/>
          <a:p>
            <a:pPr marL="0" indent="0">
              <a:buNone/>
            </a:pPr>
            <a:r>
              <a:rPr lang="en-US" dirty="0"/>
              <a:t>Definition: </a:t>
            </a:r>
            <a:r>
              <a:rPr lang="en-ZA" i="1" dirty="0"/>
              <a:t>“Systemic corruption can be defined as an institutionalised, endemic manipulation of a system by individuals or networks/organisations, taking advantage of weaknesses in the process and systems for illicit gains, where there are leadership deficiencies, collusion and/or abuse of power.”</a:t>
            </a:r>
            <a:r>
              <a:rPr lang="en-US" dirty="0"/>
              <a:t> </a:t>
            </a:r>
          </a:p>
          <a:p>
            <a:pPr marL="0" indent="0">
              <a:buNone/>
            </a:pPr>
            <a:endParaRPr lang="en-US" dirty="0"/>
          </a:p>
          <a:p>
            <a:pPr marL="0" indent="0">
              <a:buNone/>
            </a:pPr>
            <a:r>
              <a:rPr lang="en-US" dirty="0"/>
              <a:t>The term systematic corruption is used to distinguish between two situations</a:t>
            </a:r>
          </a:p>
          <a:p>
            <a:pPr>
              <a:buFont typeface="Wingdings" pitchFamily="2" charset="2"/>
              <a:buChar char="Ø"/>
            </a:pPr>
            <a:r>
              <a:rPr lang="en-US" dirty="0"/>
              <a:t>First,</a:t>
            </a:r>
            <a:r>
              <a:rPr lang="en-GB" dirty="0"/>
              <a:t> where some people are corrupt</a:t>
            </a:r>
          </a:p>
          <a:p>
            <a:pPr>
              <a:buFont typeface="Wingdings" pitchFamily="2" charset="2"/>
              <a:buChar char="Ø"/>
            </a:pPr>
            <a:r>
              <a:rPr lang="en-GB" dirty="0"/>
              <a:t>Second, where many people are corrupt; where the system itself has grown sick</a:t>
            </a:r>
          </a:p>
          <a:p>
            <a:pPr>
              <a:buFont typeface="Wingdings" pitchFamily="2" charset="2"/>
              <a:buChar char="Ø"/>
            </a:pPr>
            <a:r>
              <a:rPr lang="en-GB" dirty="0"/>
              <a:t>A distinguishing characteristic of systemic corruption is that the many parts of the government that are supposed to prevent corruption have themselves become corrupted</a:t>
            </a:r>
          </a:p>
          <a:p>
            <a:pPr>
              <a:buFont typeface="Wingdings" pitchFamily="2" charset="2"/>
              <a:buChar char="Ø"/>
            </a:pPr>
            <a:r>
              <a:rPr lang="en-GB" dirty="0"/>
              <a:t>For example: budgeting, auditing, inspection, monitoring, evaluation, and enforcement </a:t>
            </a:r>
          </a:p>
          <a:p>
            <a:pPr marL="0" indent="0">
              <a:buNone/>
            </a:pPr>
            <a:r>
              <a:rPr lang="en-GB" dirty="0"/>
              <a:t> </a:t>
            </a:r>
          </a:p>
          <a:p>
            <a:pPr marL="0" indent="0">
              <a:buNone/>
            </a:pPr>
            <a:r>
              <a:rPr lang="en-GB" dirty="0"/>
              <a:t> </a:t>
            </a:r>
          </a:p>
          <a:p>
            <a:pPr>
              <a:buFont typeface="Wingdings" pitchFamily="2" charset="2"/>
              <a:buChar char="Ø"/>
            </a:pPr>
            <a:endParaRPr lang="en-US" dirty="0"/>
          </a:p>
          <a:p>
            <a:pPr marL="0" indent="0">
              <a:buNone/>
            </a:pPr>
            <a:endParaRPr lang="en-US" dirty="0"/>
          </a:p>
          <a:p>
            <a:pPr marL="0" indent="0">
              <a:buNone/>
            </a:pPr>
            <a:endParaRPr lang="en-US" dirty="0"/>
          </a:p>
        </p:txBody>
      </p:sp>
      <p:pic>
        <p:nvPicPr>
          <p:cNvPr id="7" name="Picture 6" descr="A drawing of a person&#10;&#10;Description automatically generated">
            <a:extLst>
              <a:ext uri="{FF2B5EF4-FFF2-40B4-BE49-F238E27FC236}">
                <a16:creationId xmlns:a16="http://schemas.microsoft.com/office/drawing/2014/main" id="{3A9FB3C7-0DA3-C648-AD63-EFA7F7E3EB89}"/>
              </a:ext>
            </a:extLst>
          </p:cNvPr>
          <p:cNvPicPr>
            <a:picLocks noChangeAspect="1"/>
          </p:cNvPicPr>
          <p:nvPr/>
        </p:nvPicPr>
        <p:blipFill>
          <a:blip r:embed="rId2"/>
          <a:stretch>
            <a:fillRect/>
          </a:stretch>
        </p:blipFill>
        <p:spPr>
          <a:xfrm>
            <a:off x="0" y="0"/>
            <a:ext cx="2551289" cy="1316530"/>
          </a:xfrm>
          <a:prstGeom prst="rect">
            <a:avLst/>
          </a:prstGeom>
        </p:spPr>
      </p:pic>
    </p:spTree>
    <p:extLst>
      <p:ext uri="{BB962C8B-B14F-4D97-AF65-F5344CB8AC3E}">
        <p14:creationId xmlns:p14="http://schemas.microsoft.com/office/powerpoint/2010/main" val="417166430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22987-E9D0-C248-9E2F-82429B983495}"/>
              </a:ext>
            </a:extLst>
          </p:cNvPr>
          <p:cNvSpPr>
            <a:spLocks noGrp="1"/>
          </p:cNvSpPr>
          <p:nvPr>
            <p:ph type="title"/>
          </p:nvPr>
        </p:nvSpPr>
        <p:spPr>
          <a:xfrm>
            <a:off x="646111" y="1467556"/>
            <a:ext cx="9404723" cy="1670754"/>
          </a:xfrm>
        </p:spPr>
        <p:txBody>
          <a:bodyPr/>
          <a:lstStyle/>
          <a:p>
            <a:r>
              <a:rPr lang="en-US" dirty="0"/>
              <a:t>What are the impacts of systematic corruption in developing countries?</a:t>
            </a:r>
            <a:br>
              <a:rPr lang="en-US" dirty="0"/>
            </a:br>
            <a:br>
              <a:rPr lang="en-US" dirty="0"/>
            </a:br>
            <a:r>
              <a:rPr lang="en-US" sz="1800" dirty="0"/>
              <a:t>There exists a scholarly consensus on the fact that corruption stimulates stagnant economic growth and inflicts socio-economic inequalities and weakens democracy.</a:t>
            </a:r>
            <a:r>
              <a:rPr lang="en-GB" sz="1800" dirty="0"/>
              <a:t> </a:t>
            </a:r>
            <a:br>
              <a:rPr lang="en-US" dirty="0"/>
            </a:br>
            <a:br>
              <a:rPr lang="en-US" dirty="0"/>
            </a:br>
            <a:br>
              <a:rPr lang="en-US" dirty="0"/>
            </a:br>
            <a:br>
              <a:rPr lang="en-US" dirty="0"/>
            </a:br>
            <a:br>
              <a:rPr lang="en-US" dirty="0"/>
            </a:br>
            <a:endParaRPr lang="en-US" dirty="0"/>
          </a:p>
        </p:txBody>
      </p:sp>
      <p:pic>
        <p:nvPicPr>
          <p:cNvPr id="5" name="Picture 4" descr="A close up of a sign&#10;&#10;Description automatically generated">
            <a:extLst>
              <a:ext uri="{FF2B5EF4-FFF2-40B4-BE49-F238E27FC236}">
                <a16:creationId xmlns:a16="http://schemas.microsoft.com/office/drawing/2014/main" id="{D92D6EAA-77B9-9145-B8B0-117EDE4A9ED1}"/>
              </a:ext>
            </a:extLst>
          </p:cNvPr>
          <p:cNvPicPr>
            <a:picLocks noChangeAspect="1"/>
          </p:cNvPicPr>
          <p:nvPr/>
        </p:nvPicPr>
        <p:blipFill>
          <a:blip r:embed="rId2"/>
          <a:stretch>
            <a:fillRect/>
          </a:stretch>
        </p:blipFill>
        <p:spPr>
          <a:xfrm>
            <a:off x="9429750" y="5187246"/>
            <a:ext cx="2762250" cy="1670754"/>
          </a:xfrm>
          <a:prstGeom prst="rect">
            <a:avLst/>
          </a:prstGeom>
        </p:spPr>
      </p:pic>
    </p:spTree>
    <p:extLst>
      <p:ext uri="{BB962C8B-B14F-4D97-AF65-F5344CB8AC3E}">
        <p14:creationId xmlns:p14="http://schemas.microsoft.com/office/powerpoint/2010/main" val="2628242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5" name="Picture 4" descr="A person holding a basketball&#10;&#10;Description automatically generated">
            <a:extLst>
              <a:ext uri="{FF2B5EF4-FFF2-40B4-BE49-F238E27FC236}">
                <a16:creationId xmlns:a16="http://schemas.microsoft.com/office/drawing/2014/main" id="{9A653B3B-958B-6B4B-8BDB-D410D2D8B61B}"/>
              </a:ext>
            </a:extLst>
          </p:cNvPr>
          <p:cNvPicPr>
            <a:picLocks noChangeAspect="1"/>
          </p:cNvPicPr>
          <p:nvPr/>
        </p:nvPicPr>
        <p:blipFill>
          <a:blip r:embed="rId3"/>
          <a:stretch>
            <a:fillRect/>
          </a:stretch>
        </p:blipFill>
        <p:spPr>
          <a:xfrm>
            <a:off x="0" y="3207295"/>
            <a:ext cx="5451627" cy="3594913"/>
          </a:xfrm>
          <a:prstGeom prst="rect">
            <a:avLst/>
          </a:prstGeom>
          <a:effectLst>
            <a:outerShdw blurRad="50800" dist="38100" dir="5400000" algn="t" rotWithShape="0">
              <a:prstClr val="black">
                <a:alpha val="43000"/>
              </a:prstClr>
            </a:outerShdw>
          </a:effectLst>
        </p:spPr>
      </p:pic>
      <p:sp>
        <p:nvSpPr>
          <p:cNvPr id="3" name="Content Placeholder 2">
            <a:extLst>
              <a:ext uri="{FF2B5EF4-FFF2-40B4-BE49-F238E27FC236}">
                <a16:creationId xmlns:a16="http://schemas.microsoft.com/office/drawing/2014/main" id="{AF3A62BF-3104-0C42-9295-B4C03FFD7FF8}"/>
              </a:ext>
            </a:extLst>
          </p:cNvPr>
          <p:cNvSpPr>
            <a:spLocks noGrp="1"/>
          </p:cNvSpPr>
          <p:nvPr>
            <p:ph idx="1"/>
          </p:nvPr>
        </p:nvSpPr>
        <p:spPr>
          <a:xfrm>
            <a:off x="6575729" y="2052214"/>
            <a:ext cx="4415293" cy="4196185"/>
          </a:xfrm>
        </p:spPr>
        <p:txBody>
          <a:bodyPr>
            <a:normAutofit/>
          </a:bodyPr>
          <a:lstStyle/>
          <a:p>
            <a:r>
              <a:rPr lang="en-US" dirty="0"/>
              <a:t>United Nations High Commission for Human Rights, Navi Pillay</a:t>
            </a:r>
            <a:r>
              <a:rPr lang="en-GB" dirty="0"/>
              <a:t> says; ”</a:t>
            </a:r>
            <a:r>
              <a:rPr lang="en-US" i="1" dirty="0"/>
              <a:t>nearly 870 million people go to bed hungry every night, many of them are children; corruption denies their right to food, education, health, and their rights to live.’’  </a:t>
            </a:r>
            <a:endParaRPr lang="en-GB" dirty="0"/>
          </a:p>
          <a:p>
            <a:endParaRPr lang="en-US" dirty="0"/>
          </a:p>
        </p:txBody>
      </p:sp>
    </p:spTree>
    <p:extLst>
      <p:ext uri="{BB962C8B-B14F-4D97-AF65-F5344CB8AC3E}">
        <p14:creationId xmlns:p14="http://schemas.microsoft.com/office/powerpoint/2010/main" val="28378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272E4-B3C3-4144-B083-716FD8F02CC5}"/>
              </a:ext>
            </a:extLst>
          </p:cNvPr>
          <p:cNvSpPr>
            <a:spLocks noGrp="1"/>
          </p:cNvSpPr>
          <p:nvPr>
            <p:ph type="title"/>
          </p:nvPr>
        </p:nvSpPr>
        <p:spPr/>
        <p:txBody>
          <a:bodyPr/>
          <a:lstStyle/>
          <a:p>
            <a:pPr algn="ctr"/>
            <a:r>
              <a:rPr lang="en-US" dirty="0"/>
              <a:t>Corruption impacts human development</a:t>
            </a:r>
          </a:p>
        </p:txBody>
      </p:sp>
      <p:sp>
        <p:nvSpPr>
          <p:cNvPr id="3" name="Content Placeholder 2">
            <a:extLst>
              <a:ext uri="{FF2B5EF4-FFF2-40B4-BE49-F238E27FC236}">
                <a16:creationId xmlns:a16="http://schemas.microsoft.com/office/drawing/2014/main" id="{E15C4B5A-AFC2-984D-B1F8-9EBBC0385C86}"/>
              </a:ext>
            </a:extLst>
          </p:cNvPr>
          <p:cNvSpPr>
            <a:spLocks noGrp="1"/>
          </p:cNvSpPr>
          <p:nvPr>
            <p:ph idx="1"/>
          </p:nvPr>
        </p:nvSpPr>
        <p:spPr/>
        <p:txBody>
          <a:bodyPr/>
          <a:lstStyle/>
          <a:p>
            <a:r>
              <a:rPr lang="en-US" dirty="0"/>
              <a:t>Def: The framework of human development includes the ‘</a:t>
            </a:r>
            <a:r>
              <a:rPr lang="en-US" i="1" dirty="0"/>
              <a:t>’broadening of choices which is acquired by enhancing human ability through social capital (education, health, nutrition)  </a:t>
            </a:r>
          </a:p>
          <a:p>
            <a:r>
              <a:rPr lang="en-US" i="1" dirty="0"/>
              <a:t>Equality, dignity, and independent person-hood in a corruption torn society is unimaginably doubtful. Corruption weakens the roots of human rights; it creates a devastating human rights situation’’</a:t>
            </a:r>
          </a:p>
          <a:p>
            <a:endParaRPr lang="en-US" i="1" dirty="0"/>
          </a:p>
          <a:p>
            <a:endParaRPr lang="en-US" i="1" dirty="0"/>
          </a:p>
          <a:p>
            <a:endParaRPr lang="en-US" i="1" dirty="0"/>
          </a:p>
          <a:p>
            <a:pPr marL="0" indent="0" algn="r">
              <a:buNone/>
            </a:pPr>
            <a:r>
              <a:rPr lang="en-US" i="1" dirty="0" err="1"/>
              <a:t>Akacay</a:t>
            </a:r>
            <a:r>
              <a:rPr lang="en-US" i="1" dirty="0"/>
              <a:t> &amp; </a:t>
            </a:r>
            <a:r>
              <a:rPr lang="en-US" i="1" dirty="0" err="1"/>
              <a:t>Gebeye</a:t>
            </a:r>
            <a:r>
              <a:rPr lang="en-US" i="1" dirty="0"/>
              <a:t> (2006)</a:t>
            </a:r>
            <a:r>
              <a:rPr lang="en-GB" i="1" dirty="0"/>
              <a:t> </a:t>
            </a:r>
            <a:endParaRPr lang="en-US" i="1" dirty="0"/>
          </a:p>
        </p:txBody>
      </p:sp>
    </p:spTree>
    <p:extLst>
      <p:ext uri="{BB962C8B-B14F-4D97-AF65-F5344CB8AC3E}">
        <p14:creationId xmlns:p14="http://schemas.microsoft.com/office/powerpoint/2010/main" val="893371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D03D9-3BED-DE46-AFA9-89CFA3AB0F35}"/>
              </a:ext>
            </a:extLst>
          </p:cNvPr>
          <p:cNvSpPr>
            <a:spLocks noGrp="1"/>
          </p:cNvSpPr>
          <p:nvPr>
            <p:ph type="title"/>
          </p:nvPr>
        </p:nvSpPr>
        <p:spPr/>
        <p:txBody>
          <a:bodyPr/>
          <a:lstStyle/>
          <a:p>
            <a:pPr algn="ctr"/>
            <a:r>
              <a:rPr lang="en-US" dirty="0"/>
              <a:t>Corruption impacts on human development</a:t>
            </a:r>
          </a:p>
        </p:txBody>
      </p:sp>
      <p:sp>
        <p:nvSpPr>
          <p:cNvPr id="3" name="Content Placeholder 2">
            <a:extLst>
              <a:ext uri="{FF2B5EF4-FFF2-40B4-BE49-F238E27FC236}">
                <a16:creationId xmlns:a16="http://schemas.microsoft.com/office/drawing/2014/main" id="{4B4F6803-C8C0-A645-8628-EA19687B8FB5}"/>
              </a:ext>
            </a:extLst>
          </p:cNvPr>
          <p:cNvSpPr>
            <a:spLocks noGrp="1"/>
          </p:cNvSpPr>
          <p:nvPr>
            <p:ph idx="1"/>
          </p:nvPr>
        </p:nvSpPr>
        <p:spPr/>
        <p:txBody>
          <a:bodyPr/>
          <a:lstStyle/>
          <a:p>
            <a:r>
              <a:rPr lang="en-US" dirty="0"/>
              <a:t>Corruption can affect human development (education and health) in two different ways, either cost of services can be increased so that the disadvantaged individuals cannot afford or the quality of services can be reduced by corruption</a:t>
            </a:r>
          </a:p>
          <a:p>
            <a:r>
              <a:rPr lang="en-US" dirty="0"/>
              <a:t>Empirical studies show that corruption decreases life expectancy and education level also speeds up the child mortality rate</a:t>
            </a:r>
            <a:r>
              <a:rPr lang="en-GB" dirty="0"/>
              <a:t> </a:t>
            </a:r>
          </a:p>
          <a:p>
            <a:r>
              <a:rPr lang="en-US" dirty="0"/>
              <a:t>Poor people are comparatively much vulnerable to corrupt practices of public officials since these people highly depend on public goods and services due to an increased level of poverty</a:t>
            </a:r>
          </a:p>
          <a:p>
            <a:pPr marL="0" indent="0" algn="r">
              <a:buNone/>
            </a:pPr>
            <a:r>
              <a:rPr lang="en-US" i="1" dirty="0"/>
              <a:t>Gupta, </a:t>
            </a:r>
            <a:r>
              <a:rPr lang="en-US" i="1" dirty="0" err="1"/>
              <a:t>Davoodi</a:t>
            </a:r>
            <a:r>
              <a:rPr lang="en-US" i="1" dirty="0"/>
              <a:t> &amp; Tiongson (2000), </a:t>
            </a:r>
            <a:r>
              <a:rPr lang="en-US" i="1" dirty="0" err="1"/>
              <a:t>Kaufamann</a:t>
            </a:r>
            <a:r>
              <a:rPr lang="en-US" i="1" dirty="0"/>
              <a:t>, </a:t>
            </a:r>
            <a:r>
              <a:rPr lang="en-US" i="1" dirty="0" err="1"/>
              <a:t>Kraay</a:t>
            </a:r>
            <a:r>
              <a:rPr lang="en-US" i="1" dirty="0"/>
              <a:t> &amp; </a:t>
            </a:r>
            <a:r>
              <a:rPr lang="en-US" i="1" dirty="0" err="1"/>
              <a:t>Zoido-Lobaton</a:t>
            </a:r>
            <a:r>
              <a:rPr lang="en-US" i="1" dirty="0"/>
              <a:t> (1999</a:t>
            </a:r>
            <a:endParaRPr lang="en-US" dirty="0"/>
          </a:p>
          <a:p>
            <a:pPr marL="0" indent="0">
              <a:buNone/>
            </a:pPr>
            <a:endParaRPr lang="en-US" dirty="0"/>
          </a:p>
          <a:p>
            <a:endParaRPr lang="en-GB" dirty="0"/>
          </a:p>
          <a:p>
            <a:endParaRPr lang="en-US" dirty="0"/>
          </a:p>
          <a:p>
            <a:endParaRPr lang="en-US" dirty="0"/>
          </a:p>
          <a:p>
            <a:endParaRPr lang="en-US" dirty="0"/>
          </a:p>
        </p:txBody>
      </p:sp>
    </p:spTree>
    <p:extLst>
      <p:ext uri="{BB962C8B-B14F-4D97-AF65-F5344CB8AC3E}">
        <p14:creationId xmlns:p14="http://schemas.microsoft.com/office/powerpoint/2010/main" val="4027284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A621F-8873-6C4A-940D-67F33D08CCC7}"/>
              </a:ext>
            </a:extLst>
          </p:cNvPr>
          <p:cNvSpPr>
            <a:spLocks noGrp="1"/>
          </p:cNvSpPr>
          <p:nvPr>
            <p:ph type="title"/>
          </p:nvPr>
        </p:nvSpPr>
        <p:spPr/>
        <p:txBody>
          <a:bodyPr/>
          <a:lstStyle/>
          <a:p>
            <a:pPr algn="ctr"/>
            <a:r>
              <a:rPr lang="en-US" dirty="0"/>
              <a:t>Reduce public spending</a:t>
            </a:r>
          </a:p>
        </p:txBody>
      </p:sp>
      <p:sp>
        <p:nvSpPr>
          <p:cNvPr id="3" name="Content Placeholder 2">
            <a:extLst>
              <a:ext uri="{FF2B5EF4-FFF2-40B4-BE49-F238E27FC236}">
                <a16:creationId xmlns:a16="http://schemas.microsoft.com/office/drawing/2014/main" id="{51AB79E6-E248-F143-A89E-719754B4B445}"/>
              </a:ext>
            </a:extLst>
          </p:cNvPr>
          <p:cNvSpPr>
            <a:spLocks noGrp="1"/>
          </p:cNvSpPr>
          <p:nvPr>
            <p:ph idx="1"/>
          </p:nvPr>
        </p:nvSpPr>
        <p:spPr/>
        <p:txBody>
          <a:bodyPr>
            <a:normAutofit/>
          </a:bodyPr>
          <a:lstStyle/>
          <a:p>
            <a:r>
              <a:rPr lang="en-US" dirty="0"/>
              <a:t>Corruption is one of the key constraints which makes government policies ineffective and pushes all investments away from lucrative projects; also, it promotes and safeguards Mafia </a:t>
            </a:r>
          </a:p>
          <a:p>
            <a:r>
              <a:rPr lang="en-US" dirty="0"/>
              <a:t>Negatively affect public funds, market competitiveness, prices of public goods and services, and public trust on government officials to control corruption. </a:t>
            </a:r>
          </a:p>
          <a:p>
            <a:r>
              <a:rPr lang="en-US" dirty="0"/>
              <a:t>Corruption reduces public spending in social sector (in particular)</a:t>
            </a:r>
          </a:p>
          <a:p>
            <a:r>
              <a:rPr lang="en-US" dirty="0"/>
              <a:t>Public spending in corruption prevalent countries are believed to be less effective, involved corrupt agents nominate projects which give them more financial benefits in forms of bribes and kickbacks</a:t>
            </a:r>
            <a:r>
              <a:rPr lang="en-GB" dirty="0"/>
              <a:t> </a:t>
            </a:r>
            <a:endParaRPr lang="en-US" dirty="0"/>
          </a:p>
          <a:p>
            <a:endParaRPr lang="en-US" dirty="0"/>
          </a:p>
        </p:txBody>
      </p:sp>
    </p:spTree>
    <p:extLst>
      <p:ext uri="{BB962C8B-B14F-4D97-AF65-F5344CB8AC3E}">
        <p14:creationId xmlns:p14="http://schemas.microsoft.com/office/powerpoint/2010/main" val="27443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029AA8-4F2E-F142-8B46-6E3668FCBC61}"/>
              </a:ext>
            </a:extLst>
          </p:cNvPr>
          <p:cNvSpPr>
            <a:spLocks noGrp="1"/>
          </p:cNvSpPr>
          <p:nvPr>
            <p:ph idx="1"/>
          </p:nvPr>
        </p:nvSpPr>
        <p:spPr/>
        <p:txBody>
          <a:bodyPr/>
          <a:lstStyle/>
          <a:p>
            <a:r>
              <a:rPr lang="en-US" dirty="0"/>
              <a:t>This is how corruption reduces public spending in social sector</a:t>
            </a:r>
          </a:p>
          <a:p>
            <a:endParaRPr lang="en-GB" dirty="0"/>
          </a:p>
          <a:p>
            <a:endParaRPr lang="en-US" dirty="0"/>
          </a:p>
        </p:txBody>
      </p:sp>
    </p:spTree>
    <p:extLst>
      <p:ext uri="{BB962C8B-B14F-4D97-AF65-F5344CB8AC3E}">
        <p14:creationId xmlns:p14="http://schemas.microsoft.com/office/powerpoint/2010/main" val="2841117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982EB91-6C8A-8746-A43D-B3A6CB67216B}"/>
              </a:ext>
            </a:extLst>
          </p:cNvPr>
          <p:cNvSpPr>
            <a:spLocks noGrp="1"/>
          </p:cNvSpPr>
          <p:nvPr>
            <p:ph type="title"/>
          </p:nvPr>
        </p:nvSpPr>
        <p:spPr>
          <a:xfrm>
            <a:off x="653143" y="1645920"/>
            <a:ext cx="3522879" cy="4470821"/>
          </a:xfrm>
        </p:spPr>
        <p:txBody>
          <a:bodyPr>
            <a:normAutofit/>
          </a:bodyPr>
          <a:lstStyle/>
          <a:p>
            <a:pPr algn="r"/>
            <a:r>
              <a:rPr lang="en-GB" dirty="0">
                <a:solidFill>
                  <a:schemeClr val="bg1"/>
                </a:solidFill>
              </a:rPr>
              <a:t>Impact on correcting externalities</a:t>
            </a:r>
            <a:r>
              <a:rPr lang="en-GB" dirty="0"/>
              <a:t>.</a:t>
            </a:r>
            <a:endParaRPr lang="en-US" dirty="0">
              <a:solidFill>
                <a:srgbClr val="FFFFFF"/>
              </a:solidFill>
            </a:endParaRPr>
          </a:p>
        </p:txBody>
      </p:sp>
      <p:sp>
        <p:nvSpPr>
          <p:cNvPr id="3" name="Content Placeholder 2">
            <a:extLst>
              <a:ext uri="{FF2B5EF4-FFF2-40B4-BE49-F238E27FC236}">
                <a16:creationId xmlns:a16="http://schemas.microsoft.com/office/drawing/2014/main" id="{64177FE5-5FAF-5F45-BC62-7F1C5A8C6DDE}"/>
              </a:ext>
            </a:extLst>
          </p:cNvPr>
          <p:cNvSpPr>
            <a:spLocks noGrp="1"/>
          </p:cNvSpPr>
          <p:nvPr>
            <p:ph idx="1"/>
          </p:nvPr>
        </p:nvSpPr>
        <p:spPr>
          <a:xfrm>
            <a:off x="5204109" y="1645920"/>
            <a:ext cx="5919503" cy="4470821"/>
          </a:xfrm>
        </p:spPr>
        <p:txBody>
          <a:bodyPr>
            <a:normAutofit/>
          </a:bodyPr>
          <a:lstStyle/>
          <a:p>
            <a:r>
              <a:rPr lang="en-GB" dirty="0"/>
              <a:t> Corruption may lead to inefficiency is if it lessens the government's ability to correct an externality</a:t>
            </a:r>
          </a:p>
          <a:p>
            <a:pPr marL="0" indent="0" algn="ctr">
              <a:buNone/>
            </a:pPr>
            <a:r>
              <a:rPr lang="en-GB" dirty="0"/>
              <a:t>    For example, if someone can bribe a police officer or judge instead of paying an official fine, the marginal cost of breaking the law is reduced from the official fine to the amount of the bribe.</a:t>
            </a:r>
          </a:p>
          <a:p>
            <a:endParaRPr lang="en-US" dirty="0"/>
          </a:p>
        </p:txBody>
      </p:sp>
    </p:spTree>
    <p:extLst>
      <p:ext uri="{BB962C8B-B14F-4D97-AF65-F5344CB8AC3E}">
        <p14:creationId xmlns:p14="http://schemas.microsoft.com/office/powerpoint/2010/main" val="415694333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5188</TotalTime>
  <Words>1211</Words>
  <Application>Microsoft Office PowerPoint</Application>
  <PresentationFormat>Widescreen</PresentationFormat>
  <Paragraphs>79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Wingdings</vt:lpstr>
      <vt:lpstr>Wingdings 3</vt:lpstr>
      <vt:lpstr>Ion</vt:lpstr>
      <vt:lpstr>Name: Haris Hassan  Course: Governance and corruption in developing countries  2nd lecture</vt:lpstr>
      <vt:lpstr>Systematic corruption  </vt:lpstr>
      <vt:lpstr>What are the impacts of systematic corruption in developing countries?  There exists a scholarly consensus on the fact that corruption stimulates stagnant economic growth and inflicts socio-economic inequalities and weakens democracy.      </vt:lpstr>
      <vt:lpstr>PowerPoint Presentation</vt:lpstr>
      <vt:lpstr>Corruption impacts human development</vt:lpstr>
      <vt:lpstr>Corruption impacts on human development</vt:lpstr>
      <vt:lpstr>Reduce public spending</vt:lpstr>
      <vt:lpstr>PowerPoint Presentation</vt:lpstr>
      <vt:lpstr>Impact on correcting externalities.</vt:lpstr>
      <vt:lpstr>Impact on individuals</vt:lpstr>
      <vt:lpstr>Ways to overcome systematic corruption</vt:lpstr>
      <vt:lpstr>Change the institutional culture</vt:lpstr>
      <vt:lpstr>Institutional culture </vt:lpstr>
      <vt:lpstr>Mobilize and coordinate</vt:lpstr>
      <vt:lpstr>Reforms system</vt:lpstr>
      <vt:lpstr>Subverting corruption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Haris Hassan</dc:creator>
  <cp:lastModifiedBy>Haris Hassan</cp:lastModifiedBy>
  <cp:revision>29</cp:revision>
  <dcterms:created xsi:type="dcterms:W3CDTF">2020-10-08T06:01:58Z</dcterms:created>
  <dcterms:modified xsi:type="dcterms:W3CDTF">2021-03-05T15:35:37Z</dcterms:modified>
</cp:coreProperties>
</file>