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2" r:id="rId4"/>
    <p:sldId id="261" r:id="rId5"/>
    <p:sldId id="274" r:id="rId6"/>
    <p:sldId id="273" r:id="rId7"/>
    <p:sldId id="275" r:id="rId8"/>
    <p:sldId id="28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CA489-062C-1F90-DC7A-338D4E79C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DC6F2E-5D7A-3EC2-5A51-FD34ADAA7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939A89-D5A1-B6A6-50AC-A2F4CD43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356B4E-50A7-E87B-D5B2-0CA27DA6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035E06-B11E-2A5D-9549-2FB15D94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1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4D671-ED77-C29F-6785-55F36C36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6DBD5C-0ECD-5C99-D99E-6A879E43E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1B7E7E-B217-73C4-4C83-F54305656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BCCF55-DD4F-709F-B35F-B33DD602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BBC260-1AD1-8052-6F19-A3934222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89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E814D2-C8BE-6684-8E6F-AF6C84C01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34025C-C59B-F5EE-2C53-308FD55CE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3DBF1-D5F7-56AB-45A5-4CE18E409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3452A3-BB68-4F32-9BBD-E2D48495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4C9FAA-9B9A-B72B-F24E-04106923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77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87CE2-6EAD-F7E6-0030-1A50DC82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190175-8A6B-99CF-9031-AD89D19E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83521E-0EEB-394D-1474-32D2C1E0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3DD195-803E-F20D-D19F-0458FB98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7B555B-A6B0-679C-FCAC-67046006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65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D770A-A017-E4BF-954E-466F3042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67AE2D-3858-81C6-8A42-FB3291E7D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820477-7D84-13C3-97DD-6675637AC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E34A99-71B5-B201-BD85-2B5A8D0D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C69639-66C0-5342-0142-7DF2537A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9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56F15F-603C-5BD5-AD9D-E671B85C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AAEBED-54DB-B776-04EF-CFD8A4244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7A0DF4-DCD3-F47F-8017-051D70643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DDDB81-DED1-771B-6113-F6BA91A1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D94CAE-DE96-02FC-E2D6-6967BE68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55D510-C8E4-5423-FC9F-F674EC0D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72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9B49B-094C-4C57-65C0-FC89D7D1D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630338-4362-84B1-ADC3-68D003E2C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EEF296-C5A4-0AF3-47AC-D2594E80A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C2ABF6-B0CB-BC3E-2D39-805D13B30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423C9A-4316-BAA5-F57A-34546DEF5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0FC49F-60B0-B950-8B65-EE4353B1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3162621-55AC-B870-7BD3-E74AF8EB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CEA01A-86F7-F55C-5A35-46ED37F03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15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E83D3-F9C9-31B3-9584-6AD18CC39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E96E447-F3C6-B7E5-36F3-70E6ECA8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063BE8-7FDB-5013-3330-13EEAD86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04FD9C-A1A6-3091-6138-C4A84820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8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812B10-15EA-81C7-C068-219BACD6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B5157FE-8C32-FE31-6E00-C07125AC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65BF7C-0337-ADB2-A0B8-1AB2710D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07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204C7-F809-FC6F-4180-BF77A36B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71DA81-D322-0320-12AD-2680CBE19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D482F3-287B-5019-81E6-65929F38F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B848B7-8669-6768-FD8E-0F4BA3F2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E3940B-F962-1FA3-CEC3-E63303D8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4B1452-6D27-FC04-7931-E65BCFBF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56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DE560-547C-40DD-A7F1-338C4E72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5E13C3-0776-798F-3A82-696B61FC3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107465-BBB4-5CE2-9A26-FE94AA507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EFF524-9D54-2D35-0DF7-77D13631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8589E7-25D7-A536-FFAC-92C1AA43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ED59FD-5270-3323-A5EE-D32E5D92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5D68AF-55D0-E678-C7E7-6DF3848F6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3774F0-9299-4A8B-5CA8-944E1E336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CF91BD-BB20-AD52-9527-D6F4BE8E8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E2CF-835F-46E2-B153-E8E080D7096F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C613E9-6450-86AF-455A-39057C24D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465C05-BAB7-FD3B-28E5-E105649A9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5EAC-DA1E-473C-8605-EAF06DFB8F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0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orp.csc.fi/korp/#?stats_reduce=word,text_keywords,text_subject,text_title&amp;cqp=%5B%5D&amp;isCaseInsensitive&amp;word_pic&amp;corpus=ethesis_dissabs&amp;hpp=100&amp;search=lemgram%7Cdiskurssi..nn.1" TargetMode="External"/><Relationship Id="rId2" Type="http://schemas.openxmlformats.org/officeDocument/2006/relationships/hyperlink" Target="https://korp.csc.fi/korp/#?stats_reduce=word,text_keywords,text_subject,text_title&amp;cqp=%5B%5D&amp;isCaseInsensitive&amp;word_pic&amp;corpus=ethesis_dissabs&amp;hpp=100&amp;search=lemgram%7Cdiskurssi..nn.1&amp;page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words.korpus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cnk:speech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BD0C6-FAC4-D10A-6E1C-1104F2B1A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CADS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908E95-519D-1F06-9747-14CD8F80E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Klíčová slova</a:t>
            </a:r>
          </a:p>
          <a:p>
            <a:r>
              <a:rPr lang="cs-CZ" dirty="0"/>
              <a:t>Prezidentské projevy</a:t>
            </a:r>
          </a:p>
        </p:txBody>
      </p:sp>
    </p:spTree>
    <p:extLst>
      <p:ext uri="{BB962C8B-B14F-4D97-AF65-F5344CB8AC3E}">
        <p14:creationId xmlns:p14="http://schemas.microsoft.com/office/powerpoint/2010/main" val="338635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5214E-E30B-80F8-EB3F-31475657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F0"/>
                </a:solidFill>
              </a:rPr>
              <a:t>Diskurssi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Korpissa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350F8-ADC5-80EA-D583-FDC3DA89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0" i="0" u="none" strike="noStrike" dirty="0">
                <a:solidFill>
                  <a:srgbClr val="3366BB"/>
                </a:solidFill>
                <a:effectLst/>
                <a:latin typeface="Georgia" panose="02040502050405020303" pitchFamily="18" charset="0"/>
                <a:hlinkClick r:id="rId2"/>
              </a:rPr>
              <a:t>Katso Korp-palvelun tuottamia kontekstiesimerkkejä diskurssi-sanan esiintymistä suomenkielisten väitöskirjojen tiivistelmissä (2006-2016)</a:t>
            </a:r>
            <a:endParaRPr lang="cs-CZ" b="0" i="0" u="none" strike="noStrike" dirty="0">
              <a:solidFill>
                <a:srgbClr val="3366BB"/>
              </a:solidFill>
              <a:effectLst/>
              <a:latin typeface="Georgia" panose="02040502050405020303" pitchFamily="18" charset="0"/>
            </a:endParaRPr>
          </a:p>
          <a:p>
            <a:endParaRPr lang="cs-CZ" dirty="0">
              <a:solidFill>
                <a:srgbClr val="3366BB"/>
              </a:solidFill>
              <a:latin typeface="Georgia" panose="02040502050405020303" pitchFamily="18" charset="0"/>
            </a:endParaRPr>
          </a:p>
          <a:p>
            <a:r>
              <a:rPr lang="cs-CZ" dirty="0">
                <a:hlinkClick r:id="rId3"/>
              </a:rPr>
              <a:t>https://korp.csc.fi/</a:t>
            </a:r>
            <a:r>
              <a:rPr lang="cs-CZ" dirty="0" err="1">
                <a:hlinkClick r:id="rId3"/>
              </a:rPr>
              <a:t>korp</a:t>
            </a:r>
            <a:r>
              <a:rPr lang="cs-CZ" dirty="0">
                <a:hlinkClick r:id="rId3"/>
              </a:rPr>
              <a:t>/#?stats_reduce=word,text_keywords,text_subject,text_title&amp;cqp=%5B%5D&amp;isCaseInsensitive&amp;word_pic&amp;corpus=ethesis_dissabs&amp;hpp=100&amp;search=lemgram%7Cdiskurssi..nn.1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760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B0F0"/>
                </a:solidFill>
              </a:rPr>
              <a:t>Klíčová slova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, </a:t>
            </a:r>
            <a:r>
              <a:rPr lang="cs-CZ" dirty="0" err="1"/>
              <a:t>avainsanat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jednotky, které se ve zkoumaném textu/korpusu vyskytují se statisticky </a:t>
            </a:r>
            <a:r>
              <a:rPr lang="cs-CZ" dirty="0">
                <a:solidFill>
                  <a:srgbClr val="00B0F0"/>
                </a:solidFill>
              </a:rPr>
              <a:t>signifikantně</a:t>
            </a:r>
            <a:r>
              <a:rPr lang="cs-CZ" dirty="0"/>
              <a:t> vyšší frekvencí než v referenčním korpusu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aplikace </a:t>
            </a:r>
            <a:r>
              <a:rPr lang="cs-CZ" dirty="0" err="1"/>
              <a:t>Kwords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https://kwords.korpus.cz/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26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Prezidentské projevy (V. Cvrček)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▶ G. Husák (1975–1989) – 1975 za prezidenta Svobodu</a:t>
            </a:r>
          </a:p>
          <a:p>
            <a:pPr marL="0" indent="0">
              <a:buNone/>
            </a:pPr>
            <a:r>
              <a:rPr lang="cs-CZ" dirty="0"/>
              <a:t>▶ V. Havel (1990–2003) – 1993 prezidentský slib</a:t>
            </a:r>
          </a:p>
          <a:p>
            <a:pPr marL="0" indent="0">
              <a:buNone/>
            </a:pPr>
            <a:r>
              <a:rPr lang="cs-CZ" dirty="0"/>
              <a:t>▶ V. Klaus (2004–2011)</a:t>
            </a:r>
          </a:p>
          <a:p>
            <a:pPr marL="0" indent="0">
              <a:buNone/>
            </a:pPr>
            <a:r>
              <a:rPr lang="cs-CZ" dirty="0"/>
              <a:t>▶ M. Zeman (2013) – inaugurační slib a vánoční poselství</a:t>
            </a:r>
          </a:p>
          <a:p>
            <a:pPr marL="0" indent="0">
              <a:buNone/>
            </a:pPr>
            <a:r>
              <a:rPr lang="cs-CZ" dirty="0"/>
              <a:t>	    Projevy 	Délka 	Počet typů 	Průměrná délka</a:t>
            </a:r>
          </a:p>
          <a:p>
            <a:pPr marL="0" indent="0">
              <a:buNone/>
            </a:pPr>
            <a:r>
              <a:rPr lang="cs-CZ" dirty="0"/>
              <a:t>Husák 	15 	22 058 	4 162 	1 470,5</a:t>
            </a:r>
          </a:p>
          <a:p>
            <a:pPr marL="0" indent="0">
              <a:buNone/>
            </a:pPr>
            <a:r>
              <a:rPr lang="cs-CZ" dirty="0"/>
              <a:t>Havel 		14 	33 153 	7 457 	2 368,1</a:t>
            </a:r>
          </a:p>
          <a:p>
            <a:pPr marL="0" indent="0">
              <a:buNone/>
            </a:pPr>
            <a:r>
              <a:rPr lang="cs-CZ" dirty="0"/>
              <a:t>Klaus 		8 	8 107 		2 594 	1 013,4</a:t>
            </a:r>
          </a:p>
          <a:p>
            <a:pPr marL="0" indent="0">
              <a:buNone/>
            </a:pPr>
            <a:r>
              <a:rPr lang="cs-CZ" dirty="0"/>
              <a:t>Zeman 	2 	1 896 		894 	948,0</a:t>
            </a:r>
          </a:p>
        </p:txBody>
      </p:sp>
    </p:spTree>
    <p:extLst>
      <p:ext uri="{BB962C8B-B14F-4D97-AF65-F5344CB8AC3E}">
        <p14:creationId xmlns:p14="http://schemas.microsoft.com/office/powerpoint/2010/main" val="306262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r>
              <a:rPr lang="cs-CZ" dirty="0"/>
              <a:t>Prezidentské projevy (V. Cvrček)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0" y="1412776"/>
            <a:ext cx="8075240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Slovní druhy – interpretace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b="1" dirty="0"/>
              <a:t>slovesná vs. neslovesná (</a:t>
            </a:r>
            <a:r>
              <a:rPr lang="cs-CZ" b="1" dirty="0" err="1"/>
              <a:t>subst</a:t>
            </a:r>
            <a:r>
              <a:rPr lang="cs-CZ" b="1" dirty="0"/>
              <a:t>. + </a:t>
            </a:r>
            <a:r>
              <a:rPr lang="cs-CZ" b="1" dirty="0" err="1"/>
              <a:t>adj</a:t>
            </a:r>
            <a:r>
              <a:rPr lang="cs-CZ" b="1" dirty="0"/>
              <a:t>.) klíčová slova</a:t>
            </a:r>
          </a:p>
          <a:p>
            <a:pPr marL="400050" lvl="1" indent="0">
              <a:buNone/>
            </a:pPr>
            <a:r>
              <a:rPr lang="cs-CZ" dirty="0"/>
              <a:t>▶ Husák: prominence jmenných – statický, popisný projev</a:t>
            </a:r>
          </a:p>
          <a:p>
            <a:pPr marL="400050" lvl="1" indent="0">
              <a:buNone/>
            </a:pPr>
            <a:r>
              <a:rPr lang="cs-CZ" dirty="0"/>
              <a:t>▶ Klaus (a Zeman) – důraz na akci (1.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dirty="0" err="1"/>
              <a:t>imper</a:t>
            </a:r>
            <a:r>
              <a:rPr lang="cs-CZ" dirty="0"/>
              <a:t>. zejm. u VK)</a:t>
            </a:r>
          </a:p>
          <a:p>
            <a:pPr marL="0" indent="0">
              <a:buNone/>
            </a:pPr>
            <a:r>
              <a:rPr lang="cs-CZ" b="1" dirty="0"/>
              <a:t>podíl verbálních substantiv</a:t>
            </a:r>
            <a:r>
              <a:rPr lang="cs-CZ" dirty="0"/>
              <a:t> (např. </a:t>
            </a:r>
            <a:r>
              <a:rPr lang="cs-CZ" i="1" dirty="0"/>
              <a:t>budování</a:t>
            </a:r>
            <a:r>
              <a:rPr lang="cs-CZ" dirty="0"/>
              <a:t>, </a:t>
            </a:r>
            <a:r>
              <a:rPr lang="cs-CZ" i="1" dirty="0"/>
              <a:t>plnění</a:t>
            </a:r>
            <a:r>
              <a:rPr lang="cs-CZ" dirty="0"/>
              <a:t> )</a:t>
            </a:r>
          </a:p>
          <a:p>
            <a:pPr marL="400050" lvl="1" indent="0">
              <a:buNone/>
            </a:pPr>
            <a:r>
              <a:rPr lang="cs-CZ" dirty="0"/>
              <a:t>▶ Husák nejvíc (9 % ze </a:t>
            </a:r>
            <a:r>
              <a:rPr lang="cs-CZ" dirty="0" err="1"/>
              <a:t>subst</a:t>
            </a:r>
            <a:r>
              <a:rPr lang="cs-CZ" dirty="0"/>
              <a:t>.) – text explicitně neobsahuje čas,</a:t>
            </a:r>
          </a:p>
          <a:p>
            <a:pPr marL="400050" lvl="1" indent="0">
              <a:buNone/>
            </a:pPr>
            <a:r>
              <a:rPr lang="cs-CZ" dirty="0"/>
              <a:t>participanty ani modalitu</a:t>
            </a:r>
          </a:p>
          <a:p>
            <a:pPr marL="0" indent="0">
              <a:buNone/>
            </a:pPr>
            <a:r>
              <a:rPr lang="cs-CZ" b="1" dirty="0"/>
              <a:t>podíl adverbií </a:t>
            </a:r>
            <a:r>
              <a:rPr lang="cs-CZ" dirty="0"/>
              <a:t>– podrobnější kvalifikace děje</a:t>
            </a:r>
          </a:p>
          <a:p>
            <a:pPr marL="400050" lvl="1" indent="0">
              <a:buNone/>
            </a:pPr>
            <a:r>
              <a:rPr lang="cs-CZ" dirty="0"/>
              <a:t>▶ Havel (13 %) – modifikace potenciálně mylné představy</a:t>
            </a:r>
          </a:p>
          <a:p>
            <a:pPr marL="400050" lvl="1" indent="0">
              <a:buNone/>
            </a:pPr>
            <a:r>
              <a:rPr lang="cs-CZ" dirty="0"/>
              <a:t>posluchače, angažování publika</a:t>
            </a:r>
          </a:p>
          <a:p>
            <a:pPr marL="0" indent="0">
              <a:buNone/>
            </a:pPr>
            <a:r>
              <a:rPr lang="cs-CZ" b="1" dirty="0"/>
              <a:t>podíl adjektiv </a:t>
            </a:r>
            <a:r>
              <a:rPr lang="cs-CZ" dirty="0"/>
              <a:t>– vytváření kontrastu </a:t>
            </a:r>
            <a:r>
              <a:rPr lang="cs-CZ" dirty="0" err="1"/>
              <a:t>subkategorizací</a:t>
            </a:r>
            <a:endParaRPr lang="cs-CZ" dirty="0"/>
          </a:p>
          <a:p>
            <a:pPr marL="400050" lvl="1" indent="0">
              <a:buNone/>
            </a:pPr>
            <a:r>
              <a:rPr lang="cs-CZ" dirty="0"/>
              <a:t>▶ Husák (28 %) – socialistické státy vs. kapitalistický svět</a:t>
            </a:r>
          </a:p>
          <a:p>
            <a:pPr marL="400050" lvl="1" indent="0">
              <a:buNone/>
            </a:pPr>
            <a:r>
              <a:rPr lang="cs-CZ" dirty="0"/>
              <a:t>▶ Havel (23 %) – ideální kvalita/situace vs. jiná kvalita/situace</a:t>
            </a:r>
          </a:p>
        </p:txBody>
      </p:sp>
    </p:spTree>
    <p:extLst>
      <p:ext uri="{BB962C8B-B14F-4D97-AF65-F5344CB8AC3E}">
        <p14:creationId xmlns:p14="http://schemas.microsoft.com/office/powerpoint/2010/main" val="153212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Prezidentské projevy (V. Cvrček)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1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Slovesná osoba – interpretace</a:t>
            </a:r>
          </a:p>
          <a:p>
            <a:pPr marL="0" indent="0">
              <a:buNone/>
            </a:pPr>
            <a:r>
              <a:rPr lang="cs-CZ" dirty="0"/>
              <a:t>▶ 1. osoba je nejprominentnější (což lze v novoročním projevu očekávat – prezident jako zástupce celé společnosti)</a:t>
            </a:r>
          </a:p>
          <a:p>
            <a:pPr marL="0" indent="0">
              <a:buNone/>
            </a:pPr>
            <a:r>
              <a:rPr lang="cs-CZ" dirty="0"/>
              <a:t>▶ největší podíl prominence má u Husáka, nejmenší u Havla</a:t>
            </a:r>
          </a:p>
          <a:p>
            <a:pPr marL="0" indent="0">
              <a:buNone/>
            </a:pPr>
            <a:r>
              <a:rPr lang="cs-CZ" dirty="0"/>
              <a:t>▶ Husák klade největší důraz na 1. os. </a:t>
            </a:r>
            <a:r>
              <a:rPr lang="cs-CZ" dirty="0" err="1"/>
              <a:t>pl</a:t>
            </a:r>
            <a:r>
              <a:rPr lang="cs-CZ" dirty="0"/>
              <a:t>. (kolektivistické)</a:t>
            </a:r>
          </a:p>
          <a:p>
            <a:pPr marL="0" indent="0">
              <a:buNone/>
            </a:pPr>
            <a:r>
              <a:rPr lang="cs-CZ" dirty="0"/>
              <a:t>▶ Havel – pokud 1. os. používá – </a:t>
            </a:r>
            <a:r>
              <a:rPr lang="cs-CZ" dirty="0" err="1"/>
              <a:t>prominentněji</a:t>
            </a:r>
            <a:r>
              <a:rPr lang="cs-CZ" dirty="0"/>
              <a:t> mluví v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(explicitně prezentuje názory jako své vlastní)</a:t>
            </a:r>
          </a:p>
          <a:p>
            <a:pPr marL="0" indent="0">
              <a:buNone/>
            </a:pPr>
            <a:r>
              <a:rPr lang="cs-CZ" dirty="0"/>
              <a:t>▶ z hlediska čísla v 1. os. můžeme sledovat podobný styl u</a:t>
            </a:r>
          </a:p>
          <a:p>
            <a:pPr marL="0" indent="0">
              <a:buNone/>
            </a:pPr>
            <a:r>
              <a:rPr lang="cs-CZ" dirty="0"/>
              <a:t>Husáka a Klause</a:t>
            </a:r>
          </a:p>
        </p:txBody>
      </p:sp>
    </p:spTree>
    <p:extLst>
      <p:ext uri="{BB962C8B-B14F-4D97-AF65-F5344CB8AC3E}">
        <p14:creationId xmlns:p14="http://schemas.microsoft.com/office/powerpoint/2010/main" val="107391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Prezidentské projevy (V. Cvrček)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Pokus o charakteristiku jednotlivých řečnických strategií</a:t>
            </a:r>
          </a:p>
          <a:p>
            <a:pPr marL="0" indent="0">
              <a:buNone/>
            </a:pPr>
            <a:r>
              <a:rPr lang="cs-CZ" dirty="0"/>
              <a:t>▶ </a:t>
            </a:r>
            <a:r>
              <a:rPr lang="cs-CZ" b="1" dirty="0"/>
              <a:t>Husák</a:t>
            </a:r>
            <a:r>
              <a:rPr lang="cs-CZ" dirty="0"/>
              <a:t>: statický a </a:t>
            </a:r>
            <a:r>
              <a:rPr lang="cs-CZ" dirty="0" err="1"/>
              <a:t>deagentizovaný</a:t>
            </a:r>
            <a:r>
              <a:rPr lang="cs-CZ" dirty="0"/>
              <a:t> projev, vytváření kontrastu</a:t>
            </a:r>
          </a:p>
          <a:p>
            <a:pPr marL="0" indent="0">
              <a:buNone/>
            </a:pPr>
            <a:r>
              <a:rPr lang="cs-CZ" dirty="0"/>
              <a:t>pomocí adjektiv, zahrnutí posluchače do sdělované reality</a:t>
            </a:r>
          </a:p>
          <a:p>
            <a:pPr marL="0" indent="0">
              <a:buNone/>
            </a:pPr>
            <a:r>
              <a:rPr lang="cs-CZ" dirty="0"/>
              <a:t>(prominence 1. os. </a:t>
            </a:r>
            <a:r>
              <a:rPr lang="cs-CZ" dirty="0" err="1"/>
              <a:t>pl</a:t>
            </a:r>
            <a:r>
              <a:rPr lang="cs-CZ" dirty="0"/>
              <a:t>.), kolektivismus</a:t>
            </a:r>
          </a:p>
          <a:p>
            <a:pPr marL="0" indent="0">
              <a:buNone/>
            </a:pPr>
            <a:r>
              <a:rPr lang="cs-CZ" dirty="0"/>
              <a:t>▶ </a:t>
            </a:r>
            <a:r>
              <a:rPr lang="cs-CZ" b="1" dirty="0"/>
              <a:t>Havel</a:t>
            </a:r>
            <a:r>
              <a:rPr lang="cs-CZ" dirty="0"/>
              <a:t>: středně dynamický typ, zájem o okolní svět (3. os.),</a:t>
            </a:r>
          </a:p>
          <a:p>
            <a:pPr marL="0" indent="0">
              <a:buNone/>
            </a:pPr>
            <a:r>
              <a:rPr lang="cs-CZ" dirty="0"/>
              <a:t>důraz na kvalifikátory (</a:t>
            </a:r>
            <a:r>
              <a:rPr lang="cs-CZ" dirty="0" err="1"/>
              <a:t>adj</a:t>
            </a:r>
            <a:r>
              <a:rPr lang="cs-CZ" dirty="0"/>
              <a:t>. i </a:t>
            </a:r>
            <a:r>
              <a:rPr lang="cs-CZ" dirty="0" err="1"/>
              <a:t>adv</a:t>
            </a:r>
            <a:r>
              <a:rPr lang="cs-CZ" dirty="0"/>
              <a:t>.), individualismus ve</a:t>
            </a:r>
          </a:p>
          <a:p>
            <a:pPr marL="0" indent="0">
              <a:buNone/>
            </a:pPr>
            <a:r>
              <a:rPr lang="cs-CZ" dirty="0"/>
              <a:t>vlastním vystupování (1. os. </a:t>
            </a:r>
            <a:r>
              <a:rPr lang="cs-CZ" dirty="0" err="1"/>
              <a:t>sg</a:t>
            </a:r>
            <a:r>
              <a:rPr lang="cs-CZ" dirty="0"/>
              <a:t>.) i v referování o okolním</a:t>
            </a:r>
          </a:p>
          <a:p>
            <a:pPr marL="0" indent="0">
              <a:buNone/>
            </a:pPr>
            <a:r>
              <a:rPr lang="cs-CZ" dirty="0"/>
              <a:t>světě (3. os. </a:t>
            </a:r>
            <a:r>
              <a:rPr lang="cs-CZ" dirty="0" err="1"/>
              <a:t>sg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▶ </a:t>
            </a:r>
            <a:r>
              <a:rPr lang="cs-CZ" b="1" dirty="0"/>
              <a:t>Klaus</a:t>
            </a:r>
            <a:r>
              <a:rPr lang="cs-CZ" dirty="0"/>
              <a:t>: nejdynamičtější projev, stejné využití 1. os. </a:t>
            </a:r>
            <a:r>
              <a:rPr lang="cs-CZ" dirty="0" err="1"/>
              <a:t>pl</a:t>
            </a:r>
            <a:r>
              <a:rPr lang="cs-CZ" dirty="0"/>
              <a:t>. jako u</a:t>
            </a:r>
          </a:p>
          <a:p>
            <a:pPr marL="0" indent="0">
              <a:buNone/>
            </a:pPr>
            <a:r>
              <a:rPr lang="cs-CZ" dirty="0"/>
              <a:t>Husáka (kolektivismus, vystupování jako zástupce celé</a:t>
            </a:r>
          </a:p>
          <a:p>
            <a:pPr marL="0" indent="0">
              <a:buNone/>
            </a:pPr>
            <a:r>
              <a:rPr lang="cs-CZ" dirty="0"/>
              <a:t>společnosti), nejmenší potřeba kvalifikovat</a:t>
            </a:r>
          </a:p>
          <a:p>
            <a:pPr marL="0" indent="0">
              <a:buNone/>
            </a:pPr>
            <a:r>
              <a:rPr lang="cs-CZ" dirty="0"/>
              <a:t>▶ </a:t>
            </a:r>
            <a:r>
              <a:rPr lang="cs-CZ" b="1" dirty="0"/>
              <a:t>Zeman</a:t>
            </a:r>
            <a:r>
              <a:rPr lang="cs-CZ" dirty="0"/>
              <a:t> (nedostatečná data): dynamický projev, zaměřený na</a:t>
            </a:r>
          </a:p>
          <a:p>
            <a:pPr marL="0" indent="0">
              <a:buNone/>
            </a:pPr>
            <a:r>
              <a:rPr lang="cs-CZ" dirty="0"/>
              <a:t>posluchače (2. os.) a na sebe (1. os. </a:t>
            </a:r>
            <a:r>
              <a:rPr lang="cs-CZ" dirty="0" err="1"/>
              <a:t>sg</a:t>
            </a:r>
            <a:r>
              <a:rPr lang="cs-CZ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40123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4A0C1-C834-ABF3-CE18-3BD402AB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9481D-0547-7739-DA0F-3B61761C3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Korpus prezidentských projevů SPEECHES (2015): </a:t>
            </a:r>
            <a:r>
              <a:rPr lang="cs-CZ" dirty="0">
                <a:hlinkClick r:id="rId2"/>
              </a:rPr>
              <a:t>https://wiki.korpus.cz/doku.php/cnk:speeches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7729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631</Words>
  <Application>Microsoft Office PowerPoint</Application>
  <PresentationFormat>Širokoúhlá obrazovka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Motiv Office</vt:lpstr>
      <vt:lpstr>CADS</vt:lpstr>
      <vt:lpstr>Diskurssi Korpissa</vt:lpstr>
      <vt:lpstr>Klíčová slova  (key words, avainsanat)</vt:lpstr>
      <vt:lpstr>Prezidentské projevy (V. Cvrček)</vt:lpstr>
      <vt:lpstr>Prezidentské projevy (V. Cvrček)</vt:lpstr>
      <vt:lpstr>Prezidentské projevy (V. Cvrček)</vt:lpstr>
      <vt:lpstr>Prezidentské projevy (V. Cvrček)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CADS</dc:title>
  <dc:creator>Farova, Lenka</dc:creator>
  <cp:lastModifiedBy>Farova, Lenka</cp:lastModifiedBy>
  <cp:revision>3</cp:revision>
  <dcterms:created xsi:type="dcterms:W3CDTF">2022-11-15T15:05:29Z</dcterms:created>
  <dcterms:modified xsi:type="dcterms:W3CDTF">2022-11-15T15:11:37Z</dcterms:modified>
</cp:coreProperties>
</file>