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f" ContentType="image/tiff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3.xml" ContentType="application/vnd.openxmlformats-officedocument.them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handoutMasterIdLst>
    <p:handoutMasterId r:id="rId7"/>
  </p:handoutMasterIdLst>
  <p:sldIdLst>
    <p:sldId id="256" r:id="rId2"/>
    <p:sldId id="259" r:id="rId3"/>
    <p:sldId id="262" r:id="rId4"/>
    <p:sldId id="261" r:id="rId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51FD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916" autoAdjust="0"/>
  </p:normalViewPr>
  <p:slideViewPr>
    <p:cSldViewPr>
      <p:cViewPr varScale="1">
        <p:scale>
          <a:sx n="75" d="100"/>
          <a:sy n="75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544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Relationship Id="rId14" Type="http://schemas.openxmlformats.org/officeDocument/2006/relationships/customXml" Target="../customXml/item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B1E7AB-E428-4688-89EE-D94666A0624A}" type="datetimeFigureOut">
              <a:rPr lang="cs-CZ" smtClean="0"/>
              <a:pPr/>
              <a:t>13.12.2021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A2D407-D8BD-4E91-BFE7-94C0612D357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07091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56B36C-7B75-4624-88EE-CA1F522C503F}" type="datetimeFigureOut">
              <a:rPr lang="cs-CZ" smtClean="0"/>
              <a:pPr/>
              <a:t>13.12.2021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28450B-E813-4660-A9E7-2FCB1EA1871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8295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spcBef>
                <a:spcPct val="0"/>
              </a:spcBef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28450B-E813-4660-A9E7-2FCB1EA18710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spcBef>
                <a:spcPct val="0"/>
              </a:spcBef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28450B-E813-4660-A9E7-2FCB1EA18710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95750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tiff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 descr="Obsah obrázku sníh, exteriér, svah, lyžování&#10;&#10;Popis byl vytvořen automaticky">
            <a:extLst>
              <a:ext uri="{FF2B5EF4-FFF2-40B4-BE49-F238E27FC236}">
                <a16:creationId xmlns:a16="http://schemas.microsoft.com/office/drawing/2014/main" id="{4BDD524D-BE3C-4A5D-8710-0D38BA5A8C4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grayscl/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4657" y="-18732"/>
            <a:ext cx="9581193" cy="6843710"/>
          </a:xfrm>
          <a:prstGeom prst="rect">
            <a:avLst/>
          </a:prstGeom>
        </p:spPr>
      </p:pic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5874891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95536" y="2348880"/>
            <a:ext cx="8458200" cy="1222375"/>
          </a:xfrm>
          <a:prstGeom prst="rect">
            <a:avLst/>
          </a:prstGeom>
        </p:spPr>
        <p:txBody>
          <a:bodyPr anchor="t">
            <a:noAutofit/>
          </a:bodyPr>
          <a:lstStyle>
            <a:lvl1pPr algn="ctr">
              <a:defRPr sz="4400" b="1">
                <a:solidFill>
                  <a:srgbClr val="351FD7"/>
                </a:solidFill>
                <a:latin typeface="Calibri" pitchFamily="34" charset="0"/>
              </a:defRPr>
            </a:lvl1pPr>
          </a:lstStyle>
          <a:p>
            <a:r>
              <a:rPr kumimoji="0" lang="cs-CZ" dirty="0"/>
              <a:t>Klepnutím lze upravit styl předlohy nadpisů.</a:t>
            </a:r>
            <a:endParaRPr kumimoji="0" lang="en-US" dirty="0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61048"/>
            <a:ext cx="8458200" cy="1296144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ctr">
              <a:buNone/>
              <a:defRPr sz="4000" b="1">
                <a:solidFill>
                  <a:schemeClr val="tx2">
                    <a:shade val="75000"/>
                  </a:schemeClr>
                </a:solidFill>
                <a:latin typeface="Calibri" pitchFamily="34" charset="0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dirty="0"/>
              <a:t>Klepnutím lze upravit styl předlohy podnadpisů.</a:t>
            </a:r>
            <a:endParaRPr kumimoji="0" lang="en-US" dirty="0"/>
          </a:p>
        </p:txBody>
      </p:sp>
      <p:sp>
        <p:nvSpPr>
          <p:cNvPr id="16" name="Zástupný symbol pro datum 15"/>
          <p:cNvSpPr>
            <a:spLocks noGrp="1"/>
          </p:cNvSpPr>
          <p:nvPr>
            <p:ph type="dt" sz="half" idx="10"/>
          </p:nvPr>
        </p:nvSpPr>
        <p:spPr>
          <a:xfrm>
            <a:off x="216024" y="6180112"/>
            <a:ext cx="1938536" cy="288925"/>
          </a:xfrm>
          <a:prstGeom prst="rect">
            <a:avLst/>
          </a:prstGeom>
        </p:spPr>
        <p:txBody>
          <a:bodyPr/>
          <a:lstStyle/>
          <a:p>
            <a:fld id="{E6127BCC-433F-4370-8319-AC05FA74D150}" type="datetime1">
              <a:rPr lang="cs-CZ" smtClean="0"/>
              <a:pPr/>
              <a:t>13.12.2021</a:t>
            </a:fld>
            <a:endParaRPr lang="cs-CZ" dirty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1" name="TextovéPole 10"/>
          <p:cNvSpPr txBox="1"/>
          <p:nvPr userDrawn="1"/>
        </p:nvSpPr>
        <p:spPr>
          <a:xfrm>
            <a:off x="449020" y="6120292"/>
            <a:ext cx="84249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400" dirty="0">
                <a:solidFill>
                  <a:srgbClr val="351FD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mjr. Vladimír</a:t>
            </a:r>
            <a:r>
              <a:rPr lang="cs-CZ" sz="2400" baseline="0" dirty="0">
                <a:solidFill>
                  <a:srgbClr val="351FD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MICHALIČKA</a:t>
            </a:r>
            <a:endParaRPr lang="cs-CZ" sz="2400" dirty="0">
              <a:solidFill>
                <a:srgbClr val="351FD7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2" name="Picture 5"/>
          <p:cNvPicPr>
            <a:picLocks noChangeAspect="1"/>
          </p:cNvPicPr>
          <p:nvPr userDrawn="1"/>
        </p:nvPicPr>
        <p:blipFill>
          <a:blip r:embed="rId3" cstate="print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470" y="220662"/>
            <a:ext cx="1001984" cy="1345521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2" descr="C:\Users\Marek Heidingsfeld\Desktop\DSC_0040.jpg">
            <a:extLst>
              <a:ext uri="{FF2B5EF4-FFF2-40B4-BE49-F238E27FC236}">
                <a16:creationId xmlns:a16="http://schemas.microsoft.com/office/drawing/2014/main" id="{B073E6E6-AC5E-4EF0-ABE4-023E103CC7BC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4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720" r="18383" b="6433"/>
          <a:stretch/>
        </p:blipFill>
        <p:spPr bwMode="auto">
          <a:xfrm rot="5400000">
            <a:off x="7658720" y="122772"/>
            <a:ext cx="1296144" cy="1333697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59553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6">
                    <a:lumMod val="75000"/>
                  </a:schemeClr>
                </a:solidFill>
                <a:latin typeface="Calibri" pitchFamily="34" charset="0"/>
              </a:defRPr>
            </a:lvl1pPr>
          </a:lstStyle>
          <a:p>
            <a:r>
              <a:rPr kumimoji="0" lang="cs-CZ" dirty="0"/>
              <a:t>Klepnutím lze upravit styl předlohy nadpisů.</a:t>
            </a:r>
            <a:endParaRPr kumimoji="0" lang="en-US" dirty="0"/>
          </a:p>
        </p:txBody>
      </p:sp>
      <p:sp>
        <p:nvSpPr>
          <p:cNvPr id="27" name="Zástupný symbol pro obsah 26"/>
          <p:cNvSpPr>
            <a:spLocks noGrp="1"/>
          </p:cNvSpPr>
          <p:nvPr>
            <p:ph idx="1" hasCustomPrompt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/>
          <a:lstStyle>
            <a:lvl1pPr marL="514350" indent="-514350">
              <a:spcBef>
                <a:spcPts val="600"/>
              </a:spcBef>
              <a:buClrTx/>
              <a:buFont typeface="+mj-lt"/>
              <a:buNone/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971550" indent="-514350">
              <a:spcBef>
                <a:spcPts val="600"/>
              </a:spcBef>
              <a:buClrTx/>
              <a:buFont typeface="Wingdings" pitchFamily="2" charset="2"/>
              <a:buChar char="§"/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371600" indent="-457200">
              <a:spcBef>
                <a:spcPts val="0"/>
              </a:spcBef>
              <a:buClrTx/>
              <a:buFont typeface="+mj-lt"/>
              <a:buAutoNum type="arabicParenR"/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828800" indent="-457200">
              <a:spcBef>
                <a:spcPts val="0"/>
              </a:spcBef>
              <a:buClrTx/>
              <a:buFont typeface="+mj-lt"/>
              <a:buAutoNum type="arabicParenR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171700" indent="-342900">
              <a:spcBef>
                <a:spcPts val="0"/>
              </a:spcBef>
              <a:buClrTx/>
              <a:buFont typeface="+mj-lt"/>
              <a:buAutoNum type="arabicParenR"/>
              <a:defRPr>
                <a:solidFill>
                  <a:schemeClr val="tx1"/>
                </a:solidFill>
                <a:latin typeface="Calibri" pitchFamily="34" charset="0"/>
              </a:defRPr>
            </a:lvl5pPr>
          </a:lstStyle>
          <a:p>
            <a:pPr lvl="0" eaLnBrk="1" latinLnBrk="0" hangingPunct="1"/>
            <a:r>
              <a:rPr lang="cs-CZ" dirty="0"/>
              <a:t>1)	Klepnutím lze upravit styly předlohy textu.</a:t>
            </a:r>
          </a:p>
          <a:p>
            <a:pPr lvl="1" eaLnBrk="1" latinLnBrk="0" hangingPunct="1"/>
            <a:r>
              <a:rPr lang="cs-CZ" dirty="0"/>
              <a:t>Druhá úroveň</a:t>
            </a:r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 ftr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Vojenské lezení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86056" y="3789040"/>
            <a:ext cx="8458200" cy="1296144"/>
          </a:xfrm>
        </p:spPr>
        <p:txBody>
          <a:bodyPr/>
          <a:lstStyle/>
          <a:p>
            <a:r>
              <a:rPr lang="cs-CZ" dirty="0" smtClean="0"/>
              <a:t>Improvizované </a:t>
            </a:r>
            <a:r>
              <a:rPr lang="cs-CZ" dirty="0"/>
              <a:t>transportní prostředky</a:t>
            </a:r>
            <a:endParaRPr lang="cs-CZ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1</a:t>
            </a:fld>
            <a:endParaRPr lang="cs-CZ" dirty="0"/>
          </a:p>
        </p:txBody>
      </p:sp>
      <p:sp>
        <p:nvSpPr>
          <p:cNvPr id="9" name="Zástupný symbol pro datum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D8F67-4D5C-43D6-A890-9F36ABEA2009}" type="datetime1">
              <a:rPr lang="cs-CZ" smtClean="0"/>
              <a:pPr/>
              <a:t>13.12.2021</a:t>
            </a:fld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Cíl &amp; průběh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u="sng" dirty="0"/>
              <a:t>Cíl</a:t>
            </a:r>
          </a:p>
          <a:p>
            <a:pPr>
              <a:buNone/>
            </a:pPr>
            <a:r>
              <a:rPr lang="cs-CZ" dirty="0" smtClean="0"/>
              <a:t>Cílem výuky je </a:t>
            </a:r>
            <a:r>
              <a:rPr lang="cs-CZ" dirty="0" smtClean="0"/>
              <a:t>seznámení s možnostmi improvizovaného transportu ve VL</a:t>
            </a:r>
            <a:endParaRPr lang="cs-CZ" dirty="0"/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u="sng" dirty="0" smtClean="0"/>
              <a:t>Průběh</a:t>
            </a:r>
          </a:p>
          <a:p>
            <a:pPr>
              <a:buNone/>
            </a:pPr>
            <a:r>
              <a:rPr lang="cs-CZ" dirty="0" smtClean="0"/>
              <a:t>Praktická výuka na umělé lezecké stěně.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F87B57-61F6-4353-A013-F14A90F814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Probraná tématika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1581C13-9E93-4134-B0D5-90CA455B70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Využití improvizovaných transportních prostředků ve VL.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Nosička z rukou ve dvojici.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Nosička z batohu.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Nosička z lana (krátká, střední a dlouhé oko, osmička z lana).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Improvizovaná nosítka (z lana, z </a:t>
            </a:r>
            <a:r>
              <a:rPr lang="cs-CZ" dirty="0" err="1" smtClean="0"/>
              <a:t>bivakovacího</a:t>
            </a:r>
            <a:r>
              <a:rPr lang="cs-CZ" dirty="0" smtClean="0"/>
              <a:t> pytle, </a:t>
            </a:r>
            <a:r>
              <a:rPr lang="cs-CZ" smtClean="0"/>
              <a:t>improvizované dlahy).</a:t>
            </a:r>
            <a:endParaRPr lang="cs-CZ" dirty="0" smtClean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B28102E-E9AA-4212-9A8A-449F8D7685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2397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Seznam literatury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1166018"/>
            <a:ext cx="8686800" cy="4783262"/>
          </a:xfrm>
        </p:spPr>
        <p:txBody>
          <a:bodyPr/>
          <a:lstStyle/>
          <a:p>
            <a:pPr marL="342900" indent="-342900" algn="just">
              <a:spcAft>
                <a:spcPts val="1000"/>
              </a:spcAft>
              <a:buFont typeface="Times New Roman" panose="02020603050405020304" pitchFamily="18" charset="0"/>
              <a:buChar char="-"/>
              <a:defRPr/>
            </a:pPr>
            <a:r>
              <a:rPr lang="cs-CZ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cs-CZ" sz="1800" cap="all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arTák</a:t>
            </a:r>
            <a:r>
              <a:rPr lang="cs-CZ" sz="1800" cap="all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E., Ullrich, D., Vaněček, F., </a:t>
            </a:r>
            <a:r>
              <a:rPr lang="cs-CZ" sz="1800" cap="all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Kvaka</a:t>
            </a:r>
            <a:r>
              <a:rPr lang="cs-CZ" sz="1800" cap="all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Z. </a:t>
            </a: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and</a:t>
            </a:r>
            <a:r>
              <a:rPr lang="cs-CZ" sz="1800" cap="all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Pevný, J</a:t>
            </a: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(2008). </a:t>
            </a:r>
            <a:r>
              <a:rPr lang="cs-CZ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Speciální tělesná příprava – vojenské lezení.</a:t>
            </a: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Multimediální pomůcka – výukové DVD. Praha. Fakulta tělesné výchovy a sportu, Univerzita Karlova.</a:t>
            </a:r>
            <a:endParaRPr lang="cs-CZ" sz="18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spcAft>
                <a:spcPts val="1000"/>
              </a:spcAft>
              <a:buFont typeface="Times New Roman" panose="02020603050405020304" pitchFamily="18" charset="0"/>
              <a:buChar char="-"/>
              <a:defRPr/>
            </a:pPr>
            <a:r>
              <a:rPr lang="pl-PL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FEDERAL MINISTRY OF DEFENCE AND SPORTS. (2014). Austrian Armed forces field manual. Military mountain training. Supply number 7610-10133-0808. Vienna.</a:t>
            </a:r>
            <a:endParaRPr lang="cs-CZ" sz="18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Aft>
                <a:spcPts val="1000"/>
              </a:spcAft>
              <a:buFont typeface="Times New Roman" panose="02020603050405020304" pitchFamily="18" charset="0"/>
              <a:buChar char="-"/>
            </a:pPr>
            <a:r>
              <a:rPr lang="pl-PL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FRANK, T. &amp; KUBLÁK, T. (2007). </a:t>
            </a:r>
            <a:r>
              <a:rPr lang="pl-PL" sz="18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Horolezecká abeceda</a:t>
            </a:r>
            <a:r>
              <a:rPr lang="pl-PL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Praha: Epocha.</a:t>
            </a:r>
          </a:p>
          <a:p>
            <a:pPr marL="342900" lvl="0" indent="-342900" algn="just">
              <a:spcAft>
                <a:spcPts val="1000"/>
              </a:spcAft>
              <a:buFont typeface="Times New Roman" panose="02020603050405020304" pitchFamily="18" charset="0"/>
              <a:buChar char="-"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MICHALIČKA, V. et al. (2019). Pub-71-84-06 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Speciální tělesná příprava Vojenské lezení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Praha. Vojenský obor FTVS UK, Armáda České republiky.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1000"/>
              </a:spcAft>
              <a:buFont typeface="Times New Roman" panose="02020603050405020304" pitchFamily="18" charset="0"/>
              <a:buChar char="-"/>
            </a:pPr>
            <a:r>
              <a:rPr lang="cs-CZ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NATO STANDARDISATION OFFICE. (2019). </a:t>
            </a:r>
            <a:r>
              <a:rPr lang="cs-CZ" sz="18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AtrainP-6 </a:t>
            </a:r>
            <a:r>
              <a:rPr lang="cs-CZ" sz="1800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Mountain</a:t>
            </a:r>
            <a:r>
              <a:rPr lang="cs-CZ" sz="18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warfare</a:t>
            </a:r>
            <a:r>
              <a:rPr lang="cs-CZ" sz="18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education</a:t>
            </a:r>
            <a:r>
              <a:rPr lang="cs-CZ" sz="18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sz="1800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training</a:t>
            </a:r>
            <a:r>
              <a:rPr lang="cs-CZ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1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Brussels</a:t>
            </a:r>
            <a:r>
              <a:rPr lang="cs-CZ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l-PL" sz="18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 algn="just" defTabSz="914400" rtl="0" eaLnBrk="1" fontAlgn="auto" latinLnBrk="0" hangingPunct="1">
              <a:spcBef>
                <a:spcPts val="600"/>
              </a:spcBef>
              <a:spcAft>
                <a:spcPts val="1000"/>
              </a:spcAft>
              <a:buClrTx/>
              <a:buSzPct val="70000"/>
              <a:buFont typeface="Times New Roman" panose="02020603050405020304" pitchFamily="18" charset="0"/>
              <a:buChar char="-"/>
              <a:tabLst/>
              <a:defRPr/>
            </a:pPr>
            <a:r>
              <a:rPr kumimoji="0" lang="cs-CZ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VÁGNER, M. et al. (2012). </a:t>
            </a:r>
            <a:r>
              <a:rPr lang="cs-CZ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Pub-71-84-01 </a:t>
            </a:r>
            <a:r>
              <a:rPr lang="cs-CZ" sz="18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Speciální tělesná příprava – zkušební řády, programy instruktorských kurzů a profesní minimum. </a:t>
            </a:r>
            <a:r>
              <a:rPr lang="cs-CZ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Vojenský </a:t>
            </a:r>
            <a:r>
              <a:rPr kumimoji="0" lang="cs-CZ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obor FTVS UK, Armáda České republiky.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363365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a">
  <a:themeElements>
    <a:clrScheme name="Urbanistický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FFDBACBD070DD419BEEEED858171F5F" ma:contentTypeVersion="4" ma:contentTypeDescription="Vytvoří nový dokument" ma:contentTypeScope="" ma:versionID="70445f39f347e0b3c261364a5f110315">
  <xsd:schema xmlns:xsd="http://www.w3.org/2001/XMLSchema" xmlns:xs="http://www.w3.org/2001/XMLSchema" xmlns:p="http://schemas.microsoft.com/office/2006/metadata/properties" xmlns:ns2="e2285f5f-a0f1-4742-bd8a-8c092caa1a6e" targetNamespace="http://schemas.microsoft.com/office/2006/metadata/properties" ma:root="true" ma:fieldsID="1b3b94ba5c5fa0a1ef36aca64a20b860" ns2:_="">
    <xsd:import namespace="e2285f5f-a0f1-4742-bd8a-8c092caa1a6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2285f5f-a0f1-4742-bd8a-8c092caa1a6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22F2607-2055-4A0F-B495-687BC9E70F0A}"/>
</file>

<file path=customXml/itemProps2.xml><?xml version="1.0" encoding="utf-8"?>
<ds:datastoreItem xmlns:ds="http://schemas.openxmlformats.org/officeDocument/2006/customXml" ds:itemID="{288B00F1-51F3-409D-9D4F-0174F340691B}"/>
</file>

<file path=customXml/itemProps3.xml><?xml version="1.0" encoding="utf-8"?>
<ds:datastoreItem xmlns:ds="http://schemas.openxmlformats.org/officeDocument/2006/customXml" ds:itemID="{DF8FBDCA-7A2C-4D3B-83FB-4073ABB9F6A4}"/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161</TotalTime>
  <Words>254</Words>
  <Application>Microsoft Office PowerPoint</Application>
  <PresentationFormat>Předvádění na obrazovce (4:3)</PresentationFormat>
  <Paragraphs>29</Paragraphs>
  <Slides>4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11" baseType="lpstr">
      <vt:lpstr>Arial</vt:lpstr>
      <vt:lpstr>Calibri</vt:lpstr>
      <vt:lpstr>Franklin Gothic Book</vt:lpstr>
      <vt:lpstr>Times New Roman</vt:lpstr>
      <vt:lpstr>Wingdings</vt:lpstr>
      <vt:lpstr>Wingdings 2</vt:lpstr>
      <vt:lpstr>Cesta</vt:lpstr>
      <vt:lpstr>Vojenské lezení</vt:lpstr>
      <vt:lpstr>Cíl &amp; průběh</vt:lpstr>
      <vt:lpstr>Probraná tématika</vt:lpstr>
      <vt:lpstr>Seznam literatury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Ladyk</dc:creator>
  <cp:lastModifiedBy>Ladyk</cp:lastModifiedBy>
  <cp:revision>37</cp:revision>
  <dcterms:modified xsi:type="dcterms:W3CDTF">2021-12-13T20:43:20Z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0x0101005FFDBACBD070DD419BEEEED858171F5F</vt:lpwstr>
  </property>
</Properties>
</file>