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63" r:id="rId5"/>
    <p:sldId id="259" r:id="rId6"/>
    <p:sldId id="265" r:id="rId7"/>
    <p:sldId id="258" r:id="rId8"/>
    <p:sldId id="264" r:id="rId9"/>
    <p:sldId id="266" r:id="rId10"/>
    <p:sldId id="267" r:id="rId11"/>
    <p:sldId id="268" r:id="rId12"/>
    <p:sldId id="262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RysHHzLAm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1228E-DFE6-46C3-955E-92ABFC0F8C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Gorbačov a jeho éra, rozpad sovětského bloku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45CB4D-C0BA-418F-A0C7-21421FDD6A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854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76CB8-5BA7-4E80-B329-D4F4EC5DE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Rozštěpení ve straně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0235B0-5293-4C81-AA90-73E4FF529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4843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Gorbačov + reformátoři X konzervativci (nesouhlasili s reformami)</a:t>
            </a:r>
          </a:p>
          <a:p>
            <a:r>
              <a:rPr lang="cs-CZ" dirty="0"/>
              <a:t>Reformátoři vzbuzovali velké naděje, ale nemohli je nikdy splnit</a:t>
            </a:r>
          </a:p>
          <a:p>
            <a:r>
              <a:rPr lang="cs-CZ" dirty="0"/>
              <a:t>Chtěli zformovat byrokracii, ale zároveň na ní záviseli</a:t>
            </a:r>
          </a:p>
          <a:p>
            <a:pPr marL="0" indent="0">
              <a:buNone/>
            </a:pPr>
            <a:r>
              <a:rPr lang="cs-CZ" dirty="0"/>
              <a:t>1987 – priority reforem kolísaly – pod nátlakem konzervativců musel ustupovat od svých priorit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Jeho politika byla jakousi reakcí na nejrůznější tlaky (politiků, společnosti)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Žonglováním s výroky ztrácel radikální straníky a inteligenci ve straně </a:t>
            </a:r>
          </a:p>
          <a:p>
            <a:r>
              <a:rPr lang="cs-CZ" dirty="0"/>
              <a:t>Obava zda vůbec chce reformy dotáhnout do konce</a:t>
            </a:r>
          </a:p>
          <a:p>
            <a:r>
              <a:rPr lang="cs-CZ" dirty="0"/>
              <a:t>NESHODAMI VE STRANĚ SE REFORMY NEDAŘILO DOTÁHNOUT </a:t>
            </a:r>
          </a:p>
          <a:p>
            <a:r>
              <a:rPr lang="cs-CZ" dirty="0"/>
              <a:t>Dosažený stupeň glasnosti a demokratizace ztrácela KSSS odůvodnění vládnout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40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65A04-B7E1-4CD2-9A33-502B4A36A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Přeměna politického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D63DC7-AC59-49B1-A8D3-AA95B2228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Postupný přesun k moci na úřad prezidenta</a:t>
            </a:r>
          </a:p>
          <a:p>
            <a:r>
              <a:rPr lang="cs-CZ" dirty="0"/>
              <a:t>Vzniklo hybridní uspořádání (ani komunistické, ani demokratické)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Pravomoci Nejvyššího Sověta a Sjezdu lidové strany měly takové pravomoci, které se překrývali s rolí prezidenta</a:t>
            </a:r>
          </a:p>
          <a:p>
            <a:pPr marL="0" indent="0">
              <a:buNone/>
            </a:pPr>
            <a:r>
              <a:rPr lang="cs-CZ" dirty="0"/>
              <a:t>Přechod k demokracii</a:t>
            </a:r>
          </a:p>
          <a:p>
            <a:r>
              <a:rPr lang="cs-CZ" dirty="0"/>
              <a:t>Poslední sjezd KSSS</a:t>
            </a:r>
          </a:p>
          <a:p>
            <a:r>
              <a:rPr lang="cs-CZ" dirty="0"/>
              <a:t>Vznik prezidentského úřadu – členové politbyra již neměli moc </a:t>
            </a:r>
          </a:p>
          <a:p>
            <a:r>
              <a:rPr lang="cs-CZ" dirty="0"/>
              <a:t>Gorbačov se začal názory přibližovat konzervativcům</a:t>
            </a:r>
          </a:p>
          <a:p>
            <a:pPr marL="0" indent="0">
              <a:buNone/>
            </a:pPr>
            <a:r>
              <a:rPr lang="cs-CZ" dirty="0"/>
              <a:t>=&gt; Konec reforem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805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E750D-3AF1-43A7-9518-9CDAEA47C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myšlení – zahraniční politika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FCDA12-E5CC-4EEF-8020-DF5DD2309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39574"/>
          </a:xfrm>
        </p:spPr>
        <p:txBody>
          <a:bodyPr/>
          <a:lstStyle/>
          <a:p>
            <a:r>
              <a:rPr lang="cs-CZ" dirty="0"/>
              <a:t>Na domácí půdě špatné výsledky, zato na mezinárodní výsledky výborné (alespoň z pohledu západu)</a:t>
            </a:r>
          </a:p>
          <a:p>
            <a:r>
              <a:rPr lang="cs-CZ" dirty="0"/>
              <a:t>Založena na ústupu SSSR v řadě věcí – muselo to být výhodné pro vnitřní rozvoj 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Měla vytvořit vhodnější podmínky pro vnitřní rozvoj </a:t>
            </a:r>
          </a:p>
          <a:p>
            <a:r>
              <a:rPr lang="cs-CZ" dirty="0"/>
              <a:t>Prosazení omezení ve zbrojení </a:t>
            </a:r>
          </a:p>
          <a:p>
            <a:r>
              <a:rPr lang="cs-CZ" dirty="0"/>
              <a:t>Jednání kvůli americkému programu SDI (Hvězdné války)</a:t>
            </a:r>
          </a:p>
          <a:p>
            <a:pPr marL="0" indent="0">
              <a:buNone/>
            </a:pPr>
            <a:r>
              <a:rPr lang="cs-CZ" dirty="0"/>
              <a:t>=&gt; Gorbačov na program nijak moc nereagoval (jen politicky)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Nutnosti politické dohody – dohoda o snížení počtu jaderných zbraní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1986 – návrh o 50% snížení počtu jaderných zbraní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Reagan se projektu nechtěl vzdát, v roce 1989 projekt Bush omezil </a:t>
            </a:r>
          </a:p>
        </p:txBody>
      </p:sp>
    </p:spTree>
    <p:extLst>
      <p:ext uri="{BB962C8B-B14F-4D97-AF65-F5344CB8AC3E}">
        <p14:creationId xmlns:p14="http://schemas.microsoft.com/office/powerpoint/2010/main" val="3492501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B3FEB4-BD02-4B50-8EC0-649B2BD54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558821"/>
            <a:ext cx="11029616" cy="1013800"/>
          </a:xfrm>
        </p:spPr>
        <p:txBody>
          <a:bodyPr/>
          <a:lstStyle/>
          <a:p>
            <a:r>
              <a:rPr lang="cs-CZ" dirty="0"/>
              <a:t>Reykjavík 1986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DDDD6A-C949-4312-A128-BFA56A02A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VÃ½sledek obrÃ¡zku pro reagan and gorbachev meeting">
            <a:extLst>
              <a:ext uri="{FF2B5EF4-FFF2-40B4-BE49-F238E27FC236}">
                <a16:creationId xmlns:a16="http://schemas.microsoft.com/office/drawing/2014/main" id="{A1B1AE0D-54DD-4BD4-9E44-D0AF4CC7FB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403" y="1978545"/>
            <a:ext cx="6219238" cy="417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887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ECA663-8171-4564-807D-6F53EE774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662400"/>
            <a:ext cx="11029616" cy="1013800"/>
          </a:xfrm>
        </p:spPr>
        <p:txBody>
          <a:bodyPr/>
          <a:lstStyle/>
          <a:p>
            <a:r>
              <a:rPr lang="cs-CZ" dirty="0"/>
              <a:t>Rozpad SSSR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DA8751-FB44-4E6B-9AD7-0341D5822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46808"/>
          </a:xfrm>
        </p:spPr>
        <p:txBody>
          <a:bodyPr>
            <a:normAutofit/>
          </a:bodyPr>
          <a:lstStyle/>
          <a:p>
            <a:r>
              <a:rPr lang="cs-CZ" dirty="0"/>
              <a:t>1990 – zrušení 6. článku, který zajišťoval KS mocenský monopol</a:t>
            </a:r>
          </a:p>
          <a:p>
            <a:pPr marL="0" indent="0">
              <a:buNone/>
            </a:pPr>
            <a:r>
              <a:rPr lang="cs-CZ" dirty="0"/>
              <a:t>=&gt; Postupně slábne moc Gorbačova a iniciativu přebírá Jelcin</a:t>
            </a:r>
          </a:p>
          <a:p>
            <a:r>
              <a:rPr lang="cs-CZ" dirty="0"/>
              <a:t>Srpnový puč 1991 - Pokus o svržení Gorbačova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Puč neměl šanci na úspěch, Gorbačov však odsunut do pozadí = odstupuje z postu GT ÚV KSSS</a:t>
            </a:r>
          </a:p>
          <a:p>
            <a:r>
              <a:rPr lang="cs-CZ" dirty="0"/>
              <a:t>Na základě těchto okolností ostatní svazové republiky oznámily svojí samostatnost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Jednání o další spolupráci </a:t>
            </a:r>
            <a:r>
              <a:rPr lang="cs-CZ" b="1" dirty="0"/>
              <a:t>SNS</a:t>
            </a:r>
            <a:r>
              <a:rPr lang="cs-CZ" dirty="0"/>
              <a:t> (kromě Pobaltí a Gruzie)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 8. prosince Boris Jelcin podepsal zánik sovětského impéria a podepsal s dalšími představiteli vznik SNS (společenství nezávislých států)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Nesouhlas Gorbačova = odstupuje z pozice prezidenta</a:t>
            </a:r>
          </a:p>
          <a:p>
            <a:pPr marL="0" indent="0">
              <a:buNone/>
            </a:pPr>
            <a:r>
              <a:rPr lang="cs-CZ" dirty="0"/>
              <a:t>31.12.1991 – SSSR formálně rozpuštěno</a:t>
            </a:r>
          </a:p>
          <a:p>
            <a:pPr>
              <a:buFont typeface="Symbol" panose="05050102010706020507" pitchFamily="18" charset="2"/>
              <a:buChar char="Þ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84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AB1F83-0EA7-4282-9DDA-9F745EDEC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Boris Jelcin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9B7B2F-F550-4982-85EF-4C920BD70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3678303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https://www.youtube.com/watch?v=cRysHHzLAmM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44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6647A-5337-4A28-92E9-1675AFD3F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 v sovětském svazu (70-80. LÉTA)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3E1DE6-78A3-4D75-BC73-698583906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Období systémové krize, ekonomické stagnace</a:t>
            </a:r>
          </a:p>
          <a:p>
            <a:r>
              <a:rPr lang="cs-CZ" dirty="0"/>
              <a:t>Zaostávání oproti ostatním vyspělým státům</a:t>
            </a:r>
          </a:p>
          <a:p>
            <a:r>
              <a:rPr lang="cs-CZ" dirty="0"/>
              <a:t>Ignorace ekologie</a:t>
            </a:r>
          </a:p>
          <a:p>
            <a:r>
              <a:rPr lang="cs-CZ" dirty="0"/>
              <a:t>Systém nebyl schopen financovat sociální sféry, zdravotnictví, školství apod.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Pokles životní úrovně </a:t>
            </a:r>
          </a:p>
          <a:p>
            <a:r>
              <a:rPr lang="cs-CZ" dirty="0"/>
              <a:t>Reformy v této éře Gorbačov velmi kritizoval</a:t>
            </a:r>
          </a:p>
          <a:p>
            <a:pPr marL="0" indent="0">
              <a:buNone/>
            </a:pPr>
            <a:r>
              <a:rPr lang="cs-CZ" dirty="0"/>
              <a:t>=&gt; Podle něj mohly za aktuální situaci SSSR</a:t>
            </a:r>
          </a:p>
        </p:txBody>
      </p:sp>
    </p:spTree>
    <p:extLst>
      <p:ext uri="{BB962C8B-B14F-4D97-AF65-F5344CB8AC3E}">
        <p14:creationId xmlns:p14="http://schemas.microsoft.com/office/powerpoint/2010/main" val="139283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9A981-60B9-49A6-AC69-A40E1B2A6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Michail </a:t>
            </a:r>
            <a:r>
              <a:rPr lang="cs-CZ" dirty="0" err="1"/>
              <a:t>sergejevič</a:t>
            </a:r>
            <a:r>
              <a:rPr lang="cs-CZ" dirty="0"/>
              <a:t> </a:t>
            </a:r>
            <a:r>
              <a:rPr lang="cs-CZ" dirty="0" err="1"/>
              <a:t>gorbačov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46579B-3787-4967-A1D0-F5B196055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36277"/>
          </a:xfrm>
        </p:spPr>
        <p:txBody>
          <a:bodyPr/>
          <a:lstStyle/>
          <a:p>
            <a:r>
              <a:rPr lang="cs-CZ" dirty="0"/>
              <a:t>Narozen: 2. března 1931</a:t>
            </a:r>
          </a:p>
          <a:p>
            <a:r>
              <a:rPr lang="cs-CZ" dirty="0"/>
              <a:t>1966 – předseda stavropolské městské organizace kom. strany</a:t>
            </a:r>
          </a:p>
          <a:p>
            <a:pPr marL="0" indent="0">
              <a:buNone/>
            </a:pPr>
            <a:r>
              <a:rPr lang="cs-CZ" dirty="0"/>
              <a:t>a později i celého regionu</a:t>
            </a:r>
          </a:p>
          <a:p>
            <a:r>
              <a:rPr lang="cs-CZ" dirty="0"/>
              <a:t>1978 – povolán Andropovem do Moskvy</a:t>
            </a:r>
          </a:p>
          <a:p>
            <a:r>
              <a:rPr lang="cs-CZ" dirty="0"/>
              <a:t>1980 – stává se členem politbyra</a:t>
            </a:r>
          </a:p>
          <a:p>
            <a:r>
              <a:rPr lang="cs-CZ" dirty="0"/>
              <a:t>Březen 1985 – Generální tajemník ÚV KSSS </a:t>
            </a:r>
          </a:p>
          <a:p>
            <a:r>
              <a:rPr lang="cs-CZ" dirty="0"/>
              <a:t>1989-1990 – 1. předseda nejvyššího Sovětu</a:t>
            </a:r>
          </a:p>
          <a:p>
            <a:r>
              <a:rPr lang="cs-CZ" dirty="0"/>
              <a:t>1990-1991 – 1. prezident SSSR</a:t>
            </a:r>
          </a:p>
          <a:p>
            <a:pPr marL="0" indent="0">
              <a:buNone/>
            </a:pPr>
            <a:r>
              <a:rPr lang="cs-CZ" dirty="0"/>
              <a:t>1990 – Nobelova cena za mír</a:t>
            </a:r>
          </a:p>
        </p:txBody>
      </p:sp>
      <p:pic>
        <p:nvPicPr>
          <p:cNvPr id="1028" name="Picture 4" descr="VÃ½sledek obrÃ¡zku pro gorbaÄov">
            <a:extLst>
              <a:ext uri="{FF2B5EF4-FFF2-40B4-BE49-F238E27FC236}">
                <a16:creationId xmlns:a16="http://schemas.microsoft.com/office/drawing/2014/main" id="{8E1D4801-5084-4AF2-8975-B61A785A7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376" y="2025748"/>
            <a:ext cx="3435431" cy="4336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673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D393E-A0CD-46B1-947D-57E5FFC76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Gorbačov generálním tajemníkem </a:t>
            </a:r>
            <a:r>
              <a:rPr lang="cs-CZ" dirty="0" err="1"/>
              <a:t>úv</a:t>
            </a:r>
            <a:r>
              <a:rPr lang="cs-CZ" dirty="0"/>
              <a:t> </a:t>
            </a:r>
            <a:r>
              <a:rPr lang="cs-CZ" dirty="0" err="1"/>
              <a:t>ksss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B34453-C2F8-4B32-8924-9589F6791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190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Do politbyra dosazen Andropovem</a:t>
            </a:r>
          </a:p>
          <a:p>
            <a:r>
              <a:rPr lang="cs-CZ" dirty="0"/>
              <a:t>Starou gardou však nebyl až tolik upřednostňován </a:t>
            </a:r>
          </a:p>
          <a:p>
            <a:r>
              <a:rPr lang="cs-CZ" dirty="0"/>
              <a:t>Při volbě GT ÚV KSSS, bylo hlasování shodně 4 pro Gorbačova a 4 proti, 1 se zdržel, Nakonec rozhodl </a:t>
            </a:r>
            <a:r>
              <a:rPr lang="cs-CZ" dirty="0" err="1"/>
              <a:t>Gromynko</a:t>
            </a:r>
            <a:r>
              <a:rPr lang="cs-CZ" dirty="0"/>
              <a:t> svým hlasem pro Gorbačova</a:t>
            </a:r>
          </a:p>
          <a:p>
            <a:r>
              <a:rPr lang="cs-CZ" dirty="0"/>
              <a:t>Nutnost spolupráce a podpora od KSSS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Následná výměna spolupracovníků: 70 % členů Politbyra, 60 % krajských tajemníků strany a 40 % členů ÚV (za 1 a půl roku)</a:t>
            </a:r>
          </a:p>
          <a:p>
            <a:pPr marL="0" indent="0">
              <a:buNone/>
            </a:pPr>
            <a:r>
              <a:rPr lang="cs-CZ" dirty="0"/>
              <a:t>Politbyro - </a:t>
            </a:r>
            <a:r>
              <a:rPr lang="cs-CZ" dirty="0" err="1"/>
              <a:t>Ligačov</a:t>
            </a:r>
            <a:r>
              <a:rPr lang="cs-CZ" dirty="0"/>
              <a:t>, </a:t>
            </a:r>
            <a:r>
              <a:rPr lang="cs-CZ" dirty="0" err="1"/>
              <a:t>Čebrikov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M. Zahraničí - </a:t>
            </a:r>
            <a:r>
              <a:rPr lang="cs-CZ" dirty="0" err="1"/>
              <a:t>Ševardnadze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Předseda vlády – </a:t>
            </a:r>
            <a:r>
              <a:rPr lang="cs-CZ" dirty="0" err="1"/>
              <a:t>Ryžkov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Propaganda – Jakovlev </a:t>
            </a:r>
          </a:p>
          <a:p>
            <a:pPr marL="0" indent="0">
              <a:buNone/>
            </a:pPr>
            <a:r>
              <a:rPr lang="cs-CZ" dirty="0"/>
              <a:t>Tajemník moskevského výboru – Boris Jelcin</a:t>
            </a:r>
          </a:p>
        </p:txBody>
      </p:sp>
    </p:spTree>
    <p:extLst>
      <p:ext uri="{BB962C8B-B14F-4D97-AF65-F5344CB8AC3E}">
        <p14:creationId xmlns:p14="http://schemas.microsoft.com/office/powerpoint/2010/main" val="224880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6C0A3-CC66-4C97-8AB3-5C599ABE0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Perestrojka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1D61D1-FB6D-49E8-B9CD-A20D88A10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Soustava převážně ekonomických kroků, které měly restrukturalizovat sovětskou ekonomiku</a:t>
            </a:r>
          </a:p>
          <a:p>
            <a:pPr marL="0" indent="0">
              <a:buNone/>
            </a:pPr>
            <a:r>
              <a:rPr lang="cs-CZ" dirty="0"/>
              <a:t>=&gt; Měla zvrátit prohlubující se krizi uvnitř SSSR</a:t>
            </a:r>
          </a:p>
          <a:p>
            <a:r>
              <a:rPr lang="cs-CZ" dirty="0"/>
              <a:t>Vycházela z předpokladu, že socialismus je ten nejvhodnější zřízení a jen měla zefektivnit jeho fungování</a:t>
            </a:r>
          </a:p>
          <a:p>
            <a:r>
              <a:rPr lang="cs-CZ" dirty="0"/>
              <a:t>Na perestrojku navazuje </a:t>
            </a:r>
            <a:r>
              <a:rPr lang="cs-CZ" b="1" dirty="0"/>
              <a:t>glasnosť</a:t>
            </a:r>
            <a:r>
              <a:rPr lang="cs-CZ" dirty="0"/>
              <a:t> a demokratizace společnosti</a:t>
            </a:r>
          </a:p>
          <a:p>
            <a:r>
              <a:rPr lang="cs-CZ" dirty="0"/>
              <a:t>Cílem byla modernizace podniků a výroby a také jejich větší zodpovědnost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VÃ½sledek obrÃ¡zku pro perestrojka">
            <a:extLst>
              <a:ext uri="{FF2B5EF4-FFF2-40B4-BE49-F238E27FC236}">
                <a16:creationId xmlns:a16="http://schemas.microsoft.com/office/drawing/2014/main" id="{1F1E9A25-140F-464A-AD61-498C9C6B32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6" t="5685" r="2637" b="19427"/>
          <a:stretch/>
        </p:blipFill>
        <p:spPr bwMode="auto">
          <a:xfrm>
            <a:off x="5570806" y="815927"/>
            <a:ext cx="5556740" cy="247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44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E88ED8-90BD-4871-BB6F-F176B94EE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9F6FC8-2A6A-4BA7-BFF4-2E56E2832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75348"/>
          </a:xfrm>
        </p:spPr>
        <p:txBody>
          <a:bodyPr/>
          <a:lstStyle/>
          <a:p>
            <a:r>
              <a:rPr lang="cs-CZ" dirty="0"/>
              <a:t>Březen 1985 první vlna reforem – jednalo se o reformy, které měly důraz na ekonomiku 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Byla to opatrná opatření, nic velkého, které měly ihned pozvednou ekonomiku - zdvojnásobení investic, zlepšení metod plánování, mobilizace pracovní síly = více se vyrábělo, ale zastaralé stroje, pokračoval proces nedokončených projektů</a:t>
            </a:r>
          </a:p>
          <a:p>
            <a:pPr marL="0" indent="0">
              <a:buNone/>
            </a:pPr>
            <a:r>
              <a:rPr lang="cs-CZ" dirty="0"/>
              <a:t>*Protialkoholní kampaň – zdražení a těžší přístupnost =&gt; snížení zisku, domácí výroba – cukr na příděl</a:t>
            </a:r>
          </a:p>
          <a:p>
            <a:pPr marL="0" indent="0">
              <a:buNone/>
            </a:pPr>
            <a:r>
              <a:rPr lang="cs-CZ" dirty="0"/>
              <a:t>*Omezení vojenského průmyslu – v podnicích se začalo vyrábět nedostatkové zboží, ale i když nebyly finance a dostatečné suroviny na výrobu =&gt; dražší než u konkurence =&gt; nutná podpora státu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= Zvyšování státního dluhu</a:t>
            </a:r>
          </a:p>
        </p:txBody>
      </p:sp>
    </p:spTree>
    <p:extLst>
      <p:ext uri="{BB962C8B-B14F-4D97-AF65-F5344CB8AC3E}">
        <p14:creationId xmlns:p14="http://schemas.microsoft.com/office/powerpoint/2010/main" val="184909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80BB9-4BF5-4307-8A8C-4F07BCD0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Glasnosť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574829-97B2-433D-8F12-961C8B97B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98600"/>
          </a:xfrm>
        </p:spPr>
        <p:txBody>
          <a:bodyPr>
            <a:normAutofit/>
          </a:bodyPr>
          <a:lstStyle/>
          <a:p>
            <a:r>
              <a:rPr lang="cs-CZ" sz="2000" dirty="0"/>
              <a:t>Po nástupu Gorbačov zjistil, že je systém prohnilý</a:t>
            </a:r>
          </a:p>
          <a:p>
            <a:pPr marL="0" indent="0">
              <a:buNone/>
            </a:pPr>
            <a:r>
              <a:rPr lang="cs-CZ" sz="2000" dirty="0"/>
              <a:t>=&gt; </a:t>
            </a:r>
            <a:r>
              <a:rPr lang="cs-CZ" sz="2000" dirty="0" err="1"/>
              <a:t>Ignoroje</a:t>
            </a:r>
            <a:r>
              <a:rPr lang="cs-CZ" sz="2000" dirty="0"/>
              <a:t> ekonomické potíže, falšování informací atd.</a:t>
            </a:r>
          </a:p>
          <a:p>
            <a:r>
              <a:rPr lang="cs-CZ" sz="2000" dirty="0"/>
              <a:t>Přesvědčení, že ruští obyvatelé potřebují větší volnost a informovanost</a:t>
            </a:r>
          </a:p>
          <a:p>
            <a:r>
              <a:rPr lang="cs-CZ" sz="2000" dirty="0"/>
              <a:t>Tak začal odhalovat největší úskalí systému – veřejná kritika starého systému a jeho vůdců</a:t>
            </a:r>
          </a:p>
          <a:p>
            <a:r>
              <a:rPr lang="cs-CZ" sz="2000" dirty="0"/>
              <a:t>Diskuze se později začala týkat i komunistické ideologie a poškozovala tehdejší společenské a mocenské vrstvy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sz="2000" dirty="0"/>
              <a:t>KS a celý režim začal ztrácet legitimitu před vlastním obyvatelstvem</a:t>
            </a:r>
          </a:p>
          <a:p>
            <a:pPr marL="0" indent="0">
              <a:buNone/>
            </a:pPr>
            <a:r>
              <a:rPr lang="cs-CZ" sz="2000" dirty="0"/>
              <a:t>= Otevření </a:t>
            </a:r>
            <a:r>
              <a:rPr lang="cs-CZ" sz="2000" dirty="0" err="1"/>
              <a:t>pandořiny</a:t>
            </a:r>
            <a:r>
              <a:rPr lang="cs-CZ" sz="2000" dirty="0"/>
              <a:t> skříňky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205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F795D-4800-455E-B7B9-176DDE4E8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D8809B-EB4C-4543-9C8F-42DC8D5AA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64861"/>
          </a:xfrm>
        </p:spPr>
        <p:txBody>
          <a:bodyPr>
            <a:normAutofit lnSpcReduction="10000"/>
          </a:bodyPr>
          <a:lstStyle/>
          <a:p>
            <a:endParaRPr lang="cs-CZ" sz="2000" dirty="0"/>
          </a:p>
          <a:p>
            <a:r>
              <a:rPr lang="cs-CZ" sz="2000" dirty="0"/>
              <a:t>Posílení požadavků na přeměnu politického systému</a:t>
            </a:r>
          </a:p>
          <a:p>
            <a:r>
              <a:rPr lang="cs-CZ" sz="2000" dirty="0"/>
              <a:t>Požadavky na právní stát, sociální parlamentarismus, federalismus a samostatnost jednotlivých svazových republik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sz="2000" dirty="0"/>
              <a:t>Prohlubován kladný vztah ke vládě (jen dočasně)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sz="2000" dirty="0"/>
              <a:t>Neuspokojení reforem – dočasný efekt se obrátil vůči jeho tvůrci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sz="2000" dirty="0"/>
              <a:t>Přispěl k jeho politickému konci a konci SSSR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27. sjezd KSSS – nutnost hlubokých reforem (</a:t>
            </a:r>
            <a:r>
              <a:rPr lang="cs-CZ" sz="2000" dirty="0" err="1"/>
              <a:t>Perestojka</a:t>
            </a:r>
            <a:r>
              <a:rPr lang="cs-CZ" sz="2000" dirty="0"/>
              <a:t>)</a:t>
            </a:r>
          </a:p>
          <a:p>
            <a:r>
              <a:rPr lang="cs-CZ" sz="2000" dirty="0"/>
              <a:t>Posílení demokracie a návrat k leninistické tradici – kritika stagnace za Brežněva</a:t>
            </a:r>
          </a:p>
          <a:p>
            <a:r>
              <a:rPr lang="cs-CZ" sz="2000" dirty="0"/>
              <a:t>Volal po inovaci řízení ekonomiky – ale nehovořil o tom jak to udělat + možné důsledky nezdaru</a:t>
            </a:r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44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3D02B-80EF-4F5B-ACF2-03BAFE4D5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497EA7-8586-41FE-B927-3CF80F0F8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26. dubna 1986 – výbuch v Černobylu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Zásah pro ekonomiku, nejdřív se to režim snažil zamlčet = větší nedůvěra v režim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Pokles cen ropy a zemního plynu =&gt; režim neměl peníze na dovoz obilí =&gt; půjčky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cs-CZ" dirty="0"/>
              <a:t>Zvyšování dluhu =&gt; další reformy </a:t>
            </a:r>
          </a:p>
          <a:p>
            <a:pPr marL="0" indent="0">
              <a:buNone/>
            </a:pPr>
            <a:r>
              <a:rPr lang="cs-CZ" dirty="0"/>
              <a:t>= oslabování moci státu a KS </a:t>
            </a:r>
          </a:p>
          <a:p>
            <a:r>
              <a:rPr lang="cs-CZ" dirty="0"/>
              <a:t>Zvyšující se nacionalismus a etnické konflikty (Kazachstán, Náhorní Karabach)</a:t>
            </a:r>
          </a:p>
        </p:txBody>
      </p:sp>
    </p:spTree>
    <p:extLst>
      <p:ext uri="{BB962C8B-B14F-4D97-AF65-F5344CB8AC3E}">
        <p14:creationId xmlns:p14="http://schemas.microsoft.com/office/powerpoint/2010/main" val="342045296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399</TotalTime>
  <Words>976</Words>
  <Application>Microsoft Office PowerPoint</Application>
  <PresentationFormat>Širokoúhlá obrazovka</PresentationFormat>
  <Paragraphs>115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Gill Sans MT</vt:lpstr>
      <vt:lpstr>Symbol</vt:lpstr>
      <vt:lpstr>Wingdings 2</vt:lpstr>
      <vt:lpstr>Dividenda</vt:lpstr>
      <vt:lpstr>Gorbačov a jeho éra, rozpad sovětského bloku</vt:lpstr>
      <vt:lpstr>Situace  v sovětském svazu (70-80. LÉTA)</vt:lpstr>
      <vt:lpstr>Michail sergejevič gorbačov </vt:lpstr>
      <vt:lpstr>Gorbačov generálním tajemníkem úv ksss</vt:lpstr>
      <vt:lpstr>Perestrojka</vt:lpstr>
      <vt:lpstr>Reformy</vt:lpstr>
      <vt:lpstr>Glasnosť </vt:lpstr>
      <vt:lpstr>Prezentace aplikace PowerPoint</vt:lpstr>
      <vt:lpstr>Krize </vt:lpstr>
      <vt:lpstr>Rozštěpení ve straně</vt:lpstr>
      <vt:lpstr>Přeměna politického systému</vt:lpstr>
      <vt:lpstr>Nové myšlení – zahraniční politika</vt:lpstr>
      <vt:lpstr>Reykjavík 1986</vt:lpstr>
      <vt:lpstr>Rozpad SSSR</vt:lpstr>
      <vt:lpstr>Boris Jelcin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Gorbačov a jeho éra, rozpad sovětského bloku</dc:title>
  <dc:creator>Jan Tomanec</dc:creator>
  <cp:lastModifiedBy>Jan Tomanec</cp:lastModifiedBy>
  <cp:revision>27</cp:revision>
  <dcterms:created xsi:type="dcterms:W3CDTF">2018-05-09T19:51:13Z</dcterms:created>
  <dcterms:modified xsi:type="dcterms:W3CDTF">2018-05-10T14:05:48Z</dcterms:modified>
</cp:coreProperties>
</file>