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TfUBUg4Uqv7baShv5iru1X2bc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800"/>
              </a:spcBef>
              <a:spcAft>
                <a:spcPts val="0"/>
              </a:spcAft>
              <a:buSzPts val="1400"/>
              <a:buNone/>
            </a:pPr>
            <a:r>
              <a:t/>
            </a:r>
            <a:endParaRPr/>
          </a:p>
        </p:txBody>
      </p:sp>
      <p:sp>
        <p:nvSpPr>
          <p:cNvPr id="180" name="Google Shape;180;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cs-C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t/>
            </a:r>
            <a:endParaRPr/>
          </a:p>
        </p:txBody>
      </p:sp>
      <p:sp>
        <p:nvSpPr>
          <p:cNvPr id="187" name="Google Shape;187;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cs-C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bg>
      <p:bgPr>
        <a:solidFill>
          <a:schemeClr val="accent1"/>
        </a:solidFill>
      </p:bgPr>
    </p:bg>
    <p:spTree>
      <p:nvGrpSpPr>
        <p:cNvPr id="15" name="Shape 15"/>
        <p:cNvGrpSpPr/>
        <p:nvPr/>
      </p:nvGrpSpPr>
      <p:grpSpPr>
        <a:xfrm>
          <a:off x="0" y="0"/>
          <a:ext cx="0" cy="0"/>
          <a:chOff x="0" y="0"/>
          <a:chExt cx="0" cy="0"/>
        </a:xfrm>
      </p:grpSpPr>
      <p:sp>
        <p:nvSpPr>
          <p:cNvPr id="16" name="Google Shape;16;p28"/>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8"/>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8"/>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p:txBody>
      </p:sp>
      <p:sp>
        <p:nvSpPr>
          <p:cNvPr id="19" name="Google Shape;19;p2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4" name="Shape 74"/>
        <p:cNvGrpSpPr/>
        <p:nvPr/>
      </p:nvGrpSpPr>
      <p:grpSpPr>
        <a:xfrm>
          <a:off x="0" y="0"/>
          <a:ext cx="0" cy="0"/>
          <a:chOff x="0" y="0"/>
          <a:chExt cx="0" cy="0"/>
        </a:xfrm>
      </p:grpSpPr>
      <p:sp>
        <p:nvSpPr>
          <p:cNvPr id="75" name="Google Shape;75;p39"/>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 type="body"/>
          </p:nvPr>
        </p:nvSpPr>
        <p:spPr>
          <a:xfrm rot="5400000">
            <a:off x="4170426" y="-1482090"/>
            <a:ext cx="3766185" cy="1075372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7" name="Google Shape;77;p3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9"/>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80" name="Shape 80"/>
        <p:cNvGrpSpPr/>
        <p:nvPr/>
      </p:nvGrpSpPr>
      <p:grpSpPr>
        <a:xfrm>
          <a:off x="0" y="0"/>
          <a:ext cx="0" cy="0"/>
          <a:chOff x="0" y="0"/>
          <a:chExt cx="0" cy="0"/>
        </a:xfrm>
      </p:grpSpPr>
      <p:sp>
        <p:nvSpPr>
          <p:cNvPr id="81" name="Google Shape;81;p40"/>
          <p:cNvSpPr txBox="1"/>
          <p:nvPr>
            <p:ph type="title"/>
          </p:nvPr>
        </p:nvSpPr>
        <p:spPr>
          <a:xfrm rot="5400000">
            <a:off x="7658100" y="1781175"/>
            <a:ext cx="4800600" cy="26289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0"/>
          <p:cNvSpPr txBox="1"/>
          <p:nvPr>
            <p:ph idx="1" type="body"/>
          </p:nvPr>
        </p:nvSpPr>
        <p:spPr>
          <a:xfrm rot="5400000">
            <a:off x="1938338" y="-452437"/>
            <a:ext cx="5400675"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83" name="Google Shape;83;p4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0"/>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9"/>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25" name="Google Shape;25;p2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603504" y="767419"/>
            <a:ext cx="10780776" cy="3355848"/>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accent1"/>
              </a:buClr>
              <a:buSzPts val="8800"/>
              <a:buFont typeface="Calibri"/>
              <a:buNone/>
              <a:defRPr b="0" sz="8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2"/>
          <p:cNvSpPr txBox="1"/>
          <p:nvPr>
            <p:ph idx="1" type="body"/>
          </p:nvPr>
        </p:nvSpPr>
        <p:spPr>
          <a:xfrm>
            <a:off x="667512" y="4204209"/>
            <a:ext cx="9226296"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800"/>
              <a:buNone/>
              <a:defRPr sz="1800">
                <a:solidFill>
                  <a:srgbClr val="888888"/>
                </a:solidFill>
              </a:defRPr>
            </a:lvl2pPr>
            <a:lvl3pPr indent="-228600" lvl="2" marL="1371600" algn="l">
              <a:lnSpc>
                <a:spcPct val="85000"/>
              </a:lnSpc>
              <a:spcBef>
                <a:spcPts val="600"/>
              </a:spcBef>
              <a:spcAft>
                <a:spcPts val="0"/>
              </a:spcAft>
              <a:buClr>
                <a:srgbClr val="888888"/>
              </a:buClr>
              <a:buSzPts val="1600"/>
              <a:buNone/>
              <a:defRPr sz="1600">
                <a:solidFill>
                  <a:srgbClr val="888888"/>
                </a:solidFill>
              </a:defRPr>
            </a:lvl3pPr>
            <a:lvl4pPr indent="-228600" lvl="3" marL="1828800" algn="l">
              <a:lnSpc>
                <a:spcPct val="85000"/>
              </a:lnSpc>
              <a:spcBef>
                <a:spcPts val="600"/>
              </a:spcBef>
              <a:spcAft>
                <a:spcPts val="0"/>
              </a:spcAft>
              <a:buClr>
                <a:srgbClr val="888888"/>
              </a:buClr>
              <a:buSzPts val="1400"/>
              <a:buNone/>
              <a:defRPr sz="1400">
                <a:solidFill>
                  <a:srgbClr val="888888"/>
                </a:solidFill>
              </a:defRPr>
            </a:lvl4pPr>
            <a:lvl5pPr indent="-228600" lvl="4" marL="2286000" algn="l">
              <a:lnSpc>
                <a:spcPct val="85000"/>
              </a:lnSpc>
              <a:spcBef>
                <a:spcPts val="600"/>
              </a:spcBef>
              <a:spcAft>
                <a:spcPts val="0"/>
              </a:spcAft>
              <a:buClr>
                <a:srgbClr val="888888"/>
              </a:buClr>
              <a:buSzPts val="1400"/>
              <a:buNone/>
              <a:defRPr sz="1400">
                <a:solidFill>
                  <a:srgbClr val="888888"/>
                </a:solidFill>
              </a:defRPr>
            </a:lvl5pPr>
            <a:lvl6pPr indent="-228600" lvl="5" marL="2743200" algn="l">
              <a:lnSpc>
                <a:spcPct val="85000"/>
              </a:lnSpc>
              <a:spcBef>
                <a:spcPts val="600"/>
              </a:spcBef>
              <a:spcAft>
                <a:spcPts val="0"/>
              </a:spcAft>
              <a:buClr>
                <a:srgbClr val="888888"/>
              </a:buClr>
              <a:buSzPts val="1400"/>
              <a:buNone/>
              <a:defRPr sz="1400">
                <a:solidFill>
                  <a:srgbClr val="888888"/>
                </a:solidFill>
              </a:defRPr>
            </a:lvl6pPr>
            <a:lvl7pPr indent="-228600" lvl="6" marL="3200400" algn="l">
              <a:lnSpc>
                <a:spcPct val="85000"/>
              </a:lnSpc>
              <a:spcBef>
                <a:spcPts val="600"/>
              </a:spcBef>
              <a:spcAft>
                <a:spcPts val="0"/>
              </a:spcAft>
              <a:buClr>
                <a:srgbClr val="888888"/>
              </a:buClr>
              <a:buSzPts val="1400"/>
              <a:buNone/>
              <a:defRPr sz="1400">
                <a:solidFill>
                  <a:srgbClr val="888888"/>
                </a:solidFill>
              </a:defRPr>
            </a:lvl7pPr>
            <a:lvl8pPr indent="-228600" lvl="7" marL="3657600" algn="l">
              <a:lnSpc>
                <a:spcPct val="85000"/>
              </a:lnSpc>
              <a:spcBef>
                <a:spcPts val="600"/>
              </a:spcBef>
              <a:spcAft>
                <a:spcPts val="0"/>
              </a:spcAft>
              <a:buClr>
                <a:srgbClr val="888888"/>
              </a:buClr>
              <a:buSzPts val="1400"/>
              <a:buNone/>
              <a:defRPr sz="1400">
                <a:solidFill>
                  <a:srgbClr val="888888"/>
                </a:solidFill>
              </a:defRPr>
            </a:lvl8pPr>
            <a:lvl9pPr indent="-228600" lvl="8" marL="4114800" algn="l">
              <a:lnSpc>
                <a:spcPct val="85000"/>
              </a:lnSpc>
              <a:spcBef>
                <a:spcPts val="600"/>
              </a:spcBef>
              <a:spcAft>
                <a:spcPts val="0"/>
              </a:spcAft>
              <a:buClr>
                <a:srgbClr val="888888"/>
              </a:buClr>
              <a:buSzPts val="1400"/>
              <a:buNone/>
              <a:defRPr sz="1400">
                <a:solidFill>
                  <a:srgbClr val="888888"/>
                </a:solidFill>
              </a:defRPr>
            </a:lvl9pPr>
          </a:lstStyle>
          <a:p/>
        </p:txBody>
      </p:sp>
      <p:sp>
        <p:nvSpPr>
          <p:cNvPr id="31" name="Google Shape;31;p3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3"/>
          <p:cNvSpPr txBox="1"/>
          <p:nvPr>
            <p:ph idx="1" type="body"/>
          </p:nvPr>
        </p:nvSpPr>
        <p:spPr>
          <a:xfrm>
            <a:off x="676656" y="1998134"/>
            <a:ext cx="4663440" cy="3767328"/>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37" name="Google Shape;37;p33"/>
          <p:cNvSpPr txBox="1"/>
          <p:nvPr>
            <p:ph idx="2" type="body"/>
          </p:nvPr>
        </p:nvSpPr>
        <p:spPr>
          <a:xfrm>
            <a:off x="6011330" y="1998134"/>
            <a:ext cx="4663440" cy="3767328"/>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38" name="Google Shape;38;p3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4"/>
          <p:cNvSpPr txBox="1"/>
          <p:nvPr>
            <p:ph idx="1" type="body"/>
          </p:nvPr>
        </p:nvSpPr>
        <p:spPr>
          <a:xfrm>
            <a:off x="676656" y="2040467"/>
            <a:ext cx="4663440" cy="723400"/>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1300"/>
              </a:spcBef>
              <a:spcAft>
                <a:spcPts val="0"/>
              </a:spcAft>
              <a:buClr>
                <a:srgbClr val="262626"/>
              </a:buClr>
              <a:buSzPts val="2200"/>
              <a:buNone/>
              <a:defRPr b="0" sz="22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4" name="Google Shape;44;p34"/>
          <p:cNvSpPr txBox="1"/>
          <p:nvPr>
            <p:ph idx="2" type="body"/>
          </p:nvPr>
        </p:nvSpPr>
        <p:spPr>
          <a:xfrm>
            <a:off x="676656" y="2753084"/>
            <a:ext cx="466344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45" name="Google Shape;45;p34"/>
          <p:cNvSpPr txBox="1"/>
          <p:nvPr>
            <p:ph idx="3" type="body"/>
          </p:nvPr>
        </p:nvSpPr>
        <p:spPr>
          <a:xfrm>
            <a:off x="6007608" y="2038435"/>
            <a:ext cx="4663440" cy="722376"/>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1300"/>
              </a:spcBef>
              <a:spcAft>
                <a:spcPts val="0"/>
              </a:spcAft>
              <a:buClr>
                <a:srgbClr val="262626"/>
              </a:buClr>
              <a:buSzPts val="2200"/>
              <a:buNone/>
              <a:defRPr b="0" sz="22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6" name="Google Shape;46;p34"/>
          <p:cNvSpPr txBox="1"/>
          <p:nvPr>
            <p:ph idx="4" type="body"/>
          </p:nvPr>
        </p:nvSpPr>
        <p:spPr>
          <a:xfrm>
            <a:off x="6007608" y="2750990"/>
            <a:ext cx="466344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47" name="Google Shape;47;p3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5"/>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6"/>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9" name="Shape 59"/>
        <p:cNvGrpSpPr/>
        <p:nvPr/>
      </p:nvGrpSpPr>
      <p:grpSpPr>
        <a:xfrm>
          <a:off x="0" y="0"/>
          <a:ext cx="0" cy="0"/>
          <a:chOff x="0" y="0"/>
          <a:chExt cx="0" cy="0"/>
        </a:xfrm>
      </p:grpSpPr>
      <p:sp>
        <p:nvSpPr>
          <p:cNvPr id="60" name="Google Shape;60;p37"/>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7"/>
          <p:cNvSpPr txBox="1"/>
          <p:nvPr>
            <p:ph type="title"/>
          </p:nvPr>
        </p:nvSpPr>
        <p:spPr>
          <a:xfrm>
            <a:off x="8261404" y="542282"/>
            <a:ext cx="3383280" cy="192024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7"/>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rmAutofit/>
          </a:bodyPr>
          <a:lstStyle>
            <a:lvl1pPr indent="-431800" lvl="0" marL="457200" algn="l">
              <a:lnSpc>
                <a:spcPct val="85000"/>
              </a:lnSpc>
              <a:spcBef>
                <a:spcPts val="1300"/>
              </a:spcBef>
              <a:spcAft>
                <a:spcPts val="0"/>
              </a:spcAft>
              <a:buClr>
                <a:srgbClr val="262626"/>
              </a:buClr>
              <a:buSzPts val="3200"/>
              <a:buChar char=" "/>
              <a:defRPr sz="3200"/>
            </a:lvl1pPr>
            <a:lvl2pPr indent="-406400" lvl="1" marL="914400" algn="l">
              <a:lnSpc>
                <a:spcPct val="85000"/>
              </a:lnSpc>
              <a:spcBef>
                <a:spcPts val="600"/>
              </a:spcBef>
              <a:spcAft>
                <a:spcPts val="0"/>
              </a:spcAft>
              <a:buClr>
                <a:srgbClr val="262626"/>
              </a:buClr>
              <a:buSzPts val="2800"/>
              <a:buChar char=" "/>
              <a:defRPr sz="2800"/>
            </a:lvl2pPr>
            <a:lvl3pPr indent="-381000" lvl="2" marL="1371600" algn="l">
              <a:lnSpc>
                <a:spcPct val="85000"/>
              </a:lnSpc>
              <a:spcBef>
                <a:spcPts val="600"/>
              </a:spcBef>
              <a:spcAft>
                <a:spcPts val="0"/>
              </a:spcAft>
              <a:buClr>
                <a:srgbClr val="262626"/>
              </a:buClr>
              <a:buSzPts val="2400"/>
              <a:buChar char=" "/>
              <a:defRPr sz="2400"/>
            </a:lvl3pPr>
            <a:lvl4pPr indent="-355600" lvl="3" marL="1828800" algn="l">
              <a:lnSpc>
                <a:spcPct val="85000"/>
              </a:lnSpc>
              <a:spcBef>
                <a:spcPts val="600"/>
              </a:spcBef>
              <a:spcAft>
                <a:spcPts val="0"/>
              </a:spcAft>
              <a:buClr>
                <a:srgbClr val="262626"/>
              </a:buClr>
              <a:buSzPts val="2000"/>
              <a:buChar char=" "/>
              <a:defRPr sz="2000"/>
            </a:lvl4pPr>
            <a:lvl5pPr indent="-355600" lvl="4" marL="2286000" algn="l">
              <a:lnSpc>
                <a:spcPct val="85000"/>
              </a:lnSpc>
              <a:spcBef>
                <a:spcPts val="600"/>
              </a:spcBef>
              <a:spcAft>
                <a:spcPts val="0"/>
              </a:spcAft>
              <a:buClr>
                <a:srgbClr val="262626"/>
              </a:buClr>
              <a:buSzPts val="2000"/>
              <a:buChar char=" "/>
              <a:defRPr sz="2000"/>
            </a:lvl5pPr>
            <a:lvl6pPr indent="-355600" lvl="5" marL="2743200" algn="l">
              <a:lnSpc>
                <a:spcPct val="85000"/>
              </a:lnSpc>
              <a:spcBef>
                <a:spcPts val="600"/>
              </a:spcBef>
              <a:spcAft>
                <a:spcPts val="0"/>
              </a:spcAft>
              <a:buClr>
                <a:srgbClr val="262626"/>
              </a:buClr>
              <a:buSzPts val="2000"/>
              <a:buChar char=" "/>
              <a:defRPr sz="2000"/>
            </a:lvl6pPr>
            <a:lvl7pPr indent="-355600" lvl="6" marL="3200400" algn="l">
              <a:lnSpc>
                <a:spcPct val="85000"/>
              </a:lnSpc>
              <a:spcBef>
                <a:spcPts val="600"/>
              </a:spcBef>
              <a:spcAft>
                <a:spcPts val="0"/>
              </a:spcAft>
              <a:buClr>
                <a:srgbClr val="262626"/>
              </a:buClr>
              <a:buSzPts val="2000"/>
              <a:buChar char=" "/>
              <a:defRPr sz="2000"/>
            </a:lvl7pPr>
            <a:lvl8pPr indent="-355600" lvl="7" marL="3657600" algn="l">
              <a:lnSpc>
                <a:spcPct val="85000"/>
              </a:lnSpc>
              <a:spcBef>
                <a:spcPts val="600"/>
              </a:spcBef>
              <a:spcAft>
                <a:spcPts val="0"/>
              </a:spcAft>
              <a:buClr>
                <a:srgbClr val="262626"/>
              </a:buClr>
              <a:buSzPts val="2000"/>
              <a:buChar char=" "/>
              <a:defRPr sz="2000"/>
            </a:lvl8pPr>
            <a:lvl9pPr indent="-355600" lvl="8" marL="4114800" algn="l">
              <a:lnSpc>
                <a:spcPct val="85000"/>
              </a:lnSpc>
              <a:spcBef>
                <a:spcPts val="600"/>
              </a:spcBef>
              <a:spcAft>
                <a:spcPts val="0"/>
              </a:spcAft>
              <a:buClr>
                <a:srgbClr val="262626"/>
              </a:buClr>
              <a:buSzPts val="2000"/>
              <a:buChar char=" "/>
              <a:defRPr sz="2000"/>
            </a:lvl9pPr>
          </a:lstStyle>
          <a:p/>
        </p:txBody>
      </p:sp>
      <p:sp>
        <p:nvSpPr>
          <p:cNvPr id="63" name="Google Shape;63;p37"/>
          <p:cNvSpPr txBox="1"/>
          <p:nvPr>
            <p:ph idx="2" type="body"/>
          </p:nvPr>
        </p:nvSpPr>
        <p:spPr>
          <a:xfrm>
            <a:off x="8275982" y="2511813"/>
            <a:ext cx="3398520" cy="3126987"/>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200"/>
              </a:spcBef>
              <a:spcAft>
                <a:spcPts val="0"/>
              </a:spcAft>
              <a:buClr>
                <a:srgbClr val="262626"/>
              </a:buClr>
              <a:buSzPts val="1800"/>
              <a:buFont typeface="Calibri"/>
              <a:buNone/>
              <a:defRPr sz="1800">
                <a:solidFill>
                  <a:srgbClr val="262626"/>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64" name="Google Shape;64;p3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bg>
      <p:bgPr>
        <a:solidFill>
          <a:schemeClr val="accent1"/>
        </a:solidFill>
      </p:bgPr>
    </p:bg>
    <p:spTree>
      <p:nvGrpSpPr>
        <p:cNvPr id="67" name="Shape 67"/>
        <p:cNvGrpSpPr/>
        <p:nvPr/>
      </p:nvGrpSpPr>
      <p:grpSpPr>
        <a:xfrm>
          <a:off x="0" y="0"/>
          <a:ext cx="0" cy="0"/>
          <a:chOff x="0" y="0"/>
          <a:chExt cx="0" cy="0"/>
        </a:xfrm>
      </p:grpSpPr>
      <p:sp>
        <p:nvSpPr>
          <p:cNvPr id="68" name="Google Shape;68;p38"/>
          <p:cNvSpPr txBox="1"/>
          <p:nvPr>
            <p:ph type="title"/>
          </p:nvPr>
        </p:nvSpPr>
        <p:spPr>
          <a:xfrm>
            <a:off x="649224" y="5418667"/>
            <a:ext cx="10780776" cy="613283"/>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200"/>
              <a:buFont typeface="Calibri"/>
              <a:buNone/>
              <a:defRPr b="0"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8"/>
          <p:cNvSpPr/>
          <p:nvPr>
            <p:ph idx="2" type="pic"/>
          </p:nvPr>
        </p:nvSpPr>
        <p:spPr>
          <a:xfrm>
            <a:off x="0" y="0"/>
            <a:ext cx="12192000" cy="5330952"/>
          </a:xfrm>
          <a:prstGeom prst="rect">
            <a:avLst/>
          </a:prstGeom>
          <a:solidFill>
            <a:srgbClr val="FCD6DE"/>
          </a:solidFill>
          <a:ln>
            <a:noFill/>
          </a:ln>
        </p:spPr>
      </p:sp>
      <p:sp>
        <p:nvSpPr>
          <p:cNvPr id="70" name="Google Shape;70;p38"/>
          <p:cNvSpPr txBox="1"/>
          <p:nvPr>
            <p:ph idx="1" type="body"/>
          </p:nvPr>
        </p:nvSpPr>
        <p:spPr>
          <a:xfrm>
            <a:off x="676656" y="5909735"/>
            <a:ext cx="9229344" cy="533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00"/>
              </a:spcBef>
              <a:spcAft>
                <a:spcPts val="0"/>
              </a:spcAft>
              <a:buClr>
                <a:srgbClr val="262626"/>
              </a:buClr>
              <a:buSzPts val="1400"/>
              <a:buNone/>
              <a:defRPr sz="1400">
                <a:solidFill>
                  <a:srgbClr val="262626"/>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71" name="Google Shape;71;p3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300"/>
              <a:buFont typeface="Arial"/>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12" name="Google Shape;12;p2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300"/>
              <a:buFont typeface="Arial"/>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9" name="Shape 89"/>
        <p:cNvGrpSpPr/>
        <p:nvPr/>
      </p:nvGrpSpPr>
      <p:grpSpPr>
        <a:xfrm>
          <a:off x="0" y="0"/>
          <a:ext cx="0" cy="0"/>
          <a:chOff x="0" y="0"/>
          <a:chExt cx="0" cy="0"/>
        </a:xfrm>
      </p:grpSpPr>
      <p:pic>
        <p:nvPicPr>
          <p:cNvPr descr="Obsah obrázku ohňostroj&#10;&#10;Popis byl vytvořen automaticky" id="90" name="Google Shape;90;p1"/>
          <p:cNvPicPr preferRelativeResize="0"/>
          <p:nvPr/>
        </p:nvPicPr>
        <p:blipFill rotWithShape="1">
          <a:blip r:embed="rId3">
            <a:alphaModFix amt="25000"/>
          </a:blip>
          <a:srcRect b="0" l="0" r="0" t="19643"/>
          <a:stretch/>
        </p:blipFill>
        <p:spPr>
          <a:xfrm>
            <a:off x="20" y="10"/>
            <a:ext cx="12191980" cy="6857990"/>
          </a:xfrm>
          <a:prstGeom prst="rect">
            <a:avLst/>
          </a:prstGeom>
          <a:noFill/>
          <a:ln>
            <a:noFill/>
          </a:ln>
        </p:spPr>
      </p:pic>
      <p:sp>
        <p:nvSpPr>
          <p:cNvPr id="91" name="Google Shape;91;p1"/>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rgbClr val="FFFFFF"/>
              </a:buClr>
              <a:buSzPts val="8333"/>
              <a:buFont typeface="Calibri"/>
              <a:buNone/>
            </a:pPr>
            <a:r>
              <a:rPr lang="cs-CZ" sz="7500">
                <a:latin typeface="Calibri"/>
                <a:ea typeface="Calibri"/>
                <a:cs typeface="Calibri"/>
                <a:sym typeface="Calibri"/>
              </a:rPr>
              <a:t>Psycholingvistika</a:t>
            </a:r>
            <a:endParaRPr sz="7500">
              <a:latin typeface="Calibri"/>
              <a:ea typeface="Calibri"/>
              <a:cs typeface="Calibri"/>
              <a:sym typeface="Calibri"/>
            </a:endParaRPr>
          </a:p>
        </p:txBody>
      </p:sp>
      <p:sp>
        <p:nvSpPr>
          <p:cNvPr id="92" name="Google Shape;92;p1"/>
          <p:cNvSpPr txBox="1"/>
          <p:nvPr>
            <p:ph idx="1" type="subTitle"/>
          </p:nvPr>
        </p:nvSpPr>
        <p:spPr>
          <a:xfrm>
            <a:off x="603504" y="4441613"/>
            <a:ext cx="10782300" cy="1645920"/>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chemeClr val="lt1"/>
              </a:buClr>
              <a:buSzPts val="3200"/>
              <a:buNone/>
            </a:pPr>
            <a:r>
              <a:rPr lang="cs-CZ"/>
              <a:t>Kognitivní metafora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9"/>
          <p:cNvSpPr txBox="1"/>
          <p:nvPr>
            <p:ph type="title"/>
          </p:nvPr>
        </p:nvSpPr>
        <p:spPr>
          <a:xfrm>
            <a:off x="797667" y="800048"/>
            <a:ext cx="10836613" cy="70774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SYSTEMATIČNOST METAFORICKÉ STRUKTURACE </a:t>
            </a:r>
            <a:endParaRPr/>
          </a:p>
        </p:txBody>
      </p:sp>
      <p:sp>
        <p:nvSpPr>
          <p:cNvPr id="146" name="Google Shape;146;p49"/>
          <p:cNvSpPr txBox="1"/>
          <p:nvPr>
            <p:ph idx="1" type="body"/>
          </p:nvPr>
        </p:nvSpPr>
        <p:spPr>
          <a:xfrm>
            <a:off x="797667" y="2081719"/>
            <a:ext cx="10291865" cy="4513634"/>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metaforická vyjádření nejsou nahodilá, vážou se k různým aspektům daného pojmu systematicky: lze jich tedy využít pro pochopení jeho povahy a struktury</a:t>
            </a:r>
            <a:endParaRPr/>
          </a:p>
          <a:p>
            <a:pPr indent="-342900" lvl="0" marL="457200" rtl="0" algn="l">
              <a:lnSpc>
                <a:spcPct val="85000"/>
              </a:lnSpc>
              <a:spcBef>
                <a:spcPts val="1300"/>
              </a:spcBef>
              <a:spcAft>
                <a:spcPts val="0"/>
              </a:spcAft>
              <a:buClr>
                <a:srgbClr val="262626"/>
              </a:buClr>
              <a:buSzPts val="1800"/>
              <a:buChar char=" "/>
            </a:pPr>
            <a:r>
              <a:rPr lang="cs-CZ" sz="2400"/>
              <a:t>ČAS JSOU PENÍZE - celý koherentní systém metaforických pojmů a jim odpovídajících výrazů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50"/>
          <p:cNvSpPr txBox="1"/>
          <p:nvPr>
            <p:ph type="title"/>
          </p:nvPr>
        </p:nvSpPr>
        <p:spPr>
          <a:xfrm>
            <a:off x="797667" y="739301"/>
            <a:ext cx="10836613" cy="603116"/>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SYSTEMATIČNOST METAFORICKÉ STRUKTURACE </a:t>
            </a:r>
            <a:endParaRPr/>
          </a:p>
        </p:txBody>
      </p:sp>
      <p:sp>
        <p:nvSpPr>
          <p:cNvPr id="152" name="Google Shape;152;p50"/>
          <p:cNvSpPr txBox="1"/>
          <p:nvPr>
            <p:ph idx="1" type="body"/>
          </p:nvPr>
        </p:nvSpPr>
        <p:spPr>
          <a:xfrm>
            <a:off x="797667" y="1974715"/>
            <a:ext cx="10836614" cy="4620638"/>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metaforická vyjádření nejsou nahodilá, vážou se k různým aspektům daného pojmu systematicky: lze jich tedy využít pro pochopení jeho povahy a struktury</a:t>
            </a:r>
            <a:endParaRPr/>
          </a:p>
          <a:p>
            <a:pPr indent="-342900" lvl="0" marL="457200" rtl="0" algn="l">
              <a:lnSpc>
                <a:spcPct val="85000"/>
              </a:lnSpc>
              <a:spcBef>
                <a:spcPts val="1300"/>
              </a:spcBef>
              <a:spcAft>
                <a:spcPts val="0"/>
              </a:spcAft>
              <a:buClr>
                <a:srgbClr val="262626"/>
              </a:buClr>
              <a:buSzPts val="1800"/>
              <a:buChar char=" "/>
            </a:pPr>
            <a:r>
              <a:rPr lang="cs-CZ" sz="2400"/>
              <a:t>ČAS JSOU PENÍZE - celý koherentní systém metaforických pojmů a jim odpovídajících výrazů</a:t>
            </a:r>
            <a:endParaRPr/>
          </a:p>
          <a:p>
            <a:pPr indent="-342900" lvl="1" marL="914400" rtl="0" algn="l">
              <a:lnSpc>
                <a:spcPct val="107000"/>
              </a:lnSpc>
              <a:spcBef>
                <a:spcPts val="600"/>
              </a:spcBef>
              <a:spcAft>
                <a:spcPts val="0"/>
              </a:spcAft>
              <a:buSzPts val="1800"/>
              <a:buChar char=" "/>
            </a:pPr>
            <a:r>
              <a:rPr i="1" lang="cs-CZ" sz="2400">
                <a:solidFill>
                  <a:srgbClr val="F6879D"/>
                </a:solidFill>
                <a:latin typeface="Calibri"/>
                <a:ea typeface="Calibri"/>
                <a:cs typeface="Calibri"/>
                <a:sym typeface="Calibri"/>
              </a:rPr>
              <a:t>utrácet, investovat, rozpočítat, stát </a:t>
            </a:r>
            <a:r>
              <a:rPr lang="cs-CZ" sz="2400">
                <a:solidFill>
                  <a:srgbClr val="F6879D"/>
                </a:solidFill>
                <a:latin typeface="Calibri"/>
                <a:ea typeface="Calibri"/>
                <a:cs typeface="Calibri"/>
                <a:sym typeface="Calibri"/>
              </a:rPr>
              <a:t>– přímá souvislost času s penězi</a:t>
            </a:r>
            <a:endParaRPr sz="2400">
              <a:solidFill>
                <a:srgbClr val="F6879D"/>
              </a:solidFill>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i="1" lang="cs-CZ" sz="2400">
                <a:solidFill>
                  <a:srgbClr val="F6879D"/>
                </a:solidFill>
                <a:latin typeface="Calibri"/>
                <a:ea typeface="Calibri"/>
                <a:cs typeface="Calibri"/>
                <a:sym typeface="Calibri"/>
              </a:rPr>
              <a:t>využít, zbývat dost, nechat si v záloze </a:t>
            </a:r>
            <a:r>
              <a:rPr lang="cs-CZ" sz="2400">
                <a:solidFill>
                  <a:srgbClr val="F6879D"/>
                </a:solidFill>
                <a:latin typeface="Calibri"/>
                <a:ea typeface="Calibri"/>
                <a:cs typeface="Calibri"/>
                <a:sym typeface="Calibri"/>
              </a:rPr>
              <a:t>– chápání času jako omezeného zdroje</a:t>
            </a:r>
            <a:endParaRPr sz="2400">
              <a:solidFill>
                <a:srgbClr val="F6879D"/>
              </a:solidFill>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i="1" lang="cs-CZ" sz="2400">
                <a:solidFill>
                  <a:srgbClr val="F6879D"/>
                </a:solidFill>
                <a:latin typeface="Calibri"/>
                <a:ea typeface="Calibri"/>
                <a:cs typeface="Calibri"/>
                <a:sym typeface="Calibri"/>
              </a:rPr>
              <a:t>mít, dát, ztratit, děkuji za </a:t>
            </a:r>
            <a:r>
              <a:rPr lang="cs-CZ" sz="2400">
                <a:solidFill>
                  <a:srgbClr val="F6879D"/>
                </a:solidFill>
                <a:latin typeface="Calibri"/>
                <a:ea typeface="Calibri"/>
                <a:cs typeface="Calibri"/>
                <a:sym typeface="Calibri"/>
              </a:rPr>
              <a:t>– usouvztažnění času a cenného zboží</a:t>
            </a:r>
            <a:endParaRPr sz="2400">
              <a:solidFill>
                <a:srgbClr val="F6879D"/>
              </a:solidFill>
              <a:latin typeface="Calibri"/>
              <a:ea typeface="Calibri"/>
              <a:cs typeface="Calibri"/>
              <a:sym typeface="Calibri"/>
            </a:endParaRPr>
          </a:p>
          <a:p>
            <a:pPr indent="0" lvl="0" marL="0" rtl="0" algn="l">
              <a:lnSpc>
                <a:spcPct val="85000"/>
              </a:lnSpc>
              <a:spcBef>
                <a:spcPts val="2100"/>
              </a:spcBef>
              <a:spcAft>
                <a:spcPts val="0"/>
              </a:spcAft>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1"/>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METAFORA A METONYMIE</a:t>
            </a:r>
            <a:endParaRPr/>
          </a:p>
        </p:txBody>
      </p:sp>
      <p:sp>
        <p:nvSpPr>
          <p:cNvPr id="158" name="Google Shape;158;p51"/>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a:t>Definujte zásadní rozdíly mezi metaforou a metonymií.</a:t>
            </a:r>
            <a:endParaRPr/>
          </a:p>
          <a:p>
            <a:pPr indent="-342900" lvl="0" marL="457200" rtl="0" algn="l">
              <a:lnSpc>
                <a:spcPct val="85000"/>
              </a:lnSpc>
              <a:spcBef>
                <a:spcPts val="1300"/>
              </a:spcBef>
              <a:spcAft>
                <a:spcPts val="0"/>
              </a:spcAft>
              <a:buClr>
                <a:srgbClr val="262626"/>
              </a:buClr>
              <a:buSzPts val="1800"/>
              <a:buChar char=" "/>
            </a:pPr>
            <a:r>
              <a:rPr lang="cs-CZ"/>
              <a:t>Uveďte alespoň 5 příkladů metafor a 5 příkladů metonymií, na kterých budou ony zásadní rozdíly dobře zřetelné.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2"/>
          <p:cNvSpPr txBox="1"/>
          <p:nvPr>
            <p:ph type="title"/>
          </p:nvPr>
        </p:nvSpPr>
        <p:spPr>
          <a:xfrm>
            <a:off x="797667" y="739301"/>
            <a:ext cx="10836613" cy="603116"/>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METONYMIE</a:t>
            </a:r>
            <a:endParaRPr/>
          </a:p>
        </p:txBody>
      </p:sp>
      <p:sp>
        <p:nvSpPr>
          <p:cNvPr id="164" name="Google Shape;164;p52"/>
          <p:cNvSpPr txBox="1"/>
          <p:nvPr>
            <p:ph idx="1" type="body"/>
          </p:nvPr>
        </p:nvSpPr>
        <p:spPr>
          <a:xfrm>
            <a:off x="525295" y="1605064"/>
            <a:ext cx="11108986" cy="499028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85000"/>
              </a:lnSpc>
              <a:spcBef>
                <a:spcPts val="1300"/>
              </a:spcBef>
              <a:spcAft>
                <a:spcPts val="0"/>
              </a:spcAft>
              <a:buClr>
                <a:srgbClr val="262626"/>
              </a:buClr>
              <a:buSzPts val="1800"/>
              <a:buChar char=" "/>
            </a:pPr>
            <a:r>
              <a:rPr lang="cs-CZ" sz="2400"/>
              <a:t>kognitivní proces, v němž jedna pojmová entita, vehikulum (prostředek, nosič, vehiculum) umožňuje přístup k jiné konceptuální entitě, cíli (target), a to v rámci téhož kognitivního modelu</a:t>
            </a:r>
            <a:endParaRPr/>
          </a:p>
          <a:p>
            <a:pPr indent="-342900" lvl="0" marL="457200" rtl="0" algn="l">
              <a:lnSpc>
                <a:spcPct val="85000"/>
              </a:lnSpc>
              <a:spcBef>
                <a:spcPts val="1300"/>
              </a:spcBef>
              <a:spcAft>
                <a:spcPts val="0"/>
              </a:spcAft>
              <a:buClr>
                <a:srgbClr val="262626"/>
              </a:buClr>
              <a:buSzPts val="1800"/>
              <a:buChar char=" "/>
            </a:pPr>
            <a:r>
              <a:rPr lang="cs-CZ" sz="2400"/>
              <a:t>i metonymie je významný kategorický činitel v naší zkušenosti – dlouho ale opomíjena</a:t>
            </a:r>
            <a:endParaRPr/>
          </a:p>
          <a:p>
            <a:pPr indent="0" lvl="0" marL="0" rtl="0" algn="l">
              <a:lnSpc>
                <a:spcPct val="85000"/>
              </a:lnSpc>
              <a:spcBef>
                <a:spcPts val="1300"/>
              </a:spcBef>
              <a:spcAft>
                <a:spcPts val="0"/>
              </a:spcAft>
              <a:buSzPts val="1800"/>
              <a:buNone/>
            </a:pPr>
            <a:r>
              <a:rPr lang="cs-CZ" sz="2400"/>
              <a:t>funkce metafory - porozumění jedné věci (oblasti) z hlediska věci (oblasti) jiné</a:t>
            </a:r>
            <a:endParaRPr/>
          </a:p>
          <a:p>
            <a:pPr indent="0" lvl="0" marL="0" rtl="0" algn="l">
              <a:lnSpc>
                <a:spcPct val="85000"/>
              </a:lnSpc>
              <a:spcBef>
                <a:spcPts val="1300"/>
              </a:spcBef>
              <a:spcAft>
                <a:spcPts val="0"/>
              </a:spcAft>
              <a:buSzPts val="1800"/>
              <a:buNone/>
            </a:pPr>
            <a:r>
              <a:rPr lang="cs-CZ" sz="2400"/>
              <a:t> X </a:t>
            </a:r>
            <a:endParaRPr/>
          </a:p>
          <a:p>
            <a:pPr indent="0" lvl="0" marL="0" rtl="0" algn="l">
              <a:lnSpc>
                <a:spcPct val="85000"/>
              </a:lnSpc>
              <a:spcBef>
                <a:spcPts val="1300"/>
              </a:spcBef>
              <a:spcAft>
                <a:spcPts val="0"/>
              </a:spcAft>
              <a:buSzPts val="1800"/>
              <a:buNone/>
            </a:pPr>
            <a:r>
              <a:rPr lang="cs-CZ" sz="2400"/>
              <a:t>funkce metonymie je primárně být prostředkem reference </a:t>
            </a:r>
            <a:endParaRPr/>
          </a:p>
          <a:p>
            <a:pPr indent="-342900" lvl="0" marL="457200" rtl="0" algn="l">
              <a:lnSpc>
                <a:spcPct val="85000"/>
              </a:lnSpc>
              <a:spcBef>
                <a:spcPts val="1300"/>
              </a:spcBef>
              <a:spcAft>
                <a:spcPts val="0"/>
              </a:spcAft>
              <a:buClr>
                <a:srgbClr val="262626"/>
              </a:buClr>
              <a:buSzPts val="1800"/>
              <a:buChar char=" "/>
            </a:pPr>
            <a:r>
              <a:rPr lang="cs-CZ" sz="2400"/>
              <a:t>jedna věc má zastupovat druhou (která je s ní v nějakém vztahu), ale současně má díky povaze zvoleného zástupce (aspektu) zprostředkovat přesnější pochopení kontextu</a:t>
            </a:r>
            <a:endParaRPr/>
          </a:p>
          <a:p>
            <a:pPr indent="-342900" lvl="0" marL="457200" rtl="0" algn="l">
              <a:lnSpc>
                <a:spcPct val="85000"/>
              </a:lnSpc>
              <a:spcBef>
                <a:spcPts val="1300"/>
              </a:spcBef>
              <a:spcAft>
                <a:spcPts val="0"/>
              </a:spcAft>
              <a:buClr>
                <a:srgbClr val="262626"/>
              </a:buClr>
              <a:buSzPts val="1800"/>
              <a:buChar char=" "/>
            </a:pPr>
            <a:r>
              <a:rPr lang="cs-CZ" sz="2400"/>
              <a:t>specifický typ metonymie ČÁST ZA CELEK (synekdocha) - záměrný výběr právě jedné z nich určuje, ke kterému aspektu konceptualizované skutečnosti chceme poukázat</a:t>
            </a:r>
            <a:endParaRPr/>
          </a:p>
          <a:p>
            <a:pPr indent="0" lvl="0" marL="0" rtl="0" algn="l">
              <a:lnSpc>
                <a:spcPct val="85000"/>
              </a:lnSpc>
              <a:spcBef>
                <a:spcPts val="1300"/>
              </a:spcBef>
              <a:spcAft>
                <a:spcPts val="0"/>
              </a:spcAft>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3"/>
          <p:cNvSpPr txBox="1"/>
          <p:nvPr>
            <p:ph type="title"/>
          </p:nvPr>
        </p:nvSpPr>
        <p:spPr>
          <a:xfrm>
            <a:off x="797667" y="739301"/>
            <a:ext cx="10836613" cy="603116"/>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METONYMIE</a:t>
            </a:r>
            <a:endParaRPr/>
          </a:p>
        </p:txBody>
      </p:sp>
      <p:sp>
        <p:nvSpPr>
          <p:cNvPr id="170" name="Google Shape;170;p53"/>
          <p:cNvSpPr txBox="1"/>
          <p:nvPr>
            <p:ph idx="1" type="body"/>
          </p:nvPr>
        </p:nvSpPr>
        <p:spPr>
          <a:xfrm>
            <a:off x="885217" y="1605064"/>
            <a:ext cx="9951396" cy="4990289"/>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také vycházejí z fyzických nebo kauzálních asociací, strukturují naši zkušenost, jsou kulturně zakotvené, nejsou nahodilé, ale fungují systematicky: </a:t>
            </a:r>
            <a:endParaRPr/>
          </a:p>
          <a:p>
            <a:pPr indent="-342900" lvl="0" marL="457200" rtl="0" algn="l">
              <a:lnSpc>
                <a:spcPct val="85000"/>
              </a:lnSpc>
              <a:spcBef>
                <a:spcPts val="1300"/>
              </a:spcBef>
              <a:spcAft>
                <a:spcPts val="0"/>
              </a:spcAft>
              <a:buClr>
                <a:srgbClr val="262626"/>
              </a:buClr>
              <a:buSzPts val="1800"/>
              <a:buChar char=" "/>
            </a:pPr>
            <a:r>
              <a:rPr lang="cs-CZ" sz="2400"/>
              <a:t>ČÁST ZA CELEK (živil jsem pět krků), VÝROBCE ZA VÝROBEK (kolega má forda), AUTOR ZA DÍLO (galerie koupila nového Malicha), POUŽÍVANÝ PŘEDMĚT ZA UŽIVATELE (máme dnes málo smyčců, tramvaj na mě nepočkala), MÍSTO ZA INSTITUCI (Hrad se ještě nevyjádřil), ŘÍDÍCÍ ZA ŘÍZENÉHO (Hitler byl nakonec poražen), MÍSTO ZA UDÁLOST (hokejisté dodnes vzpomínají na Nagano) </a:t>
            </a:r>
            <a:endParaRPr/>
          </a:p>
          <a:p>
            <a:pPr indent="0" lvl="0" marL="0" rtl="0" algn="l">
              <a:lnSpc>
                <a:spcPct val="85000"/>
              </a:lnSpc>
              <a:spcBef>
                <a:spcPts val="1300"/>
              </a:spcBef>
              <a:spcAft>
                <a:spcPts val="0"/>
              </a:spcAft>
              <a:buSzPts val="1800"/>
              <a:buNone/>
            </a:pPr>
            <a:r>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4"/>
          <p:cNvSpPr txBox="1"/>
          <p:nvPr>
            <p:ph type="title"/>
          </p:nvPr>
        </p:nvSpPr>
        <p:spPr>
          <a:xfrm>
            <a:off x="797667" y="739301"/>
            <a:ext cx="10836613" cy="603116"/>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SROVNÁNÍ PROCESŮ METAFORIZACE A METONYMIZACE</a:t>
            </a:r>
            <a:endParaRPr/>
          </a:p>
        </p:txBody>
      </p:sp>
      <p:sp>
        <p:nvSpPr>
          <p:cNvPr id="176" name="Google Shape;176;p54"/>
          <p:cNvSpPr txBox="1"/>
          <p:nvPr>
            <p:ph idx="1" type="body"/>
          </p:nvPr>
        </p:nvSpPr>
        <p:spPr>
          <a:xfrm>
            <a:off x="525295" y="1605064"/>
            <a:ext cx="11108986" cy="4990289"/>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85000"/>
              </a:lnSpc>
              <a:spcBef>
                <a:spcPts val="1300"/>
              </a:spcBef>
              <a:spcAft>
                <a:spcPts val="0"/>
              </a:spcAft>
              <a:buClr>
                <a:srgbClr val="262626"/>
              </a:buClr>
              <a:buSzPct val="81081"/>
              <a:buChar char=" "/>
            </a:pPr>
            <a:r>
              <a:rPr lang="cs-CZ" sz="2400"/>
              <a:t>Pojmová / konceptuální METAFORA:</a:t>
            </a:r>
            <a:endParaRPr/>
          </a:p>
          <a:p>
            <a:pPr indent="-342900" lvl="0" marL="457200" rtl="0" algn="l">
              <a:lnSpc>
                <a:spcPct val="85000"/>
              </a:lnSpc>
              <a:spcBef>
                <a:spcPts val="1300"/>
              </a:spcBef>
              <a:spcAft>
                <a:spcPts val="0"/>
              </a:spcAft>
              <a:buClr>
                <a:srgbClr val="262626"/>
              </a:buClr>
              <a:buSzPct val="81081"/>
              <a:buChar char=" "/>
            </a:pPr>
            <a:r>
              <a:rPr lang="cs-CZ" sz="2400"/>
              <a:t>= porozumění něčemu jako něčemu jinému na základě nalezení podobnosti mezi danými dvěma oblastmi HNĚV ↔ HORKÁ KAPALINA V NÁDOBĚ: vřít hněvem, vařila se v něm krev, dosahovat pomalu bodu varu, vybuchnout</a:t>
            </a:r>
            <a:endParaRPr/>
          </a:p>
          <a:p>
            <a:pPr indent="0" lvl="0" marL="0" rtl="0" algn="l">
              <a:lnSpc>
                <a:spcPct val="85000"/>
              </a:lnSpc>
              <a:spcBef>
                <a:spcPts val="1300"/>
              </a:spcBef>
              <a:spcAft>
                <a:spcPts val="0"/>
              </a:spcAft>
              <a:buSzPct val="81081"/>
              <a:buNone/>
            </a:pPr>
            <a:r>
              <a:rPr lang="cs-CZ" sz="2400"/>
              <a:t>	X</a:t>
            </a:r>
            <a:endParaRPr/>
          </a:p>
          <a:p>
            <a:pPr indent="-342900" lvl="0" marL="457200" rtl="0" algn="l">
              <a:lnSpc>
                <a:spcPct val="85000"/>
              </a:lnSpc>
              <a:spcBef>
                <a:spcPts val="1300"/>
              </a:spcBef>
              <a:spcAft>
                <a:spcPts val="0"/>
              </a:spcAft>
              <a:buClr>
                <a:srgbClr val="262626"/>
              </a:buClr>
              <a:buSzPct val="81081"/>
              <a:buChar char=" "/>
            </a:pPr>
            <a:r>
              <a:rPr lang="cs-CZ" sz="2400"/>
              <a:t>Pojmová / konceptuální METONYMIE:</a:t>
            </a:r>
            <a:endParaRPr/>
          </a:p>
          <a:p>
            <a:pPr indent="-342900" lvl="0" marL="457200" rtl="0" algn="l">
              <a:lnSpc>
                <a:spcPct val="85000"/>
              </a:lnSpc>
              <a:spcBef>
                <a:spcPts val="1300"/>
              </a:spcBef>
              <a:spcAft>
                <a:spcPts val="0"/>
              </a:spcAft>
              <a:buClr>
                <a:srgbClr val="262626"/>
              </a:buClr>
              <a:buSzPct val="81081"/>
              <a:buChar char=" "/>
            </a:pPr>
            <a:r>
              <a:rPr lang="cs-CZ" sz="2400"/>
              <a:t>= poukázání k určité pojmové oblasti („cíl“) prostřednictvím jedné její (v dané souvislosti významné) části, součásti, detailu, aspektu; ten tvoří referenční bod („nosič“): HNĚV ← ZRUDNUTÍ (zrudl jako krocan, zbrunátněl)</a:t>
            </a:r>
            <a:endParaRPr/>
          </a:p>
          <a:p>
            <a:pPr indent="-228600" lvl="0" marL="457200" rtl="0" algn="l">
              <a:lnSpc>
                <a:spcPct val="85000"/>
              </a:lnSpc>
              <a:spcBef>
                <a:spcPts val="1300"/>
              </a:spcBef>
              <a:spcAft>
                <a:spcPts val="0"/>
              </a:spcAft>
              <a:buClr>
                <a:srgbClr val="262626"/>
              </a:buClr>
              <a:buSzPct val="81081"/>
              <a:buNone/>
            </a:pPr>
            <a:r>
              <a:t/>
            </a:r>
            <a:endParaRPr sz="2400"/>
          </a:p>
          <a:p>
            <a:pPr indent="-342900" lvl="0" marL="457200" rtl="0" algn="l">
              <a:lnSpc>
                <a:spcPct val="85000"/>
              </a:lnSpc>
              <a:spcBef>
                <a:spcPts val="1300"/>
              </a:spcBef>
              <a:spcAft>
                <a:spcPts val="0"/>
              </a:spcAft>
              <a:buClr>
                <a:srgbClr val="262626"/>
              </a:buClr>
              <a:buSzPct val="81081"/>
              <a:buChar char=" "/>
            </a:pPr>
            <a:r>
              <a:rPr lang="cs-CZ" sz="2400"/>
              <a:t>metafora tedy představuje mapování mezi dvěma kognitivními doménami (hněv – kapalina) </a:t>
            </a:r>
            <a:endParaRPr/>
          </a:p>
          <a:p>
            <a:pPr indent="-342900" lvl="0" marL="457200" rtl="0" algn="l">
              <a:lnSpc>
                <a:spcPct val="85000"/>
              </a:lnSpc>
              <a:spcBef>
                <a:spcPts val="1300"/>
              </a:spcBef>
              <a:spcAft>
                <a:spcPts val="0"/>
              </a:spcAft>
              <a:buClr>
                <a:srgbClr val="262626"/>
              </a:buClr>
              <a:buSzPct val="81081"/>
              <a:buChar char=" "/>
            </a:pPr>
            <a:r>
              <a:rPr lang="cs-CZ" sz="2400"/>
              <a:t>metonymie uskutečňuje mapování v rámci jedné kognitivní domény: zrudnutí („nosič“) je symptomem, tedy součástí celé komplexně chápané situace hněvu, jeho prožitku a projevů</a:t>
            </a:r>
            <a:endParaRPr/>
          </a:p>
          <a:p>
            <a:pPr indent="0" lvl="0" marL="0" rtl="0" algn="l">
              <a:lnSpc>
                <a:spcPct val="85000"/>
              </a:lnSpc>
              <a:spcBef>
                <a:spcPts val="1300"/>
              </a:spcBef>
              <a:spcAft>
                <a:spcPts val="0"/>
              </a:spcAft>
              <a:buSzPct val="81081"/>
              <a:buNone/>
            </a:pPr>
            <a:r>
              <a:t/>
            </a:r>
            <a:endParaRPr/>
          </a:p>
          <a:p>
            <a:pPr indent="-228600" lvl="0" marL="457200" rtl="0" algn="l">
              <a:lnSpc>
                <a:spcPct val="85000"/>
              </a:lnSpc>
              <a:spcBef>
                <a:spcPts val="1300"/>
              </a:spcBef>
              <a:spcAft>
                <a:spcPts val="0"/>
              </a:spcAft>
              <a:buClr>
                <a:srgbClr val="262626"/>
              </a:buClr>
              <a:buSzPct val="81081"/>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5"/>
          <p:cNvSpPr txBox="1"/>
          <p:nvPr>
            <p:ph type="title"/>
          </p:nvPr>
        </p:nvSpPr>
        <p:spPr>
          <a:xfrm>
            <a:off x="797667" y="739301"/>
            <a:ext cx="10836613" cy="603116"/>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KONCEPTUÁLNÍ SCHÉMATA VS. METAFORY</a:t>
            </a:r>
            <a:endParaRPr/>
          </a:p>
        </p:txBody>
      </p:sp>
      <p:sp>
        <p:nvSpPr>
          <p:cNvPr id="183" name="Google Shape;183;p55"/>
          <p:cNvSpPr txBox="1"/>
          <p:nvPr>
            <p:ph idx="1" type="body"/>
          </p:nvPr>
        </p:nvSpPr>
        <p:spPr>
          <a:xfrm>
            <a:off x="525295" y="1605064"/>
            <a:ext cx="11108986" cy="499028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85000"/>
              </a:lnSpc>
              <a:spcBef>
                <a:spcPts val="1300"/>
              </a:spcBef>
              <a:spcAft>
                <a:spcPts val="0"/>
              </a:spcAft>
              <a:buClr>
                <a:srgbClr val="262626"/>
              </a:buClr>
              <a:buSzPts val="1800"/>
              <a:buChar char=" "/>
            </a:pPr>
            <a:r>
              <a:rPr lang="cs-CZ" sz="2400"/>
              <a:t>lidské zkušenosti s konkrétními, tělesně, smyslově a prostorově prožívanými skutečnostmi</a:t>
            </a:r>
            <a:endParaRPr/>
          </a:p>
          <a:p>
            <a:pPr indent="0" lvl="0" marL="0" rtl="0" algn="l">
              <a:lnSpc>
                <a:spcPct val="85000"/>
              </a:lnSpc>
              <a:spcBef>
                <a:spcPts val="1300"/>
              </a:spcBef>
              <a:spcAft>
                <a:spcPts val="0"/>
              </a:spcAft>
              <a:buSzPts val="1800"/>
              <a:buNone/>
            </a:pPr>
            <a:r>
              <a:rPr lang="cs-CZ" sz="2400"/>
              <a:t>	→ → →</a:t>
            </a:r>
            <a:endParaRPr/>
          </a:p>
          <a:p>
            <a:pPr indent="-342900" lvl="0" marL="457200" rtl="0" algn="l">
              <a:lnSpc>
                <a:spcPct val="85000"/>
              </a:lnSpc>
              <a:spcBef>
                <a:spcPts val="1300"/>
              </a:spcBef>
              <a:spcAft>
                <a:spcPts val="0"/>
              </a:spcAft>
              <a:buClr>
                <a:srgbClr val="262626"/>
              </a:buClr>
              <a:buSzPts val="1800"/>
              <a:buChar char=" "/>
            </a:pPr>
            <a:r>
              <a:rPr lang="cs-CZ" sz="2400"/>
              <a:t>představová schémata (image schemas): nádoba, vertikalita, část – celek, centrum – periferie, cesta, spojení, cyklus …</a:t>
            </a:r>
            <a:endParaRPr/>
          </a:p>
          <a:p>
            <a:pPr indent="0" lvl="0" marL="0" rtl="0" algn="l">
              <a:lnSpc>
                <a:spcPct val="85000"/>
              </a:lnSpc>
              <a:spcBef>
                <a:spcPts val="1300"/>
              </a:spcBef>
              <a:spcAft>
                <a:spcPts val="0"/>
              </a:spcAft>
              <a:buSzPts val="1800"/>
              <a:buNone/>
            </a:pPr>
            <a:r>
              <a:rPr lang="cs-CZ" sz="2400"/>
              <a:t>	→ → →</a:t>
            </a:r>
            <a:endParaRPr/>
          </a:p>
          <a:p>
            <a:pPr indent="-342900" lvl="0" marL="457200" rtl="0" algn="l">
              <a:lnSpc>
                <a:spcPct val="85000"/>
              </a:lnSpc>
              <a:spcBef>
                <a:spcPts val="1300"/>
              </a:spcBef>
              <a:spcAft>
                <a:spcPts val="0"/>
              </a:spcAft>
              <a:buClr>
                <a:srgbClr val="262626"/>
              </a:buClr>
              <a:buSzPts val="1800"/>
              <a:buChar char=" "/>
            </a:pPr>
            <a:r>
              <a:rPr lang="cs-CZ" sz="2400"/>
              <a:t>pojmové metafory (conceptual metaphors): LÁSKA JE CESTA, HNĚV JE HORKÁ KAPALINA V UZAVŘENÉ NÁDOBĚ, ŘEČ JE VODNÍ TOK, SLOVA JSOU NÁDOBY</a:t>
            </a:r>
            <a:endParaRPr/>
          </a:p>
          <a:p>
            <a:pPr indent="0" lvl="0" marL="0" rtl="0" algn="l">
              <a:lnSpc>
                <a:spcPct val="85000"/>
              </a:lnSpc>
              <a:spcBef>
                <a:spcPts val="1300"/>
              </a:spcBef>
              <a:spcAft>
                <a:spcPts val="0"/>
              </a:spcAft>
              <a:buSzPts val="1800"/>
              <a:buNone/>
            </a:pPr>
            <a:r>
              <a:rPr lang="cs-CZ" sz="2400"/>
              <a:t>	→ → →</a:t>
            </a:r>
            <a:endParaRPr/>
          </a:p>
          <a:p>
            <a:pPr indent="-342900" lvl="0" marL="457200" rtl="0" algn="l">
              <a:lnSpc>
                <a:spcPct val="85000"/>
              </a:lnSpc>
              <a:spcBef>
                <a:spcPts val="1300"/>
              </a:spcBef>
              <a:spcAft>
                <a:spcPts val="0"/>
              </a:spcAft>
              <a:buClr>
                <a:srgbClr val="262626"/>
              </a:buClr>
              <a:buSzPts val="1800"/>
              <a:buChar char=" "/>
            </a:pPr>
            <a:r>
              <a:rPr lang="cs-CZ" sz="2400"/>
              <a:t>metaforická vyjádření</a:t>
            </a:r>
            <a:endParaRPr/>
          </a:p>
          <a:p>
            <a:pPr indent="-342900" lvl="2" marL="1371600" rtl="0" algn="l">
              <a:lnSpc>
                <a:spcPct val="85000"/>
              </a:lnSpc>
              <a:spcBef>
                <a:spcPts val="600"/>
              </a:spcBef>
              <a:spcAft>
                <a:spcPts val="0"/>
              </a:spcAft>
              <a:buSzPts val="1800"/>
              <a:buChar char=" "/>
            </a:pPr>
            <a:r>
              <a:rPr lang="cs-CZ" sz="2000"/>
              <a:t>konvenční (prázdná / bezobsažná slova, slova plná citu, v jeho slovech bylo nadšení)</a:t>
            </a:r>
            <a:endParaRPr/>
          </a:p>
          <a:p>
            <a:pPr indent="-342900" lvl="2" marL="1371600" rtl="0" algn="l">
              <a:lnSpc>
                <a:spcPct val="85000"/>
              </a:lnSpc>
              <a:spcBef>
                <a:spcPts val="600"/>
              </a:spcBef>
              <a:spcAft>
                <a:spcPts val="0"/>
              </a:spcAft>
              <a:buSzPts val="1800"/>
              <a:buChar char=" "/>
            </a:pPr>
            <a:r>
              <a:rPr lang="cs-CZ" sz="2000"/>
              <a:t>inovovaná, kreativní: bezedná slova po samý vrch plná (Jan Skácel)</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6"/>
          <p:cNvSpPr txBox="1"/>
          <p:nvPr>
            <p:ph type="title"/>
          </p:nvPr>
        </p:nvSpPr>
        <p:spPr>
          <a:xfrm>
            <a:off x="797667" y="739301"/>
            <a:ext cx="10836613" cy="603116"/>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800"/>
              </a:spcAft>
              <a:buSzPts val="1800"/>
              <a:buNone/>
            </a:pPr>
            <a:r>
              <a:rPr i="1" lang="cs-CZ" sz="2800">
                <a:latin typeface="Calibri"/>
                <a:ea typeface="Calibri"/>
                <a:cs typeface="Calibri"/>
                <a:sym typeface="Calibri"/>
              </a:rPr>
              <a:t>Nadřazená kategorie obsahuje několik subkategorií. Centrální subkategorie je</a:t>
            </a:r>
            <a:r>
              <a:rPr lang="cs-CZ" sz="2800">
                <a:latin typeface="Calibri"/>
                <a:ea typeface="Calibri"/>
                <a:cs typeface="Calibri"/>
                <a:sym typeface="Calibri"/>
              </a:rPr>
              <a:t> </a:t>
            </a:r>
            <a:r>
              <a:rPr i="1" lang="cs-CZ" sz="2800">
                <a:latin typeface="Calibri"/>
                <a:ea typeface="Calibri"/>
                <a:cs typeface="Calibri"/>
                <a:sym typeface="Calibri"/>
              </a:rPr>
              <a:t>spojena různými typy vztahů s ostatními subkategoriemi.</a:t>
            </a:r>
            <a:endParaRPr sz="2800">
              <a:latin typeface="Calibri"/>
              <a:ea typeface="Calibri"/>
              <a:cs typeface="Calibri"/>
              <a:sym typeface="Calibri"/>
            </a:endParaRPr>
          </a:p>
        </p:txBody>
      </p:sp>
      <p:sp>
        <p:nvSpPr>
          <p:cNvPr id="190" name="Google Shape;190;p56"/>
          <p:cNvSpPr txBox="1"/>
          <p:nvPr>
            <p:ph idx="1" type="body"/>
          </p:nvPr>
        </p:nvSpPr>
        <p:spPr>
          <a:xfrm>
            <a:off x="525295" y="1605064"/>
            <a:ext cx="11108986" cy="4990289"/>
          </a:xfrm>
          <a:prstGeom prst="rect">
            <a:avLst/>
          </a:prstGeom>
          <a:noFill/>
          <a:ln>
            <a:noFill/>
          </a:ln>
        </p:spPr>
        <p:txBody>
          <a:bodyPr anchorCtr="0" anchor="t" bIns="45700" lIns="91425" spcFirstLastPara="1" rIns="91425" wrap="square" tIns="45700">
            <a:normAutofit/>
          </a:bodyPr>
          <a:lstStyle/>
          <a:p>
            <a:pPr indent="-342900" lvl="0" marL="457200" rtl="0" algn="l">
              <a:lnSpc>
                <a:spcPct val="107000"/>
              </a:lnSpc>
              <a:spcBef>
                <a:spcPts val="1300"/>
              </a:spcBef>
              <a:spcAft>
                <a:spcPts val="0"/>
              </a:spcAft>
              <a:buSzPts val="1800"/>
              <a:buChar char=" "/>
            </a:pPr>
            <a:r>
              <a:rPr lang="cs-CZ" sz="2400">
                <a:latin typeface="Calibri"/>
                <a:ea typeface="Calibri"/>
                <a:cs typeface="Calibri"/>
                <a:sym typeface="Calibri"/>
              </a:rPr>
              <a:t>Posuďte, jak se ve výše uvedeném konstatování uplatňují následující schémata:</a:t>
            </a:r>
            <a:endParaRPr sz="2400">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lang="cs-CZ" sz="2000">
                <a:latin typeface="Calibri"/>
                <a:ea typeface="Calibri"/>
                <a:cs typeface="Calibri"/>
                <a:sym typeface="Calibri"/>
              </a:rPr>
              <a:t>schéma nahoře – dole</a:t>
            </a:r>
            <a:endParaRPr sz="2000">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lang="cs-CZ" sz="2000">
                <a:latin typeface="Calibri"/>
                <a:ea typeface="Calibri"/>
                <a:cs typeface="Calibri"/>
                <a:sym typeface="Calibri"/>
              </a:rPr>
              <a:t>schéma nádoba</a:t>
            </a:r>
            <a:endParaRPr sz="2000">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lang="cs-CZ" sz="2000">
                <a:latin typeface="Calibri"/>
                <a:ea typeface="Calibri"/>
                <a:cs typeface="Calibri"/>
                <a:sym typeface="Calibri"/>
              </a:rPr>
              <a:t>schéma část – celek</a:t>
            </a:r>
            <a:endParaRPr sz="2000">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lang="cs-CZ" sz="2000">
                <a:latin typeface="Calibri"/>
                <a:ea typeface="Calibri"/>
                <a:cs typeface="Calibri"/>
                <a:sym typeface="Calibri"/>
              </a:rPr>
              <a:t>schéma centrum – periferie</a:t>
            </a:r>
            <a:endParaRPr sz="2000">
              <a:latin typeface="Calibri"/>
              <a:ea typeface="Calibri"/>
              <a:cs typeface="Calibri"/>
              <a:sym typeface="Calibri"/>
            </a:endParaRPr>
          </a:p>
          <a:p>
            <a:pPr indent="-342900" lvl="1" marL="914400" rtl="0" algn="l">
              <a:lnSpc>
                <a:spcPct val="107000"/>
              </a:lnSpc>
              <a:spcBef>
                <a:spcPts val="1400"/>
              </a:spcBef>
              <a:spcAft>
                <a:spcPts val="0"/>
              </a:spcAft>
              <a:buSzPts val="1800"/>
              <a:buChar char=" "/>
            </a:pPr>
            <a:r>
              <a:rPr lang="cs-CZ" sz="2000">
                <a:latin typeface="Calibri"/>
                <a:ea typeface="Calibri"/>
                <a:cs typeface="Calibri"/>
                <a:sym typeface="Calibri"/>
              </a:rPr>
              <a:t>schéma spojení</a:t>
            </a:r>
            <a:endParaRPr sz="2000">
              <a:latin typeface="Calibri"/>
              <a:ea typeface="Calibri"/>
              <a:cs typeface="Calibri"/>
              <a:sym typeface="Calibri"/>
            </a:endParaRPr>
          </a:p>
          <a:p>
            <a:pPr indent="-228600" lvl="0" marL="457200" rtl="0" algn="l">
              <a:lnSpc>
                <a:spcPct val="85000"/>
              </a:lnSpc>
              <a:spcBef>
                <a:spcPts val="21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41"/>
          <p:cNvSpPr txBox="1"/>
          <p:nvPr>
            <p:ph type="title"/>
          </p:nvPr>
        </p:nvSpPr>
        <p:spPr>
          <a:xfrm>
            <a:off x="849743" y="362303"/>
            <a:ext cx="10686473" cy="69064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TĚLESNOST A PŘEDSTAVOVÁ SCHÉMATA</a:t>
            </a:r>
            <a:endParaRPr/>
          </a:p>
        </p:txBody>
      </p:sp>
      <p:sp>
        <p:nvSpPr>
          <p:cNvPr id="98" name="Google Shape;98;p41"/>
          <p:cNvSpPr txBox="1"/>
          <p:nvPr>
            <p:ph idx="1" type="body"/>
          </p:nvPr>
        </p:nvSpPr>
        <p:spPr>
          <a:xfrm>
            <a:off x="68826" y="1228436"/>
            <a:ext cx="11467391" cy="5267261"/>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v jazyce (jako obrazu světa) jsou ukotveny kategorizační a konceptualizační mechanismy člověka i celého kulturního společenství</a:t>
            </a:r>
            <a:endParaRPr/>
          </a:p>
          <a:p>
            <a:pPr indent="-342900" lvl="0" marL="457200" rtl="0" algn="l">
              <a:lnSpc>
                <a:spcPct val="85000"/>
              </a:lnSpc>
              <a:spcBef>
                <a:spcPts val="1300"/>
              </a:spcBef>
              <a:spcAft>
                <a:spcPts val="0"/>
              </a:spcAft>
              <a:buClr>
                <a:srgbClr val="262626"/>
              </a:buClr>
              <a:buSzPts val="1800"/>
              <a:buChar char=" "/>
            </a:pPr>
            <a:r>
              <a:rPr lang="cs-CZ" sz="2400"/>
              <a:t>antropocentrismus, jeho jádro představuje tzv. bodycentrismus, resp. somatocentrismus </a:t>
            </a:r>
            <a:endParaRPr/>
          </a:p>
          <a:p>
            <a:pPr indent="-342900" lvl="0" marL="457200" rtl="0" algn="l">
              <a:lnSpc>
                <a:spcPct val="85000"/>
              </a:lnSpc>
              <a:spcBef>
                <a:spcPts val="1300"/>
              </a:spcBef>
              <a:spcAft>
                <a:spcPts val="0"/>
              </a:spcAft>
              <a:buClr>
                <a:srgbClr val="262626"/>
              </a:buClr>
              <a:buSzPts val="1800"/>
              <a:buChar char=" "/>
            </a:pPr>
            <a:r>
              <a:rPr lang="cs-CZ" sz="2400"/>
              <a:t>role těla ve strukturách myšlení a jazyka se projevuje: </a:t>
            </a:r>
            <a:endParaRPr/>
          </a:p>
          <a:p>
            <a:pPr indent="-342900" lvl="2" marL="1371600" rtl="0" algn="l">
              <a:lnSpc>
                <a:spcPct val="85000"/>
              </a:lnSpc>
              <a:spcBef>
                <a:spcPts val="600"/>
              </a:spcBef>
              <a:spcAft>
                <a:spcPts val="0"/>
              </a:spcAft>
              <a:buSzPts val="1800"/>
              <a:buChar char=" "/>
            </a:pPr>
            <a:r>
              <a:rPr lang="cs-CZ" sz="1800"/>
              <a:t>v sémantických derivátech (vycházejících z tzv. somatomorfismu – např. </a:t>
            </a:r>
            <a:r>
              <a:rPr i="1" lang="cs-CZ" sz="1800"/>
              <a:t>noha stolu, hodinová ručička, sněhové jazyky, oko tornáda</a:t>
            </a:r>
            <a:r>
              <a:rPr lang="cs-CZ" sz="1800"/>
              <a:t>)</a:t>
            </a:r>
            <a:endParaRPr/>
          </a:p>
          <a:p>
            <a:pPr indent="-342900" lvl="2" marL="1371600" rtl="0" algn="l">
              <a:lnSpc>
                <a:spcPct val="85000"/>
              </a:lnSpc>
              <a:spcBef>
                <a:spcPts val="600"/>
              </a:spcBef>
              <a:spcAft>
                <a:spcPts val="0"/>
              </a:spcAft>
              <a:buSzPts val="1800"/>
              <a:buChar char=" "/>
            </a:pPr>
            <a:r>
              <a:rPr lang="cs-CZ" sz="1800"/>
              <a:t>ve faktu, že některé části těla hrají úlohu při měření (</a:t>
            </a:r>
            <a:r>
              <a:rPr i="1" lang="cs-CZ" sz="1800"/>
              <a:t>loket, hrst, stopa</a:t>
            </a:r>
            <a:r>
              <a:rPr lang="cs-CZ" sz="1800"/>
              <a:t>) nebo počítání (desítková soustava) </a:t>
            </a:r>
            <a:endParaRPr/>
          </a:p>
          <a:p>
            <a:pPr indent="-342900" lvl="2" marL="1371600" rtl="0" algn="l">
              <a:lnSpc>
                <a:spcPct val="85000"/>
              </a:lnSpc>
              <a:spcBef>
                <a:spcPts val="600"/>
              </a:spcBef>
              <a:spcAft>
                <a:spcPts val="0"/>
              </a:spcAft>
              <a:buSzPts val="1800"/>
              <a:buChar char=" "/>
            </a:pPr>
            <a:r>
              <a:rPr lang="cs-CZ" sz="1800"/>
              <a:t>v existenci bohaté somatické frazeologie:</a:t>
            </a:r>
            <a:endParaRPr/>
          </a:p>
          <a:p>
            <a:pPr indent="-342900" lvl="3" marL="1828800" rtl="0" algn="l">
              <a:lnSpc>
                <a:spcPct val="85000"/>
              </a:lnSpc>
              <a:spcBef>
                <a:spcPts val="600"/>
              </a:spcBef>
              <a:spcAft>
                <a:spcPts val="0"/>
              </a:spcAft>
              <a:buSzPts val="1800"/>
              <a:buChar char=" "/>
            </a:pPr>
            <a:r>
              <a:rPr lang="cs-CZ" sz="1600"/>
              <a:t>časoprostorové ukotvení člověka prostřednictvím tělesnosti: různé části těla hrají roli při konceptualizaci směru (</a:t>
            </a:r>
            <a:r>
              <a:rPr i="1" lang="cs-CZ" sz="1600"/>
              <a:t>jít rovnou za nosem</a:t>
            </a:r>
            <a:r>
              <a:rPr lang="cs-CZ" sz="1600"/>
              <a:t>)</a:t>
            </a:r>
            <a:endParaRPr/>
          </a:p>
          <a:p>
            <a:pPr indent="-342900" lvl="3" marL="1828800" rtl="0" algn="l">
              <a:lnSpc>
                <a:spcPct val="85000"/>
              </a:lnSpc>
              <a:spcBef>
                <a:spcPts val="600"/>
              </a:spcBef>
              <a:spcAft>
                <a:spcPts val="0"/>
              </a:spcAft>
              <a:buSzPts val="1800"/>
              <a:buChar char=" "/>
            </a:pPr>
            <a:r>
              <a:rPr lang="cs-CZ" sz="1600"/>
              <a:t>blízkosti (</a:t>
            </a:r>
            <a:r>
              <a:rPr i="1" lang="cs-CZ" sz="1600"/>
              <a:t>něco máme po ruce, pod nosem, někoho máme po boku</a:t>
            </a:r>
            <a:r>
              <a:rPr lang="cs-CZ" sz="1600"/>
              <a:t>)</a:t>
            </a:r>
            <a:endParaRPr/>
          </a:p>
          <a:p>
            <a:pPr indent="-342900" lvl="3" marL="1828800" rtl="0" algn="l">
              <a:lnSpc>
                <a:spcPct val="85000"/>
              </a:lnSpc>
              <a:spcBef>
                <a:spcPts val="600"/>
              </a:spcBef>
              <a:spcAft>
                <a:spcPts val="0"/>
              </a:spcAft>
              <a:buSzPts val="1800"/>
              <a:buChar char=" "/>
            </a:pPr>
            <a:r>
              <a:rPr lang="cs-CZ" sz="1600"/>
              <a:t>množství či míry (</a:t>
            </a:r>
            <a:r>
              <a:rPr i="1" lang="cs-CZ" sz="1600"/>
              <a:t>mít vody po kolena, hrst mouky, namazat na prst silně</a:t>
            </a:r>
            <a:r>
              <a:rPr lang="cs-CZ" sz="1600"/>
              <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2"/>
          <p:cNvSpPr txBox="1"/>
          <p:nvPr>
            <p:ph type="title"/>
          </p:nvPr>
        </p:nvSpPr>
        <p:spPr>
          <a:xfrm>
            <a:off x="210127" y="362303"/>
            <a:ext cx="11804892" cy="69064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KONCEPTUÁLNÍ (PŘEDSTAVOVÁ) SCHÉMATA</a:t>
            </a:r>
            <a:endParaRPr/>
          </a:p>
        </p:txBody>
      </p:sp>
      <p:sp>
        <p:nvSpPr>
          <p:cNvPr id="104" name="Google Shape;104;p42"/>
          <p:cNvSpPr txBox="1"/>
          <p:nvPr>
            <p:ph idx="1" type="body"/>
          </p:nvPr>
        </p:nvSpPr>
        <p:spPr>
          <a:xfrm>
            <a:off x="849744" y="1228436"/>
            <a:ext cx="10686473" cy="5267261"/>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400"/>
              <a:t>= mentální vzorec uspořádání percepčních aktivit, utváření představ a konceptualizace, tvoří základ pojmového systému, z nich se utvářejí metafory</a:t>
            </a:r>
            <a:endParaRPr/>
          </a:p>
          <a:p>
            <a:pPr indent="-342900" lvl="0" marL="457200" rtl="0" algn="l">
              <a:lnSpc>
                <a:spcPct val="85000"/>
              </a:lnSpc>
              <a:spcBef>
                <a:spcPts val="1300"/>
              </a:spcBef>
              <a:spcAft>
                <a:spcPts val="0"/>
              </a:spcAft>
              <a:buClr>
                <a:srgbClr val="262626"/>
              </a:buClr>
              <a:buSzPts val="1800"/>
              <a:buChar char=" "/>
            </a:pPr>
            <a:r>
              <a:rPr lang="cs-CZ" sz="2400"/>
              <a:t>schémata si osvojujeme na základě tělesného prožívání a smyslové zkušenosti od dětství</a:t>
            </a:r>
            <a:endParaRPr/>
          </a:p>
          <a:p>
            <a:pPr indent="-342900" lvl="0" marL="457200" rtl="0" algn="l">
              <a:lnSpc>
                <a:spcPct val="85000"/>
              </a:lnSpc>
              <a:spcBef>
                <a:spcPts val="1300"/>
              </a:spcBef>
              <a:spcAft>
                <a:spcPts val="0"/>
              </a:spcAft>
              <a:buClr>
                <a:srgbClr val="262626"/>
              </a:buClr>
              <a:buSzPts val="1800"/>
              <a:buChar char=" "/>
            </a:pPr>
            <a:r>
              <a:rPr lang="cs-CZ" sz="2400"/>
              <a:t>jsou zřejmě dána univerzálně a prekonceptuálně (na rozdíl od metafor, které jsou kulturně rozrůzněné)</a:t>
            </a:r>
            <a:endParaRPr/>
          </a:p>
          <a:p>
            <a:pPr indent="-342900" lvl="0" marL="457200" rtl="0" algn="l">
              <a:lnSpc>
                <a:spcPct val="85000"/>
              </a:lnSpc>
              <a:spcBef>
                <a:spcPts val="1300"/>
              </a:spcBef>
              <a:spcAft>
                <a:spcPts val="0"/>
              </a:spcAft>
              <a:buClr>
                <a:srgbClr val="262626"/>
              </a:buClr>
              <a:buSzPts val="1800"/>
              <a:buChar char=" "/>
            </a:pPr>
            <a:r>
              <a:rPr lang="cs-CZ" sz="2400"/>
              <a:t>nejčastěji schémata NÁDOBA, CESTA, SPOJENÍ, ČÁST – CELEK, CENTRUM – PERIFERIE a CYKLUS</a:t>
            </a:r>
            <a:endParaRPr/>
          </a:p>
          <a:p>
            <a:pPr indent="-342900" lvl="0" marL="457200" rtl="0" algn="l">
              <a:lnSpc>
                <a:spcPct val="85000"/>
              </a:lnSpc>
              <a:spcBef>
                <a:spcPts val="1300"/>
              </a:spcBef>
              <a:spcAft>
                <a:spcPts val="0"/>
              </a:spcAft>
              <a:buClr>
                <a:srgbClr val="262626"/>
              </a:buClr>
              <a:buSzPts val="1800"/>
              <a:buChar char=" "/>
            </a:pPr>
            <a:r>
              <a:rPr lang="cs-CZ" sz="2400"/>
              <a:t>příklad: schéma NÁDOBA</a:t>
            </a:r>
            <a:endParaRPr/>
          </a:p>
          <a:p>
            <a:pPr indent="-342900" lvl="1" marL="914400" rtl="0" algn="l">
              <a:lnSpc>
                <a:spcPct val="85000"/>
              </a:lnSpc>
              <a:spcBef>
                <a:spcPts val="600"/>
              </a:spcBef>
              <a:spcAft>
                <a:spcPts val="0"/>
              </a:spcAft>
              <a:buSzPts val="1800"/>
              <a:buChar char=" "/>
            </a:pPr>
            <a:r>
              <a:rPr i="1" lang="cs-CZ" sz="2200"/>
              <a:t>být plný očekávání; mít/ nosit (tu křivdu) pořád v sobě; uzavřený nebo otevřený člověk, prázdný/ plný, vyprázdněný/ naplněný život, mít prázdnou hlavu, mít v hlavě piliny, mít plnou hlavu starostí; mít děravou hlavu/ paměť; nosit někoho v srdci; slova plná bolesti</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3"/>
          <p:cNvSpPr txBox="1"/>
          <p:nvPr>
            <p:ph type="title"/>
          </p:nvPr>
        </p:nvSpPr>
        <p:spPr>
          <a:xfrm>
            <a:off x="892462" y="794922"/>
            <a:ext cx="10611279" cy="69064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M. JOHNSON BODY IN THE MIND (1987) - SCHÉMATA </a:t>
            </a:r>
            <a:endParaRPr/>
          </a:p>
        </p:txBody>
      </p:sp>
      <p:sp>
        <p:nvSpPr>
          <p:cNvPr id="110" name="Google Shape;110;p43"/>
          <p:cNvSpPr txBox="1"/>
          <p:nvPr>
            <p:ph idx="1" type="body"/>
          </p:nvPr>
        </p:nvSpPr>
        <p:spPr>
          <a:xfrm>
            <a:off x="892463" y="1926527"/>
            <a:ext cx="10686473" cy="5267261"/>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600"/>
              </a:spcBef>
              <a:spcAft>
                <a:spcPts val="600"/>
              </a:spcAft>
              <a:buSzPts val="1800"/>
              <a:buNone/>
            </a:pPr>
            <a:r>
              <a:rPr lang="cs-CZ" sz="2400"/>
              <a:t>container (nádoba, schrána), blockage (překážka), enablement (spuštění, aktivace, uvedení v činnost, „umožnění“), path (cesta), cycle (cyklus),part – whole (část – celek), full – empty (plný - prázdný), iteration(opakování), surface (povrch), balance (rovnováha, udržení rovnováhy),counterforce (protisíla, odpor),attraction (přitažlivost), link (spojení, vazba), near-far (blízkost – dálka),merging (splynutí, sloučení, spojení), matching (srovnání), contact (kontakt), object (věc, předmět – účel, cíl), compulsion (nátlak, nucení), restraint removal (omezení, odstranění), mass – count (látkové – počitatelné, „masa“ – oddělené předměty), center – periphery (centrum – periferie), scale (stupnice, škála), splitting (roztržení, rozdělení), superimposition (kladení na sebe, vršení), process (proces, průběh), collection (sbírání)</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4"/>
          <p:cNvSpPr txBox="1"/>
          <p:nvPr>
            <p:ph type="title"/>
          </p:nvPr>
        </p:nvSpPr>
        <p:spPr>
          <a:xfrm>
            <a:off x="932871" y="988115"/>
            <a:ext cx="10326256" cy="86613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METAFORICKÁ POVAHA POJMOVÉHO SYSTÉMU - KONCEPTUÁLNÍ (POJMOVÁ) METAFORA</a:t>
            </a:r>
            <a:endParaRPr/>
          </a:p>
        </p:txBody>
      </p:sp>
      <p:sp>
        <p:nvSpPr>
          <p:cNvPr id="116" name="Google Shape;116;p44"/>
          <p:cNvSpPr txBox="1"/>
          <p:nvPr>
            <p:ph idx="1" type="body"/>
          </p:nvPr>
        </p:nvSpPr>
        <p:spPr>
          <a:xfrm>
            <a:off x="752763" y="2485154"/>
            <a:ext cx="10686473" cy="4443161"/>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600"/>
              </a:spcBef>
              <a:spcAft>
                <a:spcPts val="0"/>
              </a:spcAft>
              <a:buSzPts val="1800"/>
              <a:buChar char=" "/>
            </a:pPr>
            <a:r>
              <a:rPr lang="cs-CZ" sz="2400"/>
              <a:t>konceptuální systém je strukturován metaforicky</a:t>
            </a:r>
            <a:endParaRPr/>
          </a:p>
          <a:p>
            <a:pPr indent="-342900" lvl="0" marL="457200" rtl="0" algn="l">
              <a:lnSpc>
                <a:spcPct val="85000"/>
              </a:lnSpc>
              <a:spcBef>
                <a:spcPts val="1200"/>
              </a:spcBef>
              <a:spcAft>
                <a:spcPts val="0"/>
              </a:spcAft>
              <a:buSzPts val="1800"/>
              <a:buChar char=" "/>
            </a:pPr>
            <a:r>
              <a:rPr lang="cs-CZ" sz="2400"/>
              <a:t>primárně je věcí kognitivních, pojmotvorných procesů a v jazyce a ostatních sémiotických systémech (obrazových, gestických a nejšíře vzato kulturních) se uplatňuje až sekundárně</a:t>
            </a:r>
            <a:endParaRPr/>
          </a:p>
          <a:p>
            <a:pPr indent="-342900" lvl="0" marL="457200" rtl="0" algn="l">
              <a:lnSpc>
                <a:spcPct val="85000"/>
              </a:lnSpc>
              <a:spcBef>
                <a:spcPts val="1200"/>
              </a:spcBef>
              <a:spcAft>
                <a:spcPts val="0"/>
              </a:spcAft>
              <a:buSzPts val="1800"/>
              <a:buChar char=" "/>
            </a:pPr>
            <a:r>
              <a:rPr lang="cs-CZ" sz="2400"/>
              <a:t>v našem vyjadřování a myšlení je přítomná neustále - neznamená oproti běžnému úzu jednotlivé (jazykové) metaforické vyjádření, nýbrž šíře se projevující metaforický pojem (metaphorical concept)</a:t>
            </a:r>
            <a:endParaRPr/>
          </a:p>
          <a:p>
            <a:pPr indent="-342900" lvl="0" marL="457200" rtl="0" algn="l">
              <a:lnSpc>
                <a:spcPct val="85000"/>
              </a:lnSpc>
              <a:spcBef>
                <a:spcPts val="1200"/>
              </a:spcBef>
              <a:spcAft>
                <a:spcPts val="600"/>
              </a:spcAft>
              <a:buSzPts val="1800"/>
              <a:buChar char=" "/>
            </a:pPr>
            <a:r>
              <a:rPr lang="cs-CZ" sz="2400"/>
              <a:t>např. metafora SPOR/ ARGUMENTACE JE VÁLKA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5"/>
          <p:cNvSpPr txBox="1"/>
          <p:nvPr>
            <p:ph type="title"/>
          </p:nvPr>
        </p:nvSpPr>
        <p:spPr>
          <a:xfrm>
            <a:off x="910347" y="490122"/>
            <a:ext cx="10338881" cy="85365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PODSTATA KONCEPTUÁLNÍ METAFORY</a:t>
            </a:r>
            <a:endParaRPr/>
          </a:p>
        </p:txBody>
      </p:sp>
      <p:sp>
        <p:nvSpPr>
          <p:cNvPr id="122" name="Google Shape;122;p45"/>
          <p:cNvSpPr txBox="1"/>
          <p:nvPr>
            <p:ph idx="1" type="body"/>
          </p:nvPr>
        </p:nvSpPr>
        <p:spPr>
          <a:xfrm>
            <a:off x="525295" y="1527243"/>
            <a:ext cx="11108986" cy="4649719"/>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85000"/>
              </a:lnSpc>
              <a:spcBef>
                <a:spcPts val="1300"/>
              </a:spcBef>
              <a:spcAft>
                <a:spcPts val="0"/>
              </a:spcAft>
              <a:buClr>
                <a:srgbClr val="262626"/>
              </a:buClr>
              <a:buSzPts val="1800"/>
              <a:buChar char=" "/>
            </a:pPr>
            <a:r>
              <a:rPr lang="cs-CZ"/>
              <a:t>jedna pojmová oblast („cílová“) se chápe a prožívá (a mluví se o ní) z hlediska pojmové oblasti jiné („zdrojové“)</a:t>
            </a:r>
            <a:endParaRPr/>
          </a:p>
          <a:p>
            <a:pPr indent="-342900" lvl="0" marL="457200" rtl="0" algn="l">
              <a:lnSpc>
                <a:spcPct val="85000"/>
              </a:lnSpc>
              <a:spcBef>
                <a:spcPts val="1300"/>
              </a:spcBef>
              <a:spcAft>
                <a:spcPts val="0"/>
              </a:spcAft>
              <a:buClr>
                <a:srgbClr val="262626"/>
              </a:buClr>
              <a:buSzPts val="1800"/>
              <a:buChar char=" "/>
            </a:pPr>
            <a:r>
              <a:rPr lang="cs-CZ"/>
              <a:t>Např. hněv, vztek:</a:t>
            </a:r>
            <a:endParaRPr/>
          </a:p>
          <a:p>
            <a:pPr indent="-342900" lvl="1" marL="914400" rtl="0" algn="l">
              <a:lnSpc>
                <a:spcPct val="85000"/>
              </a:lnSpc>
              <a:spcBef>
                <a:spcPts val="600"/>
              </a:spcBef>
              <a:spcAft>
                <a:spcPts val="0"/>
              </a:spcAft>
              <a:buSzPts val="1800"/>
              <a:buChar char=" "/>
            </a:pPr>
            <a:r>
              <a:rPr lang="cs-CZ"/>
              <a:t>člověk se může dohřát, vypěnit, vybublat či vybuchnout; v žilách mu vřela krev, všechno se v něm vařilo</a:t>
            </a:r>
            <a:endParaRPr/>
          </a:p>
          <a:p>
            <a:pPr indent="-342900" lvl="1" marL="914400" rtl="0" algn="l">
              <a:lnSpc>
                <a:spcPct val="85000"/>
              </a:lnSpc>
              <a:spcBef>
                <a:spcPts val="600"/>
              </a:spcBef>
              <a:spcAft>
                <a:spcPts val="0"/>
              </a:spcAft>
              <a:buSzPts val="1800"/>
              <a:buChar char=" "/>
            </a:pPr>
            <a:r>
              <a:rPr lang="cs-CZ"/>
              <a:t>HNĚV = OHEŇ (vzplanout hněvem, dohřát se, sršet zlostí, dopálit se, být vznětlivý),</a:t>
            </a:r>
            <a:endParaRPr/>
          </a:p>
          <a:p>
            <a:pPr indent="-342900" lvl="1" marL="914400" rtl="0" algn="l">
              <a:lnSpc>
                <a:spcPct val="85000"/>
              </a:lnSpc>
              <a:spcBef>
                <a:spcPts val="600"/>
              </a:spcBef>
              <a:spcAft>
                <a:spcPts val="0"/>
              </a:spcAft>
              <a:buSzPts val="1800"/>
              <a:buChar char=" "/>
            </a:pPr>
            <a:r>
              <a:rPr lang="cs-CZ"/>
              <a:t>HNĚV = DUŠEVNÍ PORUCHA (být vzteky bez sebe, šílet, řádit jako zběsilý, jako smyslů zbavený). </a:t>
            </a:r>
            <a:endParaRPr/>
          </a:p>
          <a:p>
            <a:pPr indent="-342900" lvl="0" marL="457200" rtl="0" algn="l">
              <a:lnSpc>
                <a:spcPct val="85000"/>
              </a:lnSpc>
              <a:spcBef>
                <a:spcPts val="1300"/>
              </a:spcBef>
              <a:spcAft>
                <a:spcPts val="0"/>
              </a:spcAft>
              <a:buClr>
                <a:srgbClr val="262626"/>
              </a:buClr>
              <a:buSzPts val="1800"/>
              <a:buChar char=" "/>
            </a:pPr>
            <a:r>
              <a:rPr lang="cs-CZ"/>
              <a:t>metafora vždy některé aspekty daného jevu vyzvedává, jiné odsouvá a ignoruje </a:t>
            </a:r>
            <a:endParaRPr/>
          </a:p>
          <a:p>
            <a:pPr indent="-342900" lvl="0" marL="457200" rtl="0" algn="l">
              <a:lnSpc>
                <a:spcPct val="85000"/>
              </a:lnSpc>
              <a:spcBef>
                <a:spcPts val="1300"/>
              </a:spcBef>
              <a:spcAft>
                <a:spcPts val="0"/>
              </a:spcAft>
              <a:buClr>
                <a:srgbClr val="262626"/>
              </a:buClr>
              <a:buSzPts val="1800"/>
              <a:buChar char=" "/>
            </a:pPr>
            <a:r>
              <a:rPr lang="cs-CZ"/>
              <a:t>toho je možné dobře využít s ohledem na záměr komunikace, nejen v uměleckém textu, ale např. i s ohledem na pochopitelnost výkladu ve vyučování (srov. Pacovská, 2012), vědě x i zneužít, např. ideologicky či v rámci manipulace vůbec </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6"/>
          <p:cNvSpPr txBox="1"/>
          <p:nvPr>
            <p:ph type="title"/>
          </p:nvPr>
        </p:nvSpPr>
        <p:spPr>
          <a:xfrm>
            <a:off x="1295400" y="362303"/>
            <a:ext cx="9601200" cy="853654"/>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1800"/>
              <a:buNone/>
            </a:pPr>
            <a:r>
              <a:rPr lang="cs-CZ"/>
              <a:t>PROCES MAPOVÁNÍ</a:t>
            </a:r>
            <a:endParaRPr/>
          </a:p>
        </p:txBody>
      </p:sp>
      <p:sp>
        <p:nvSpPr>
          <p:cNvPr id="128" name="Google Shape;128;p46"/>
          <p:cNvSpPr txBox="1"/>
          <p:nvPr>
            <p:ph idx="1" type="body"/>
          </p:nvPr>
        </p:nvSpPr>
        <p:spPr>
          <a:xfrm>
            <a:off x="525294" y="1527243"/>
            <a:ext cx="11468909" cy="4649719"/>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300"/>
              </a:spcBef>
              <a:spcAft>
                <a:spcPts val="0"/>
              </a:spcAft>
              <a:buClr>
                <a:srgbClr val="262626"/>
              </a:buClr>
              <a:buSzPts val="1800"/>
              <a:buChar char=" "/>
            </a:pPr>
            <a:r>
              <a:rPr lang="cs-CZ" sz="2800"/>
              <a:t>mapování má strukturu, již tvoří řada korespondencí mezi aspekty obou oblastí:</a:t>
            </a:r>
            <a:endParaRPr/>
          </a:p>
          <a:p>
            <a:pPr indent="0" lvl="0" marL="0" rtl="0" algn="l">
              <a:lnSpc>
                <a:spcPct val="85000"/>
              </a:lnSpc>
              <a:spcBef>
                <a:spcPts val="1300"/>
              </a:spcBef>
              <a:spcAft>
                <a:spcPts val="0"/>
              </a:spcAft>
              <a:buSzPts val="1800"/>
              <a:buNone/>
            </a:pPr>
            <a:r>
              <a:rPr lang="cs-CZ" sz="2800"/>
              <a:t>	oblast cílová ↔ oblast zdrojová</a:t>
            </a:r>
            <a:endParaRPr/>
          </a:p>
          <a:p>
            <a:pPr indent="-342900" lvl="1" marL="914400" rtl="0" algn="l">
              <a:lnSpc>
                <a:spcPct val="85000"/>
              </a:lnSpc>
              <a:spcBef>
                <a:spcPts val="600"/>
              </a:spcBef>
              <a:spcAft>
                <a:spcPts val="0"/>
              </a:spcAft>
              <a:buSzPts val="1800"/>
              <a:buChar char=" "/>
            </a:pPr>
            <a:r>
              <a:rPr lang="cs-CZ" sz="2400"/>
              <a:t>hněv………………………………………… zahřívání kapaliny v uzavřené nádobě</a:t>
            </a:r>
            <a:endParaRPr/>
          </a:p>
          <a:p>
            <a:pPr indent="-342900" lvl="1" marL="914400" rtl="0" algn="l">
              <a:lnSpc>
                <a:spcPct val="85000"/>
              </a:lnSpc>
              <a:spcBef>
                <a:spcPts val="600"/>
              </a:spcBef>
              <a:spcAft>
                <a:spcPts val="0"/>
              </a:spcAft>
              <a:buSzPts val="1800"/>
              <a:buChar char=" "/>
            </a:pPr>
            <a:r>
              <a:rPr lang="cs-CZ" sz="2400"/>
              <a:t>intenzita hněvu…………………………. míra zahřátí kapaliny</a:t>
            </a:r>
            <a:endParaRPr/>
          </a:p>
          <a:p>
            <a:pPr indent="-342900" lvl="1" marL="914400" rtl="0" algn="l">
              <a:lnSpc>
                <a:spcPct val="85000"/>
              </a:lnSpc>
              <a:spcBef>
                <a:spcPts val="600"/>
              </a:spcBef>
              <a:spcAft>
                <a:spcPts val="0"/>
              </a:spcAft>
              <a:buSzPts val="1800"/>
              <a:buChar char=" "/>
            </a:pPr>
            <a:r>
              <a:rPr lang="cs-CZ" sz="2400"/>
              <a:t>vnitřní napětí při hněvu …………….. tlak v nádobě, rostoucí při zvyšování teploty</a:t>
            </a:r>
            <a:endParaRPr/>
          </a:p>
          <a:p>
            <a:pPr indent="-342900" lvl="1" marL="914400" rtl="0" algn="l">
              <a:lnSpc>
                <a:spcPct val="85000"/>
              </a:lnSpc>
              <a:spcBef>
                <a:spcPts val="600"/>
              </a:spcBef>
              <a:spcAft>
                <a:spcPts val="0"/>
              </a:spcAft>
              <a:buSzPts val="1800"/>
              <a:buChar char=" "/>
            </a:pPr>
            <a:r>
              <a:rPr lang="cs-CZ" sz="2400"/>
              <a:t>ztráta kontroly („vybuchnutí“) ……. výbuch, exploze</a:t>
            </a:r>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7"/>
          <p:cNvSpPr txBox="1"/>
          <p:nvPr>
            <p:ph type="title"/>
          </p:nvPr>
        </p:nvSpPr>
        <p:spPr>
          <a:xfrm>
            <a:off x="1295400" y="362303"/>
            <a:ext cx="9601200" cy="70774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chemeClr val="accent1"/>
              </a:buClr>
              <a:buSzPct val="37037"/>
              <a:buNone/>
            </a:pPr>
            <a:r>
              <a:rPr lang="cs-CZ"/>
              <a:t>TYPY METAFOR</a:t>
            </a:r>
            <a:endParaRPr/>
          </a:p>
        </p:txBody>
      </p:sp>
      <p:sp>
        <p:nvSpPr>
          <p:cNvPr id="134" name="Google Shape;134;p47"/>
          <p:cNvSpPr txBox="1"/>
          <p:nvPr>
            <p:ph idx="1" type="body"/>
          </p:nvPr>
        </p:nvSpPr>
        <p:spPr>
          <a:xfrm>
            <a:off x="525295" y="1245140"/>
            <a:ext cx="11108986" cy="5250557"/>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85000"/>
              </a:lnSpc>
              <a:spcBef>
                <a:spcPts val="1200"/>
              </a:spcBef>
              <a:spcAft>
                <a:spcPts val="0"/>
              </a:spcAft>
              <a:buSzPct val="96256"/>
              <a:buNone/>
            </a:pPr>
            <a:r>
              <a:rPr lang="cs-CZ" sz="3400">
                <a:solidFill>
                  <a:srgbClr val="F6879D"/>
                </a:solidFill>
              </a:rPr>
              <a:t>Metafora ontologická</a:t>
            </a:r>
            <a:endParaRPr/>
          </a:p>
          <a:p>
            <a:pPr indent="-342900" lvl="0" marL="457200" rtl="0" algn="l">
              <a:lnSpc>
                <a:spcPct val="85000"/>
              </a:lnSpc>
              <a:spcBef>
                <a:spcPts val="1200"/>
              </a:spcBef>
              <a:spcAft>
                <a:spcPts val="0"/>
              </a:spcAft>
              <a:buSzPct val="96256"/>
              <a:buChar char=" "/>
            </a:pPr>
            <a:r>
              <a:rPr lang="cs-CZ" sz="3400"/>
              <a:t>abstrakta jsou konceptualizována jako konkréta</a:t>
            </a:r>
            <a:endParaRPr/>
          </a:p>
          <a:p>
            <a:pPr indent="-342900" lvl="0" marL="457200" rtl="0" algn="l">
              <a:lnSpc>
                <a:spcPct val="85000"/>
              </a:lnSpc>
              <a:spcBef>
                <a:spcPts val="1200"/>
              </a:spcBef>
              <a:spcAft>
                <a:spcPts val="0"/>
              </a:spcAft>
              <a:buSzPct val="96256"/>
              <a:buChar char=" "/>
            </a:pPr>
            <a:r>
              <a:rPr lang="cs-CZ" sz="3400"/>
              <a:t>konkréta počitatelná (mít/ hledat/najít/ dát/ dostat… štěstí, slávu, lásku, smysl; křehká psychika, ta zpráva ho zasáhla, zlomilo ho to)</a:t>
            </a:r>
            <a:endParaRPr/>
          </a:p>
          <a:p>
            <a:pPr indent="-342900" lvl="0" marL="457200" rtl="0" algn="l">
              <a:lnSpc>
                <a:spcPct val="85000"/>
              </a:lnSpc>
              <a:spcBef>
                <a:spcPts val="1200"/>
              </a:spcBef>
              <a:spcAft>
                <a:spcPts val="0"/>
              </a:spcAft>
              <a:buSzPct val="96256"/>
              <a:buChar char=" "/>
            </a:pPr>
            <a:r>
              <a:rPr lang="cs-CZ" sz="3400"/>
              <a:t>Lakoff a Johnson sem řadí též metafory nádob a náplní (slova plná smutku – NÁDOBA, NÁPLŇ) a personifikaci (zmocnil se ho hněv)</a:t>
            </a:r>
            <a:endParaRPr/>
          </a:p>
          <a:p>
            <a:pPr indent="0" lvl="0" marL="0" rtl="0" algn="l">
              <a:lnSpc>
                <a:spcPct val="85000"/>
              </a:lnSpc>
              <a:spcBef>
                <a:spcPts val="1200"/>
              </a:spcBef>
              <a:spcAft>
                <a:spcPts val="0"/>
              </a:spcAft>
              <a:buSzPct val="96256"/>
              <a:buNone/>
            </a:pPr>
            <a:r>
              <a:rPr lang="cs-CZ" sz="3400">
                <a:solidFill>
                  <a:srgbClr val="F6879D"/>
                </a:solidFill>
              </a:rPr>
              <a:t> Metafora orientační</a:t>
            </a:r>
            <a:endParaRPr/>
          </a:p>
          <a:p>
            <a:pPr indent="-342900" lvl="0" marL="457200" rtl="0" algn="l">
              <a:lnSpc>
                <a:spcPct val="85000"/>
              </a:lnSpc>
              <a:spcBef>
                <a:spcPts val="1200"/>
              </a:spcBef>
              <a:spcAft>
                <a:spcPts val="0"/>
              </a:spcAft>
              <a:buSzPct val="96256"/>
              <a:buChar char=" "/>
            </a:pPr>
            <a:r>
              <a:rPr lang="cs-CZ" sz="3400"/>
              <a:t>zdrojové oblasti jsou tvořeny nejčastěji některou z opozic daných tělesně-prostorovou orientací těla </a:t>
            </a:r>
            <a:endParaRPr/>
          </a:p>
          <a:p>
            <a:pPr indent="-342900" lvl="0" marL="457200" rtl="0" algn="l">
              <a:lnSpc>
                <a:spcPct val="85000"/>
              </a:lnSpc>
              <a:spcBef>
                <a:spcPts val="1200"/>
              </a:spcBef>
              <a:spcAft>
                <a:spcPts val="0"/>
              </a:spcAft>
              <a:buSzPct val="96256"/>
              <a:buChar char=" "/>
            </a:pPr>
            <a:r>
              <a:rPr lang="cs-CZ" sz="3400"/>
              <a:t>ŠTĚSTÍ JE NAHOŘE, SMUTEK JE DOLE; VĚDOMÍ JE NAHOŘE, NEVĚDOMÍ JE DOLE; VÍC JE NAHOŘE, MÉNĚ JE DOLE </a:t>
            </a:r>
            <a:endParaRPr/>
          </a:p>
          <a:p>
            <a:pPr indent="-342900" lvl="0" marL="457200" rtl="0" algn="l">
              <a:lnSpc>
                <a:spcPct val="85000"/>
              </a:lnSpc>
              <a:spcBef>
                <a:spcPts val="1200"/>
              </a:spcBef>
              <a:spcAft>
                <a:spcPts val="0"/>
              </a:spcAft>
              <a:buSzPct val="96256"/>
              <a:buChar char=" "/>
            </a:pPr>
            <a:r>
              <a:rPr i="1" lang="cs-CZ" sz="3400"/>
              <a:t>být na vrcholu štěstí, být vzhůru, horních deset tisíc, zvýšení počtu, pokles hodnoty</a:t>
            </a:r>
            <a:endParaRPr/>
          </a:p>
          <a:p>
            <a:pPr indent="0" lvl="0" marL="0" rtl="0" algn="l">
              <a:lnSpc>
                <a:spcPct val="85000"/>
              </a:lnSpc>
              <a:spcBef>
                <a:spcPts val="1200"/>
              </a:spcBef>
              <a:spcAft>
                <a:spcPts val="0"/>
              </a:spcAft>
              <a:buSzPct val="96256"/>
              <a:buNone/>
            </a:pPr>
            <a:r>
              <a:rPr lang="cs-CZ" sz="3400">
                <a:solidFill>
                  <a:srgbClr val="F6879D"/>
                </a:solidFill>
              </a:rPr>
              <a:t>Metafora strukturní</a:t>
            </a:r>
            <a:endParaRPr/>
          </a:p>
          <a:p>
            <a:pPr indent="-342900" lvl="0" marL="457200" rtl="0" algn="l">
              <a:lnSpc>
                <a:spcPct val="85000"/>
              </a:lnSpc>
              <a:spcBef>
                <a:spcPts val="1200"/>
              </a:spcBef>
              <a:spcAft>
                <a:spcPts val="0"/>
              </a:spcAft>
              <a:buSzPct val="96256"/>
              <a:buChar char=" "/>
            </a:pPr>
            <a:r>
              <a:rPr lang="cs-CZ" sz="3400"/>
              <a:t>v případě strukturní metafory jde o takovou konceptualizaci, při níž se využívá řady</a:t>
            </a:r>
            <a:endParaRPr/>
          </a:p>
          <a:p>
            <a:pPr indent="-342900" lvl="0" marL="457200" rtl="0" algn="l">
              <a:lnSpc>
                <a:spcPct val="85000"/>
              </a:lnSpc>
              <a:spcBef>
                <a:spcPts val="1200"/>
              </a:spcBef>
              <a:spcAft>
                <a:spcPts val="0"/>
              </a:spcAft>
              <a:buSzPct val="96256"/>
              <a:buChar char=" "/>
            </a:pPr>
            <a:r>
              <a:rPr lang="cs-CZ" sz="3400"/>
              <a:t>korespondencí mezi oblastí zdrojovou a cílovou – jeden pojem je strukturován na základě struktury druhého</a:t>
            </a:r>
            <a:endParaRPr/>
          </a:p>
          <a:p>
            <a:pPr indent="-342900" lvl="0" marL="457200" rtl="0" algn="l">
              <a:lnSpc>
                <a:spcPct val="85000"/>
              </a:lnSpc>
              <a:spcBef>
                <a:spcPts val="1200"/>
              </a:spcBef>
              <a:spcAft>
                <a:spcPts val="0"/>
              </a:spcAft>
              <a:buSzPct val="96256"/>
              <a:buChar char=" "/>
            </a:pPr>
            <a:r>
              <a:rPr lang="cs-CZ" sz="3400"/>
              <a:t>HNĚV JE ZAHŘÍVANÁ KAPALINA V NÁDOBĚ, SPOR / ARGUMENTACE JE VÁLKA apod.</a:t>
            </a:r>
            <a:endParaRPr/>
          </a:p>
          <a:p>
            <a:pPr indent="-228600" lvl="0" marL="457200" rtl="0" algn="l">
              <a:lnSpc>
                <a:spcPct val="85000"/>
              </a:lnSpc>
              <a:spcBef>
                <a:spcPts val="1300"/>
              </a:spcBef>
              <a:spcAft>
                <a:spcPts val="0"/>
              </a:spcAft>
              <a:buClr>
                <a:srgbClr val="262626"/>
              </a:buClr>
              <a:buSzPct val="136363"/>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8"/>
          <p:cNvSpPr txBox="1"/>
          <p:nvPr>
            <p:ph type="title"/>
          </p:nvPr>
        </p:nvSpPr>
        <p:spPr>
          <a:xfrm>
            <a:off x="797667" y="362303"/>
            <a:ext cx="10836613" cy="70774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accent1"/>
              </a:buClr>
              <a:buSzPts val="1800"/>
              <a:buNone/>
            </a:pPr>
            <a:r>
              <a:rPr lang="cs-CZ" sz="2800"/>
              <a:t>Tělesnost a metafora: TYPICKÉ OBLASTI CÍLOVÉ A ZDROJOVÉ</a:t>
            </a:r>
            <a:endParaRPr/>
          </a:p>
        </p:txBody>
      </p:sp>
      <p:sp>
        <p:nvSpPr>
          <p:cNvPr id="140" name="Google Shape;140;p48"/>
          <p:cNvSpPr txBox="1"/>
          <p:nvPr>
            <p:ph idx="1" type="body"/>
          </p:nvPr>
        </p:nvSpPr>
        <p:spPr>
          <a:xfrm>
            <a:off x="525295" y="1245140"/>
            <a:ext cx="11108986" cy="5350213"/>
          </a:xfrm>
          <a:prstGeom prst="rect">
            <a:avLst/>
          </a:prstGeom>
          <a:noFill/>
          <a:ln>
            <a:noFill/>
          </a:ln>
        </p:spPr>
        <p:txBody>
          <a:bodyPr anchorCtr="0" anchor="t" bIns="45700" lIns="91425" spcFirstLastPara="1" rIns="91425" wrap="square" tIns="45700">
            <a:normAutofit/>
          </a:bodyPr>
          <a:lstStyle/>
          <a:p>
            <a:pPr indent="-342900" lvl="0" marL="457200" rtl="0" algn="l">
              <a:lnSpc>
                <a:spcPct val="85000"/>
              </a:lnSpc>
              <a:spcBef>
                <a:spcPts val="1200"/>
              </a:spcBef>
              <a:spcAft>
                <a:spcPts val="0"/>
              </a:spcAft>
              <a:buSzPts val="1800"/>
              <a:buChar char=" "/>
            </a:pPr>
            <a:r>
              <a:rPr b="1" lang="cs-CZ" sz="1800">
                <a:latin typeface="Calibri"/>
                <a:ea typeface="Calibri"/>
                <a:cs typeface="Calibri"/>
                <a:sym typeface="Calibri"/>
              </a:rPr>
              <a:t>typické oblasti zdrojové - </a:t>
            </a:r>
            <a:r>
              <a:rPr lang="cs-CZ" sz="1800">
                <a:latin typeface="Calibri"/>
                <a:ea typeface="Calibri"/>
                <a:cs typeface="Calibri"/>
                <a:sym typeface="Calibri"/>
              </a:rPr>
              <a:t>dány naší tělesně-prostorovou a smyslovou zkušeností </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fyzická orientace (nahoře – dole)</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schopnost vnímat objekty a manipulovat s nimi</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zkušenost s tím, jak se projevují substance – počitatelné, ale i ty, které mají povahu látky (např. kapaliny), </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zkušenost s živly (oheň, voda)</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důležitá je zkušenost s viděním (odlišování světla a tmy)</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s možností pohybu (zejména pohybu po cestě)</a:t>
            </a:r>
            <a:endParaRPr/>
          </a:p>
          <a:p>
            <a:pPr indent="-342900" lvl="1" marL="914400" rtl="0" algn="l">
              <a:lnSpc>
                <a:spcPct val="85000"/>
              </a:lnSpc>
              <a:spcBef>
                <a:spcPts val="600"/>
              </a:spcBef>
              <a:spcAft>
                <a:spcPts val="0"/>
              </a:spcAft>
              <a:buSzPts val="1800"/>
              <a:buChar char=" "/>
            </a:pPr>
            <a:r>
              <a:rPr lang="cs-CZ" sz="1600">
                <a:latin typeface="Calibri"/>
                <a:ea typeface="Calibri"/>
                <a:cs typeface="Calibri"/>
                <a:sym typeface="Calibri"/>
              </a:rPr>
              <a:t>vůbec zkušenost s tělem – vlastním, ale i s tělesností jiných osob (s podobou, projevy a fungováním částí těla, s vegetativními procesy, s životem, narozením a smrtí, nemocí apod.).</a:t>
            </a:r>
            <a:endParaRPr/>
          </a:p>
          <a:p>
            <a:pPr indent="-342900" lvl="1" marL="914400" rtl="0" algn="l">
              <a:lnSpc>
                <a:spcPct val="85000"/>
              </a:lnSpc>
              <a:spcBef>
                <a:spcPts val="600"/>
              </a:spcBef>
              <a:spcAft>
                <a:spcPts val="0"/>
              </a:spcAft>
              <a:buSzPts val="1800"/>
              <a:buChar char=" "/>
            </a:pPr>
            <a:r>
              <a:rPr lang="cs-CZ">
                <a:latin typeface="Calibri"/>
                <a:ea typeface="Calibri"/>
                <a:cs typeface="Calibri"/>
                <a:sym typeface="Calibri"/>
              </a:rPr>
              <a:t>m</a:t>
            </a:r>
            <a:r>
              <a:rPr lang="cs-CZ" sz="1800">
                <a:latin typeface="Calibri"/>
                <a:ea typeface="Calibri"/>
                <a:cs typeface="Calibri"/>
                <a:sym typeface="Calibri"/>
              </a:rPr>
              <a:t>ezi časté zdrojové oblasti dále patří např. boj, stavba příbytku, denní a vegetativní cyklus apod.</a:t>
            </a:r>
            <a:endParaRPr/>
          </a:p>
          <a:p>
            <a:pPr indent="-342900" lvl="0" marL="457200" rtl="0" algn="l">
              <a:lnSpc>
                <a:spcPct val="107000"/>
              </a:lnSpc>
              <a:spcBef>
                <a:spcPts val="1200"/>
              </a:spcBef>
              <a:spcAft>
                <a:spcPts val="0"/>
              </a:spcAft>
              <a:buSzPts val="1800"/>
              <a:buChar char=" "/>
            </a:pPr>
            <a:r>
              <a:rPr b="1" lang="cs-CZ" sz="1800">
                <a:latin typeface="Calibri"/>
                <a:ea typeface="Calibri"/>
                <a:cs typeface="Calibri"/>
                <a:sym typeface="Calibri"/>
              </a:rPr>
              <a:t>typické oblasti cílové</a:t>
            </a:r>
            <a:endParaRPr sz="1800">
              <a:latin typeface="Calibri"/>
              <a:ea typeface="Calibri"/>
              <a:cs typeface="Calibri"/>
              <a:sym typeface="Calibri"/>
            </a:endParaRPr>
          </a:p>
          <a:p>
            <a:pPr indent="-342900" lvl="1" marL="914400" rtl="0" algn="l">
              <a:lnSpc>
                <a:spcPct val="107000"/>
              </a:lnSpc>
              <a:spcBef>
                <a:spcPts val="600"/>
              </a:spcBef>
              <a:spcAft>
                <a:spcPts val="0"/>
              </a:spcAft>
              <a:buSzPts val="1800"/>
              <a:buChar char=" "/>
            </a:pPr>
            <a:r>
              <a:rPr lang="cs-CZ" sz="1600">
                <a:latin typeface="Calibri"/>
                <a:ea typeface="Calibri"/>
                <a:cs typeface="Calibri"/>
                <a:sym typeface="Calibri"/>
              </a:rPr>
              <a:t>sféry skutečnosti, s nimiž nemáme přímou tělesnou a smyslovou zkušenost a potřebujeme je metaforicky (resp. též metonymicky, viz dále) konceptualizovat – čas, myšlení a myšlenky, mezilidské</a:t>
            </a:r>
            <a:endParaRPr sz="1600">
              <a:latin typeface="Calibri"/>
              <a:ea typeface="Calibri"/>
              <a:cs typeface="Calibri"/>
              <a:sym typeface="Calibri"/>
            </a:endParaRPr>
          </a:p>
          <a:p>
            <a:pPr indent="-342900" lvl="1" marL="914400" rtl="0" algn="l">
              <a:lnSpc>
                <a:spcPct val="107000"/>
              </a:lnSpc>
              <a:spcBef>
                <a:spcPts val="600"/>
              </a:spcBef>
              <a:spcAft>
                <a:spcPts val="0"/>
              </a:spcAft>
              <a:buSzPts val="1800"/>
              <a:buChar char=" "/>
            </a:pPr>
            <a:r>
              <a:rPr lang="cs-CZ" sz="1600">
                <a:latin typeface="Calibri"/>
                <a:ea typeface="Calibri"/>
                <a:cs typeface="Calibri"/>
                <a:sym typeface="Calibri"/>
              </a:rPr>
              <a:t>vztahy, emoce, komunikace, kontrola a moc, společenský status, práce, morálka,</a:t>
            </a:r>
            <a:endParaRPr sz="1600">
              <a:latin typeface="Calibri"/>
              <a:ea typeface="Calibri"/>
              <a:cs typeface="Calibri"/>
              <a:sym typeface="Calibri"/>
            </a:endParaRPr>
          </a:p>
          <a:p>
            <a:pPr indent="-342900" lvl="1" marL="914400" rtl="0" algn="l">
              <a:lnSpc>
                <a:spcPct val="107000"/>
              </a:lnSpc>
              <a:spcBef>
                <a:spcPts val="600"/>
              </a:spcBef>
              <a:spcAft>
                <a:spcPts val="0"/>
              </a:spcAft>
              <a:buSzPts val="1800"/>
              <a:buChar char=" "/>
            </a:pPr>
            <a:r>
              <a:rPr lang="cs-CZ" sz="1600">
                <a:latin typeface="Calibri"/>
                <a:ea typeface="Calibri"/>
                <a:cs typeface="Calibri"/>
                <a:sym typeface="Calibri"/>
              </a:rPr>
              <a:t>duchovnost a Bůh.</a:t>
            </a:r>
            <a:endParaRPr sz="1600">
              <a:latin typeface="Calibri"/>
              <a:ea typeface="Calibri"/>
              <a:cs typeface="Calibri"/>
              <a:sym typeface="Calibri"/>
            </a:endParaRPr>
          </a:p>
          <a:p>
            <a:pPr indent="-228600" lvl="0" marL="457200" rtl="0" algn="l">
              <a:lnSpc>
                <a:spcPct val="85000"/>
              </a:lnSpc>
              <a:spcBef>
                <a:spcPts val="1300"/>
              </a:spcBef>
              <a:spcAft>
                <a:spcPts val="0"/>
              </a:spcAft>
              <a:buClr>
                <a:srgbClr val="262626"/>
              </a:buClr>
              <a:buSzPts val="18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Metropole">
  <a:themeElements>
    <a:clrScheme name="Metropole">
      <a:dk1>
        <a:srgbClr val="000000"/>
      </a:dk1>
      <a:lt1>
        <a:srgbClr val="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2024-02-18T16:20:06Z</dcterms:created>
  <dc:creator>Zuzana Wildová</dc:creator>
</cp:coreProperties>
</file>