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61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61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65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41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28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5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08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7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17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59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B2B1-5F5C-4E91-B487-C6C2B64931CA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4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7B2B1-5F5C-4E91-B487-C6C2B64931CA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6418-20C6-42CF-80F9-6E6282E4F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70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Jednotné přijímací zkoušky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 Chvál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2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 smtClean="0"/>
              <a:t>Koncepce testu z matematiky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31162"/>
            <a:ext cx="11284670" cy="4351338"/>
          </a:xfrm>
        </p:spPr>
        <p:txBody>
          <a:bodyPr/>
          <a:lstStyle/>
          <a:p>
            <a:r>
              <a:rPr lang="cs-CZ" dirty="0" smtClean="0"/>
              <a:t>Úlohy pro náročné, aneb to se musí vymyslet – důležité pro rozlišování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699864" y="6372684"/>
            <a:ext cx="58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JPZ 2019, 1. termín, 4leté obory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l="24858" t="13714" r="24143" b="10857"/>
          <a:stretch/>
        </p:blipFill>
        <p:spPr>
          <a:xfrm>
            <a:off x="169817" y="1569125"/>
            <a:ext cx="6217920" cy="517289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26143" t="32952" r="30572" b="36381"/>
          <a:stretch/>
        </p:blipFill>
        <p:spPr>
          <a:xfrm>
            <a:off x="6387737" y="1816191"/>
            <a:ext cx="5634446" cy="224541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016091" y="2517808"/>
            <a:ext cx="18188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Úspěšnost 17 %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016091" y="4045447"/>
            <a:ext cx="18188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Úspěšnost 2 %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683829" y="5105091"/>
            <a:ext cx="515112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44 % žáků se vůbec nepustilo do řešení těchto úloh.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00279" y="6007716"/>
            <a:ext cx="172874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Úspěšnost 17 %</a:t>
            </a:r>
          </a:p>
        </p:txBody>
      </p:sp>
    </p:spTree>
    <p:extLst>
      <p:ext uri="{BB962C8B-B14F-4D97-AF65-F5344CB8AC3E}">
        <p14:creationId xmlns:p14="http://schemas.microsoft.com/office/powerpoint/2010/main" val="39792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Koncepce testu z českého jazyka a literatury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30 úloh, některé obsahují </a:t>
            </a:r>
            <a:r>
              <a:rPr lang="cs-CZ" dirty="0" err="1" smtClean="0"/>
              <a:t>podúlohy</a:t>
            </a:r>
            <a:r>
              <a:rPr lang="cs-CZ" dirty="0" smtClean="0"/>
              <a:t>, 6 úzce otevřených</a:t>
            </a:r>
          </a:p>
          <a:p>
            <a:r>
              <a:rPr lang="cs-CZ" dirty="0" smtClean="0"/>
              <a:t>„typické“ na znalost gramatiky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53589" y="6176963"/>
            <a:ext cx="58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JPZ 2019, 1. termín, 4leté obory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020692" y="3035825"/>
            <a:ext cx="182880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Úspěšnost 48 %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23035" t="35619" r="21893" b="40952"/>
          <a:stretch/>
        </p:blipFill>
        <p:spPr>
          <a:xfrm>
            <a:off x="838200" y="3035825"/>
            <a:ext cx="9019414" cy="21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22709"/>
            <a:ext cx="10515600" cy="1325563"/>
          </a:xfrm>
        </p:spPr>
        <p:txBody>
          <a:bodyPr/>
          <a:lstStyle/>
          <a:p>
            <a:r>
              <a:rPr lang="cs-CZ" dirty="0" smtClean="0"/>
              <a:t>Koncepce testu z českého jazyka a literatury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697" y="1094907"/>
            <a:ext cx="3265715" cy="4351338"/>
          </a:xfrm>
        </p:spPr>
        <p:txBody>
          <a:bodyPr/>
          <a:lstStyle/>
          <a:p>
            <a:r>
              <a:rPr lang="cs-CZ" dirty="0" smtClean="0"/>
              <a:t>Porozumění textu</a:t>
            </a:r>
          </a:p>
          <a:p>
            <a:r>
              <a:rPr lang="cs-CZ" dirty="0" smtClean="0"/>
              <a:t>Výchozí text je využit pro několik úloh.</a:t>
            </a:r>
          </a:p>
          <a:p>
            <a:r>
              <a:rPr lang="cs-CZ" dirty="0" smtClean="0"/>
              <a:t>Cca 5 textů v rozsahu kolem ½ strany.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780417" y="6176963"/>
            <a:ext cx="58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JPZ 2019, 1. termín, 4leté obory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47313" y="4767826"/>
            <a:ext cx="368148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Úspěšnost 46 %, 75 %, 42 %, 66 </a:t>
            </a:r>
            <a:r>
              <a:rPr lang="cs-CZ" dirty="0" smtClean="0"/>
              <a:t>%.</a:t>
            </a:r>
          </a:p>
          <a:p>
            <a:endParaRPr lang="cs-CZ" dirty="0"/>
          </a:p>
          <a:p>
            <a:r>
              <a:rPr lang="cs-CZ" dirty="0"/>
              <a:t>Vše správně 12 %, jedna chyba 31 %.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3535" t="12573" r="33357" b="14095"/>
          <a:stretch/>
        </p:blipFill>
        <p:spPr>
          <a:xfrm>
            <a:off x="3500845" y="694924"/>
            <a:ext cx="4946468" cy="61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3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74962"/>
            <a:ext cx="10515600" cy="1325563"/>
          </a:xfrm>
        </p:spPr>
        <p:txBody>
          <a:bodyPr/>
          <a:lstStyle/>
          <a:p>
            <a:r>
              <a:rPr lang="cs-CZ" dirty="0" smtClean="0"/>
              <a:t>Koncepce testu z českého jazyka a literatury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297" y="1211671"/>
            <a:ext cx="2688771" cy="4351338"/>
          </a:xfrm>
        </p:spPr>
        <p:txBody>
          <a:bodyPr/>
          <a:lstStyle/>
          <a:p>
            <a:r>
              <a:rPr lang="cs-CZ" dirty="0" smtClean="0"/>
              <a:t>Z literatury 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1297" y="6361629"/>
            <a:ext cx="58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JPZ 2019, 1. termín, 4leté obory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669382" y="3618136"/>
            <a:ext cx="305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Úspěšnost %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357" t="13333" r="16750" b="6096"/>
          <a:stretch/>
        </p:blipFill>
        <p:spPr>
          <a:xfrm>
            <a:off x="3642360" y="836040"/>
            <a:ext cx="8033658" cy="552558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619309" y="5545350"/>
            <a:ext cx="30567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Úspěšnost 66 %, 43 %, 60 %.</a:t>
            </a:r>
          </a:p>
          <a:p>
            <a:r>
              <a:rPr lang="cs-CZ" dirty="0"/>
              <a:t>Vše správně 26 %.</a:t>
            </a:r>
          </a:p>
        </p:txBody>
      </p:sp>
    </p:spTree>
    <p:extLst>
      <p:ext uri="{BB962C8B-B14F-4D97-AF65-F5344CB8AC3E}">
        <p14:creationId xmlns:p14="http://schemas.microsoft.com/office/powerpoint/2010/main" val="33064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realizace JPZ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236036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Od roku 2017 povinná do oborů s maturitní zkouškou.</a:t>
            </a:r>
          </a:p>
          <a:p>
            <a:r>
              <a:rPr lang="cs-CZ" dirty="0" smtClean="0"/>
              <a:t>Dva testy: </a:t>
            </a:r>
          </a:p>
          <a:p>
            <a:pPr lvl="1"/>
            <a:r>
              <a:rPr lang="cs-CZ" dirty="0" smtClean="0"/>
              <a:t>Matematika </a:t>
            </a:r>
            <a:r>
              <a:rPr lang="cs-CZ" sz="1500" dirty="0" smtClean="0"/>
              <a:t>(70 min)</a:t>
            </a:r>
          </a:p>
          <a:p>
            <a:pPr lvl="1"/>
            <a:r>
              <a:rPr lang="cs-CZ" dirty="0" smtClean="0"/>
              <a:t>Český jazyk a literatura </a:t>
            </a:r>
            <a:r>
              <a:rPr lang="cs-CZ" sz="1500" dirty="0" smtClean="0"/>
              <a:t>(50 min)</a:t>
            </a:r>
            <a:endParaRPr lang="cs-CZ" sz="1500" dirty="0"/>
          </a:p>
          <a:p>
            <a:r>
              <a:rPr lang="cs-CZ" dirty="0" smtClean="0"/>
              <a:t>2 řádné a 2 náhradní termíny.</a:t>
            </a:r>
          </a:p>
          <a:p>
            <a:r>
              <a:rPr lang="cs-CZ" dirty="0" smtClean="0"/>
              <a:t>Žáci mohou podat přihlášky na dvě školy (resp. obory vzdělávání).</a:t>
            </a:r>
          </a:p>
          <a:p>
            <a:r>
              <a:rPr lang="cs-CZ" dirty="0" smtClean="0"/>
              <a:t>Započítán je lepší výsledek u každého předmětu. </a:t>
            </a:r>
          </a:p>
          <a:p>
            <a:r>
              <a:rPr lang="cs-CZ" dirty="0" smtClean="0"/>
              <a:t>Váha v rámci přijímacího řízení musí být minimálně 60 </a:t>
            </a:r>
            <a:r>
              <a:rPr lang="cs-CZ" dirty="0"/>
              <a:t>% </a:t>
            </a:r>
            <a:r>
              <a:rPr lang="cs-CZ" sz="1700" dirty="0" smtClean="0"/>
              <a:t>(40 % u G se sportovní přípravou)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2200" dirty="0" smtClean="0"/>
              <a:t>Novela </a:t>
            </a:r>
            <a:r>
              <a:rPr lang="cs-CZ" sz="2200" dirty="0"/>
              <a:t>zákona č 561/2004 Sb. </a:t>
            </a:r>
            <a:r>
              <a:rPr lang="cs-CZ" sz="2200" dirty="0" smtClean="0"/>
              <a:t>z roku 2016, vyhláška </a:t>
            </a:r>
            <a:r>
              <a:rPr lang="cs-CZ" sz="2200" dirty="0"/>
              <a:t>č. 353/2016 Sb</a:t>
            </a:r>
            <a:r>
              <a:rPr lang="cs-CZ" sz="2200" dirty="0" smtClean="0"/>
              <a:t>.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9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Zaoblený obdélník 108"/>
          <p:cNvSpPr/>
          <p:nvPr/>
        </p:nvSpPr>
        <p:spPr>
          <a:xfrm>
            <a:off x="130629" y="3413297"/>
            <a:ext cx="9771173" cy="11940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Zaoblený obdélník 92"/>
          <p:cNvSpPr/>
          <p:nvPr/>
        </p:nvSpPr>
        <p:spPr>
          <a:xfrm>
            <a:off x="140528" y="5242524"/>
            <a:ext cx="9994930" cy="8574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Zaoblený obdélník 86"/>
          <p:cNvSpPr/>
          <p:nvPr/>
        </p:nvSpPr>
        <p:spPr>
          <a:xfrm>
            <a:off x="130629" y="2010979"/>
            <a:ext cx="11887200" cy="11940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Zaoblený obdélník 84"/>
          <p:cNvSpPr/>
          <p:nvPr/>
        </p:nvSpPr>
        <p:spPr>
          <a:xfrm>
            <a:off x="130629" y="3413719"/>
            <a:ext cx="9771173" cy="11940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435" y="88363"/>
            <a:ext cx="10515600" cy="999860"/>
          </a:xfrm>
        </p:spPr>
        <p:txBody>
          <a:bodyPr/>
          <a:lstStyle/>
          <a:p>
            <a:r>
              <a:rPr lang="cs-CZ" dirty="0" smtClean="0"/>
              <a:t>Přijímací zkoušky v životě žáků a rodičů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6868" y="5297383"/>
            <a:ext cx="110143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100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74980" y="3704607"/>
            <a:ext cx="783772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20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05612" y="5297382"/>
            <a:ext cx="110143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91</a:t>
            </a:r>
            <a:endParaRPr lang="cs-CZ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84383" y="4509653"/>
            <a:ext cx="89757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11</a:t>
            </a:r>
            <a:endParaRPr lang="cs-CZ" sz="3600" dirty="0"/>
          </a:p>
        </p:txBody>
      </p:sp>
      <p:sp>
        <p:nvSpPr>
          <p:cNvPr id="11" name="Šipka doprava 10"/>
          <p:cNvSpPr/>
          <p:nvPr/>
        </p:nvSpPr>
        <p:spPr>
          <a:xfrm rot="18405180">
            <a:off x="901105" y="4652360"/>
            <a:ext cx="914400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2955251">
            <a:off x="2354834" y="4299922"/>
            <a:ext cx="453882" cy="275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955251">
            <a:off x="3457627" y="5090508"/>
            <a:ext cx="453882" cy="275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6" idx="3"/>
            <a:endCxn id="8" idx="1"/>
          </p:cNvCxnSpPr>
          <p:nvPr/>
        </p:nvCxnSpPr>
        <p:spPr>
          <a:xfrm flipV="1">
            <a:off x="1358305" y="5620548"/>
            <a:ext cx="244730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892333" y="2225190"/>
            <a:ext cx="897577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9</a:t>
            </a:r>
            <a:endParaRPr lang="cs-CZ" sz="3600" dirty="0"/>
          </a:p>
        </p:txBody>
      </p:sp>
      <p:sp>
        <p:nvSpPr>
          <p:cNvPr id="27" name="Šipka doprava 26"/>
          <p:cNvSpPr/>
          <p:nvPr/>
        </p:nvSpPr>
        <p:spPr>
          <a:xfrm rot="19611640">
            <a:off x="2521883" y="3156783"/>
            <a:ext cx="1279310" cy="289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5223161" y="3708073"/>
            <a:ext cx="783772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5</a:t>
            </a:r>
            <a:endParaRPr lang="cs-CZ" sz="36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7353793" y="5300848"/>
            <a:ext cx="110143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89</a:t>
            </a:r>
            <a:endParaRPr lang="cs-CZ" sz="36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6232564" y="4513119"/>
            <a:ext cx="89757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2,5</a:t>
            </a:r>
            <a:endParaRPr lang="cs-CZ" sz="3600" dirty="0"/>
          </a:p>
        </p:txBody>
      </p:sp>
      <p:sp>
        <p:nvSpPr>
          <p:cNvPr id="39" name="Šipka doprava 38"/>
          <p:cNvSpPr/>
          <p:nvPr/>
        </p:nvSpPr>
        <p:spPr>
          <a:xfrm rot="18405180">
            <a:off x="4449286" y="4655826"/>
            <a:ext cx="914400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prava 40"/>
          <p:cNvSpPr/>
          <p:nvPr/>
        </p:nvSpPr>
        <p:spPr>
          <a:xfrm rot="2955251">
            <a:off x="5903015" y="4303388"/>
            <a:ext cx="453882" cy="275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 doprava 41"/>
          <p:cNvSpPr/>
          <p:nvPr/>
        </p:nvSpPr>
        <p:spPr>
          <a:xfrm rot="2955251">
            <a:off x="7005808" y="5093974"/>
            <a:ext cx="453882" cy="275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nice se šipkou 42"/>
          <p:cNvCxnSpPr>
            <a:endCxn id="36" idx="1"/>
          </p:cNvCxnSpPr>
          <p:nvPr/>
        </p:nvCxnSpPr>
        <p:spPr>
          <a:xfrm flipV="1">
            <a:off x="4906486" y="5624014"/>
            <a:ext cx="244730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7455159" y="2235285"/>
            <a:ext cx="897577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2,5</a:t>
            </a:r>
            <a:endParaRPr lang="cs-CZ" sz="3600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8771342" y="3704608"/>
            <a:ext cx="783772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62</a:t>
            </a:r>
            <a:endParaRPr lang="cs-CZ" sz="36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10788720" y="2225189"/>
            <a:ext cx="897577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12</a:t>
            </a:r>
            <a:endParaRPr lang="cs-CZ" sz="3600" dirty="0"/>
          </a:p>
        </p:txBody>
      </p:sp>
      <p:sp>
        <p:nvSpPr>
          <p:cNvPr id="64" name="Šipka doprava 63"/>
          <p:cNvSpPr/>
          <p:nvPr/>
        </p:nvSpPr>
        <p:spPr>
          <a:xfrm rot="18405180">
            <a:off x="7998029" y="4652360"/>
            <a:ext cx="914400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Šipka doprava 71"/>
          <p:cNvSpPr/>
          <p:nvPr/>
        </p:nvSpPr>
        <p:spPr>
          <a:xfrm rot="21424829">
            <a:off x="9674861" y="3704082"/>
            <a:ext cx="453882" cy="275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Šipka doprava 78"/>
          <p:cNvSpPr/>
          <p:nvPr/>
        </p:nvSpPr>
        <p:spPr>
          <a:xfrm rot="18405180">
            <a:off x="10779525" y="3011813"/>
            <a:ext cx="453882" cy="275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Šipka doprava 82"/>
          <p:cNvSpPr/>
          <p:nvPr/>
        </p:nvSpPr>
        <p:spPr>
          <a:xfrm rot="19933145">
            <a:off x="6056117" y="3182621"/>
            <a:ext cx="1250469" cy="303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TextovéPole 83"/>
          <p:cNvSpPr txBox="1"/>
          <p:nvPr/>
        </p:nvSpPr>
        <p:spPr>
          <a:xfrm>
            <a:off x="10135458" y="3344339"/>
            <a:ext cx="89757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62</a:t>
            </a:r>
            <a:endParaRPr lang="cs-CZ" sz="3600" dirty="0"/>
          </a:p>
        </p:txBody>
      </p:sp>
      <p:sp>
        <p:nvSpPr>
          <p:cNvPr id="86" name="TextovéPole 85"/>
          <p:cNvSpPr txBox="1"/>
          <p:nvPr/>
        </p:nvSpPr>
        <p:spPr>
          <a:xfrm>
            <a:off x="256868" y="3531651"/>
            <a:ext cx="132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Přijímací zkoušky</a:t>
            </a:r>
            <a:endParaRPr lang="cs-CZ" sz="2400" dirty="0"/>
          </a:p>
        </p:txBody>
      </p:sp>
      <p:sp>
        <p:nvSpPr>
          <p:cNvPr id="89" name="TextovéPole 88"/>
          <p:cNvSpPr txBox="1"/>
          <p:nvPr/>
        </p:nvSpPr>
        <p:spPr>
          <a:xfrm>
            <a:off x="251707" y="2369006"/>
            <a:ext cx="168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Gymnázium</a:t>
            </a:r>
            <a:endParaRPr lang="cs-CZ" sz="2400" dirty="0"/>
          </a:p>
        </p:txBody>
      </p:sp>
      <p:sp>
        <p:nvSpPr>
          <p:cNvPr id="90" name="TextovéPole 89"/>
          <p:cNvSpPr txBox="1"/>
          <p:nvPr/>
        </p:nvSpPr>
        <p:spPr>
          <a:xfrm>
            <a:off x="10788719" y="4456938"/>
            <a:ext cx="89757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50</a:t>
            </a:r>
            <a:endParaRPr lang="cs-CZ" sz="3600" dirty="0"/>
          </a:p>
        </p:txBody>
      </p:sp>
      <p:sp>
        <p:nvSpPr>
          <p:cNvPr id="91" name="Šipka doprava 90"/>
          <p:cNvSpPr/>
          <p:nvPr/>
        </p:nvSpPr>
        <p:spPr>
          <a:xfrm rot="2774999">
            <a:off x="10788514" y="4104267"/>
            <a:ext cx="453882" cy="275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TextovéPole 91"/>
          <p:cNvSpPr txBox="1"/>
          <p:nvPr/>
        </p:nvSpPr>
        <p:spPr>
          <a:xfrm>
            <a:off x="10224657" y="5127636"/>
            <a:ext cx="1963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ostatní maturitní obory</a:t>
            </a:r>
            <a:endParaRPr lang="cs-CZ" sz="2000" dirty="0"/>
          </a:p>
        </p:txBody>
      </p:sp>
      <p:sp>
        <p:nvSpPr>
          <p:cNvPr id="94" name="TextovéPole 93"/>
          <p:cNvSpPr txBox="1"/>
          <p:nvPr/>
        </p:nvSpPr>
        <p:spPr>
          <a:xfrm>
            <a:off x="8587286" y="5255315"/>
            <a:ext cx="143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Základní škola</a:t>
            </a:r>
            <a:endParaRPr lang="cs-CZ" sz="2400" dirty="0"/>
          </a:p>
        </p:txBody>
      </p:sp>
      <p:sp>
        <p:nvSpPr>
          <p:cNvPr id="95" name="TextovéPole 94"/>
          <p:cNvSpPr txBox="1"/>
          <p:nvPr/>
        </p:nvSpPr>
        <p:spPr>
          <a:xfrm>
            <a:off x="198632" y="6154807"/>
            <a:ext cx="323355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5. ročník</a:t>
            </a:r>
            <a:endParaRPr lang="cs-CZ" sz="2400" dirty="0"/>
          </a:p>
        </p:txBody>
      </p:sp>
      <p:sp>
        <p:nvSpPr>
          <p:cNvPr id="96" name="TextovéPole 95"/>
          <p:cNvSpPr txBox="1"/>
          <p:nvPr/>
        </p:nvSpPr>
        <p:spPr>
          <a:xfrm>
            <a:off x="5004562" y="6168598"/>
            <a:ext cx="23007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7. ročník</a:t>
            </a:r>
            <a:endParaRPr lang="cs-CZ" sz="2400" dirty="0"/>
          </a:p>
        </p:txBody>
      </p:sp>
      <p:sp>
        <p:nvSpPr>
          <p:cNvPr id="97" name="TextovéPole 96"/>
          <p:cNvSpPr txBox="1"/>
          <p:nvPr/>
        </p:nvSpPr>
        <p:spPr>
          <a:xfrm>
            <a:off x="8587286" y="6191422"/>
            <a:ext cx="16373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9. ročník</a:t>
            </a:r>
            <a:endParaRPr lang="cs-CZ" sz="2400" dirty="0"/>
          </a:p>
        </p:txBody>
      </p:sp>
      <p:sp>
        <p:nvSpPr>
          <p:cNvPr id="98" name="TextovéPole 97"/>
          <p:cNvSpPr txBox="1"/>
          <p:nvPr/>
        </p:nvSpPr>
        <p:spPr>
          <a:xfrm>
            <a:off x="10877797" y="6191421"/>
            <a:ext cx="1284446" cy="461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1. r. SŠ</a:t>
            </a:r>
            <a:endParaRPr lang="cs-CZ" sz="2400" dirty="0"/>
          </a:p>
        </p:txBody>
      </p:sp>
      <p:sp>
        <p:nvSpPr>
          <p:cNvPr id="113" name="TextovéPole 112"/>
          <p:cNvSpPr txBox="1"/>
          <p:nvPr/>
        </p:nvSpPr>
        <p:spPr>
          <a:xfrm>
            <a:off x="251707" y="1139492"/>
            <a:ext cx="1176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Počty žáků v tisících jsou hrubě zaokrouhlené a vychází přímo či odhadem z údajů CZVV, MŠMT a ČSÚ.</a:t>
            </a:r>
          </a:p>
          <a:p>
            <a:r>
              <a:rPr lang="cs-CZ" sz="2000" dirty="0" smtClean="0"/>
              <a:t>Počty 10-letých žáků aktuálně rostou: 92 tisíc v roce 2012, 123 tisíc v roce 2019.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15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25" grpId="0" animBg="1"/>
      <p:bldP spid="27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52" grpId="0" animBg="1"/>
      <p:bldP spid="60" grpId="0" animBg="1"/>
      <p:bldP spid="63" grpId="0" animBg="1"/>
      <p:bldP spid="64" grpId="0" animBg="1"/>
      <p:bldP spid="72" grpId="0" animBg="1"/>
      <p:bldP spid="79" grpId="0" animBg="1"/>
      <p:bldP spid="83" grpId="0" animBg="1"/>
      <p:bldP spid="84" grpId="0" animBg="1"/>
      <p:bldP spid="90" grpId="0" animBg="1"/>
      <p:bldP spid="91" grpId="0" animBg="1"/>
      <p:bldP spid="92" grpId="0"/>
      <p:bldP spid="96" grpId="0" animBg="1"/>
      <p:bldP spid="97" grpId="0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325" y="139494"/>
            <a:ext cx="10515600" cy="1325563"/>
          </a:xfrm>
        </p:spPr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3787"/>
            <a:ext cx="10515600" cy="537952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Přijímací zkoušky vstupují do života mnoha žáků a jejich rodin.</a:t>
            </a:r>
          </a:p>
          <a:p>
            <a:r>
              <a:rPr lang="cs-CZ" dirty="0" smtClean="0"/>
              <a:t>Do 4-letých maturitních oborů se hlásí zhruba 65 % populačního ročníku.</a:t>
            </a:r>
          </a:p>
          <a:p>
            <a:r>
              <a:rPr lang="cs-CZ" dirty="0" smtClean="0"/>
              <a:t>Naprostá většina z nich je přijata a „doputuje k maturitě“.</a:t>
            </a:r>
          </a:p>
          <a:p>
            <a:r>
              <a:rPr lang="cs-CZ" dirty="0" smtClean="0"/>
              <a:t>Do 6-letých gymnázií se hlásí cca 6 % populačního ročníku (v Praze kolem 17 % - odpovídá to regionální nabídce těchto typů gymnázií).</a:t>
            </a:r>
          </a:p>
          <a:p>
            <a:r>
              <a:rPr lang="cs-CZ" dirty="0" smtClean="0"/>
              <a:t>Do 8-letých gymnázií se hlásí cca 17 % z populačního ročníku, v Praze je to 34 </a:t>
            </a:r>
            <a:r>
              <a:rPr lang="cs-CZ" dirty="0" smtClean="0"/>
              <a:t>%.</a:t>
            </a:r>
          </a:p>
          <a:p>
            <a:r>
              <a:rPr lang="cs-CZ" dirty="0"/>
              <a:t>V </a:t>
            </a:r>
            <a:r>
              <a:rPr lang="cs-CZ" dirty="0" smtClean="0"/>
              <a:t>roce 2018/2019 bylo </a:t>
            </a:r>
            <a:r>
              <a:rPr lang="cs-CZ" dirty="0"/>
              <a:t>v Česku celkem 358 gymnázií. Jejich celkový počet od roku 2007/2008 klesl o 15. Ubylo hlavně čtyřletých, ale i pět osmiletých, naopak přibylo sedm gymnázií šestiletých.</a:t>
            </a:r>
          </a:p>
          <a:p>
            <a:pPr lvl="1"/>
            <a:r>
              <a:rPr lang="cs-CZ" dirty="0"/>
              <a:t>290 čtyřletých G</a:t>
            </a:r>
          </a:p>
          <a:p>
            <a:pPr lvl="1"/>
            <a:r>
              <a:rPr lang="cs-CZ" dirty="0"/>
              <a:t>273 8letých</a:t>
            </a:r>
          </a:p>
          <a:p>
            <a:pPr lvl="1"/>
            <a:r>
              <a:rPr lang="cs-CZ" dirty="0"/>
              <a:t>69 šestiletých</a:t>
            </a:r>
          </a:p>
          <a:p>
            <a:pPr lvl="1"/>
            <a:r>
              <a:rPr lang="cs-CZ" dirty="0"/>
              <a:t>Celkem 358</a:t>
            </a:r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1900" dirty="0" smtClean="0"/>
              <a:t>Zdroj: CZVV, Závěrečná zpráva JPZ 2018, dostupné zde: https://data.cermat.cz/menu/data-a-analyticke-vystupy-jednotna-prijimaci-zkouska/zaverecne-zpravy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3939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26" t="15321" r="25870" b="54346"/>
          <a:stretch/>
        </p:blipFill>
        <p:spPr>
          <a:xfrm>
            <a:off x="176020" y="118755"/>
            <a:ext cx="11854239" cy="394260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6020" y="4248359"/>
            <a:ext cx="118542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„Hejtmani vnímají, že kvalita středního školství je velmi kritická až tristní a hovoří o tom čísla a výsledky maturit z letošního roku. 37,2 procenta studentů nebylo připuštěno k maturitám, nebo ji nesložilo,“ upozornila v pátek šéfka Asociace krajů ČR Jana Mráčková </a:t>
            </a:r>
            <a:r>
              <a:rPr lang="cs-CZ" sz="2800" dirty="0" err="1" smtClean="0"/>
              <a:t>Vildumetzová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Zdroj: Novinky.cz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980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887" y="-26756"/>
            <a:ext cx="10961913" cy="1325563"/>
          </a:xfrm>
        </p:spPr>
        <p:txBody>
          <a:bodyPr/>
          <a:lstStyle/>
          <a:p>
            <a:r>
              <a:rPr lang="cs-CZ" dirty="0" smtClean="0"/>
              <a:t>Jak vypadají výsledky?	</a:t>
            </a:r>
            <a:r>
              <a:rPr lang="cs-CZ" sz="2400" dirty="0" smtClean="0"/>
              <a:t>1. termín, 9. ročník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29" t="23619" r="69464" b="22858"/>
          <a:stretch/>
        </p:blipFill>
        <p:spPr>
          <a:xfrm>
            <a:off x="391887" y="1642355"/>
            <a:ext cx="5185956" cy="51859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22" t="37143" r="69357" b="9142"/>
          <a:stretch/>
        </p:blipFill>
        <p:spPr>
          <a:xfrm>
            <a:off x="6349736" y="1605958"/>
            <a:ext cx="5277394" cy="525874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37311" y="1125845"/>
            <a:ext cx="389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Český jazyk a literatura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40879" y="1037197"/>
            <a:ext cx="389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Matematika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931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070" t="14183" r="804" b="16770"/>
          <a:stretch/>
        </p:blipFill>
        <p:spPr>
          <a:xfrm>
            <a:off x="2086296" y="58025"/>
            <a:ext cx="7615844" cy="614611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052549" y="6253741"/>
            <a:ext cx="9868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CZVV, Závěrečná zpráva JPZ 2018, dostupné zde: https://data.cermat.cz/menu/data-a-analyticke-vystupy-jednotna-prijimaci-zkouska/zaverecne-zpravy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1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Koncepce testu z matematiky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16 úloh, některé obsahují </a:t>
            </a:r>
            <a:r>
              <a:rPr lang="cs-CZ" dirty="0" err="1" smtClean="0"/>
              <a:t>podúlohy</a:t>
            </a:r>
            <a:r>
              <a:rPr lang="cs-CZ" dirty="0" smtClean="0"/>
              <a:t>, většina otevřených </a:t>
            </a:r>
            <a:r>
              <a:rPr lang="cs-CZ" sz="1600" dirty="0" smtClean="0"/>
              <a:t>(z toho 3 široce </a:t>
            </a:r>
            <a:r>
              <a:rPr lang="cs-CZ" sz="1600" dirty="0" err="1" smtClean="0"/>
              <a:t>ootevřené</a:t>
            </a:r>
            <a:r>
              <a:rPr lang="cs-CZ" sz="1600" dirty="0" smtClean="0"/>
              <a:t> s hodnocením i postupu řešení)</a:t>
            </a:r>
          </a:p>
          <a:p>
            <a:r>
              <a:rPr lang="cs-CZ" dirty="0" smtClean="0"/>
              <a:t>„běžné“ matematické úlohy (znalost formálních algoritmů)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0786" t="26857" r="19214" b="29334"/>
          <a:stretch/>
        </p:blipFill>
        <p:spPr>
          <a:xfrm>
            <a:off x="838200" y="3061693"/>
            <a:ext cx="7315200" cy="300445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53589" y="6176963"/>
            <a:ext cx="58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JPZ 2019, 1. termín, 4leté obory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6868" y="3766411"/>
            <a:ext cx="18475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Úspěšnost 67 %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6868" y="4589918"/>
            <a:ext cx="18475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Úspěšnost 50 %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276868" y="5408315"/>
            <a:ext cx="18475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Úspěšnost 55 %</a:t>
            </a:r>
          </a:p>
        </p:txBody>
      </p:sp>
    </p:spTree>
    <p:extLst>
      <p:ext uri="{BB962C8B-B14F-4D97-AF65-F5344CB8AC3E}">
        <p14:creationId xmlns:p14="http://schemas.microsoft.com/office/powerpoint/2010/main" val="374942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 smtClean="0"/>
              <a:t>Koncepce testu z matematiky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31162"/>
            <a:ext cx="10515600" cy="4351338"/>
          </a:xfrm>
        </p:spPr>
        <p:txBody>
          <a:bodyPr/>
          <a:lstStyle/>
          <a:p>
            <a:r>
              <a:rPr lang="cs-CZ" dirty="0" smtClean="0"/>
              <a:t>Slovní úlohy „ze života“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699864" y="6372684"/>
            <a:ext cx="58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JPZ 2019, 1. termín, 4leté obory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699864" y="2117289"/>
            <a:ext cx="17638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Úspěšnost 55 %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699863" y="3175479"/>
            <a:ext cx="176389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Úspěšnost 50 %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699865" y="4428451"/>
            <a:ext cx="17638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Úspěšnost 48 %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25822" t="15429" r="23179" b="14857"/>
          <a:stretch/>
        </p:blipFill>
        <p:spPr>
          <a:xfrm>
            <a:off x="627017" y="1541417"/>
            <a:ext cx="6763620" cy="52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636</Words>
  <Application>Microsoft Office PowerPoint</Application>
  <PresentationFormat>Vlastní</PresentationFormat>
  <Paragraphs>97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Jednotné přijímací zkoušky</vt:lpstr>
      <vt:lpstr>Pravidla realizace JPZ</vt:lpstr>
      <vt:lpstr>Přijímací zkoušky v životě žáků a rodičů </vt:lpstr>
      <vt:lpstr>Shrnutí</vt:lpstr>
      <vt:lpstr>Prezentace aplikace PowerPoint</vt:lpstr>
      <vt:lpstr>Jak vypadají výsledky? 1. termín, 9. ročník</vt:lpstr>
      <vt:lpstr>Prezentace aplikace PowerPoint</vt:lpstr>
      <vt:lpstr>Koncepce testu z matematiky</vt:lpstr>
      <vt:lpstr>Koncepce testu z matematiky</vt:lpstr>
      <vt:lpstr>Koncepce testu z matematiky</vt:lpstr>
      <vt:lpstr>Koncepce testu z českého jazyka a literatury</vt:lpstr>
      <vt:lpstr>Koncepce testu z českého jazyka a literatury</vt:lpstr>
      <vt:lpstr>Koncepce testu z českého jazyka a literatury</vt:lpstr>
    </vt:vector>
  </TitlesOfParts>
  <Company>UK Pedf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Chval</dc:creator>
  <cp:lastModifiedBy>Martin Chvál</cp:lastModifiedBy>
  <cp:revision>51</cp:revision>
  <dcterms:created xsi:type="dcterms:W3CDTF">2019-09-30T07:06:28Z</dcterms:created>
  <dcterms:modified xsi:type="dcterms:W3CDTF">2020-02-19T07:58:51Z</dcterms:modified>
</cp:coreProperties>
</file>