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0" r:id="rId3"/>
    <p:sldId id="271" r:id="rId4"/>
    <p:sldId id="272" r:id="rId5"/>
    <p:sldId id="273" r:id="rId6"/>
    <p:sldId id="274" r:id="rId7"/>
    <p:sldId id="275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D9682A-A2B6-4C7E-BD14-746CFB9705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F642876-6E2B-49B2-8868-8496FFC7AE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3124E1-909C-41F0-9683-114D29ADA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82E2-C504-4E45-A69F-9B9C9FE50B1D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DC5A303-741D-4FF8-8709-704271976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DB40FB-0377-4A1E-9982-FC3D5FD6D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2518-3890-4052-9205-096B74DB18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5010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FAE220-F492-4D5A-9B61-4A38C8DF1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74B2E41-BD58-4CA3-B433-CA99C73389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215E53-608F-4579-8310-0AED6956D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82E2-C504-4E45-A69F-9B9C9FE50B1D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7394E5-2A5F-4323-9DEF-643ED7C24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C39378-CD07-4ED0-B901-E3938E6E4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2518-3890-4052-9205-096B74DB18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5611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A541793-0615-4A67-99F6-7406352900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A6FE15C-2435-4FEC-8FA9-0DB10C7620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26E2BC5-4EBF-4462-BB62-BE96DE552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82E2-C504-4E45-A69F-9B9C9FE50B1D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1D40109-98AD-443A-AA53-496163478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1DDC99-60A6-4BEA-A79C-945E4D4F8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2518-3890-4052-9205-096B74DB18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088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66FF07-F9A2-416E-8EE7-E763D891B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E02FD5-0E30-486D-AD66-59A7CB422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1798DB-BA0F-4765-9E0D-17F008DFD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82E2-C504-4E45-A69F-9B9C9FE50B1D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7190B6-A43C-4939-8556-699DC26CC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BDE838-D057-46E3-9551-61846D530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2518-3890-4052-9205-096B74DB18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188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6D1EA6-ED5B-46D3-A5D9-4FC1D4408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F37FE03-2986-4476-B89D-19062A89B5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D597EC-3AE2-4BEF-9842-3A1B9FAAA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82E2-C504-4E45-A69F-9B9C9FE50B1D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477678-2E61-4C19-B454-664652E2C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465B0F-8353-4690-AB0A-00FF9BB15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2518-3890-4052-9205-096B74DB18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9239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FCDFE-14CF-4F99-9DB5-D87864DDC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5B444F-97F3-4668-B507-5D5B52B7A2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4AF76AF-3C53-40A8-9B89-19DD747450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8E94A44-D8DA-4EC6-8D09-23CFA1572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82E2-C504-4E45-A69F-9B9C9FE50B1D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A155727-4291-4C06-B475-2FBF3BA5A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09E1D27-8B39-4CD2-92F7-07ED9A1DD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2518-3890-4052-9205-096B74DB18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20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5D3230-AB98-4B99-9628-FA450F721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6852FEF-8C02-44E0-A37E-FE8A65A15A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ACD99E2-790E-4818-879D-8483DC89CA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8F0322D-4E32-42B5-8389-19C7BCD2BF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FCE9E43-B279-4597-A2B2-26C17C91AB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C54E11F-0D4E-491A-BE1E-187314CFE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82E2-C504-4E45-A69F-9B9C9FE50B1D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F2A63EE-FC6E-47A4-B796-7CB72E6BD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490E609-4A07-4816-B6D1-09A8E1502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2518-3890-4052-9205-096B74DB18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893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11E5F5-7A6A-49AC-9FA7-DC1E46407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A7B7C32-A627-42B7-AF30-23367FE29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82E2-C504-4E45-A69F-9B9C9FE50B1D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15F8C8C-31AA-4699-94B0-541DD60C4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07FC1A9-B41F-45F4-B913-3B5852614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2518-3890-4052-9205-096B74DB18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941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E2047F6-C235-456F-A6F7-0D3EE01A1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82E2-C504-4E45-A69F-9B9C9FE50B1D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8FB076B-ADEC-475A-89E7-8BDE68F2E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162E34C-CEBC-4AE3-9AB2-0AF8EAD70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2518-3890-4052-9205-096B74DB18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999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D5F171-01FB-4B7E-A6BB-2C663A014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DA62CE-E9C0-4F48-8FE0-D49C04788D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B385C60-AF9A-4E35-BC7F-527A3DE30F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1E5BC27-CE5B-4D8D-9BD5-0824F083B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82E2-C504-4E45-A69F-9B9C9FE50B1D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EE7CE82-E2B1-464E-9E2A-084A7F8F6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F30D95F-749C-4E3A-8502-F4F3B2831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2518-3890-4052-9205-096B74DB18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086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54648C-369E-4B4A-B38D-1B1AE4EA5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F1D6280-C60B-4050-93D4-22CF149ADC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1F4CFED-D221-47BB-A955-DD945BC7F1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AA367F0-9DDF-4164-A16C-E6B4802A1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82E2-C504-4E45-A69F-9B9C9FE50B1D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E60F0FA-13F9-4E31-B727-500215C29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4F4D871-E165-492C-869F-D4B8E99F4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2518-3890-4052-9205-096B74DB18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7064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B59EBF9-6941-4E32-89D2-85598D7BF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5B0B0D1-258D-4645-80AE-ADB7615B86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1C4F69-5FE9-4104-A2A9-13D8C2C080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982E2-C504-4E45-A69F-9B9C9FE50B1D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4369868-90FA-4C8C-8E9F-2179E15562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5251FA-B40C-4582-BB7F-80F642158E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E2518-3890-4052-9205-096B74DB18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188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FD8F87-CC03-4D5E-8FD2-CDD899484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Slovo a řeč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F857B2E-CA40-4897-B364-26340726B0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VI.</a:t>
            </a:r>
          </a:p>
        </p:txBody>
      </p:sp>
    </p:spTree>
    <p:extLst>
      <p:ext uri="{BB962C8B-B14F-4D97-AF65-F5344CB8AC3E}">
        <p14:creationId xmlns:p14="http://schemas.microsoft.com/office/powerpoint/2010/main" val="3558009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F63260-1438-48D5-995A-448FEF19B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Zkoumání myšlenky – péče o duši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33C6F3-1F3D-487C-BF87-6A5DB7A956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dirty="0"/>
              <a:t>„Mně je to stejné, jen když budeš ty odpovídat, ať už je toto tvé mínění nebo ne. Neboť já zkoumám především myšlenku, avšak přitom se snad stává, že jsem zkoumán i já, který se táži, i ten, kdo odpovídá.“ (</a:t>
            </a:r>
            <a:r>
              <a:rPr lang="cs-CZ" dirty="0" err="1"/>
              <a:t>Prot</a:t>
            </a:r>
            <a:r>
              <a:rPr lang="cs-CZ" dirty="0"/>
              <a:t>. 333c)</a:t>
            </a:r>
          </a:p>
          <a:p>
            <a:pPr algn="just"/>
            <a:r>
              <a:rPr lang="cs-CZ" dirty="0"/>
              <a:t> Tento úryvek ukazuje, že v dialogu se </a:t>
            </a:r>
            <a:r>
              <a:rPr lang="cs-CZ" dirty="0" err="1"/>
              <a:t>Sókratem</a:t>
            </a:r>
            <a:r>
              <a:rPr lang="cs-CZ" dirty="0"/>
              <a:t>, tedy v souboji otázek a odpovědí byly vysoké sázky. Nemělo jít jen o nezávazné popovídání o něčem, co vás zrovna napadne, nýbrž o niterné osobní postoje, z nichž vychází vaše jednání. To znamená — když své stanovisko v rozhovoru neobhájíte, jste vlastně nuceni zvážit, zda vaše jednání je správné. </a:t>
            </a:r>
          </a:p>
          <a:p>
            <a:pPr algn="just"/>
            <a:r>
              <a:rPr lang="cs-CZ" dirty="0"/>
              <a:t> Sókratův postup při jeho starání o duši je určen snahou najít vnitřní rozrušenost, indikovanou jazykovým, logickým rozporem a maskovanou zbytněním a zkornatělostí nekoherentního já. </a:t>
            </a:r>
          </a:p>
          <a:p>
            <a:pPr algn="just"/>
            <a:r>
              <a:rPr lang="cs-CZ" dirty="0"/>
              <a:t>K demonstraci takového rozporu hodí se pak daleko spíše všeobecné názory toho, s kým </a:t>
            </a:r>
            <a:r>
              <a:rPr lang="cs-CZ" dirty="0" err="1"/>
              <a:t>Sókratés</a:t>
            </a:r>
            <a:r>
              <a:rPr lang="cs-CZ" dirty="0"/>
              <a:t> rozmlouvá, názory vyjadřující obecný rámec možností, tj. jeho vlastních možností, než úvahy o osobní historii, neboť v té není čeho vyvracet, leda opět ve jménu nějakých obecných zásad.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9305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A0AE8B-6D26-440C-BE43-B6C527735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Nasazení otázky po… </a:t>
            </a:r>
            <a:br>
              <a:rPr lang="cs-CZ" dirty="0"/>
            </a:br>
            <a:r>
              <a:rPr lang="cs-CZ" dirty="0"/>
              <a:t>„řeči“?; „jazyku“?; „slovu“?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396D2F-29D3-4087-9DED-BF1555E34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„Při zkoumání myšlenkových základů lidské vzdělanosti, které podnikali řečtí sofisté za doby </a:t>
            </a:r>
            <a:r>
              <a:rPr lang="cs-CZ" dirty="0" err="1"/>
              <a:t>Sókratovy</a:t>
            </a:r>
            <a:r>
              <a:rPr lang="cs-CZ" dirty="0"/>
              <a:t> a Platónovy, byla s velikým zájmem řešena otázka, zdali je to, co slouží k udržování lidského společenského soužití, dáno přírodou, či má původ v dohodě a ustanovení lidí samých, v zákonu. Ve smyslu protikladu „příroda-zákon“ bylo uvažováno zejména také o původu řeči a o poměru slov k věcem. Je mezi slovem a věcí jím označovanou přirozený a tedy nutný vztah, či je ten vztah stanoven dohodou lidí a mohl by být také jiný?“</a:t>
            </a:r>
          </a:p>
          <a:p>
            <a:pPr marL="0" indent="0" algn="just">
              <a:buNone/>
            </a:pPr>
            <a:r>
              <a:rPr lang="cs-CZ" dirty="0"/>
              <a:t>   (František Novotný, </a:t>
            </a:r>
            <a:r>
              <a:rPr lang="cs-CZ" i="1" dirty="0"/>
              <a:t>Úvod k dialogu </a:t>
            </a:r>
            <a:r>
              <a:rPr lang="cs-CZ" i="1" dirty="0" err="1"/>
              <a:t>Kratylos</a:t>
            </a:r>
            <a:r>
              <a:rPr lang="cs-CZ" dirty="0"/>
              <a:t>, s. 5.)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4011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B7A31A-9E44-4FFA-88A1-8CDA6303B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Řeč/jazyk/slovo a poznání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A456DA-5CDC-4CDA-965A-CB0B9970B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dirty="0"/>
              <a:t>Otázka po řeči jako otázka po hodnotě, významu řeči při poznávání má tři hlediska:</a:t>
            </a:r>
          </a:p>
          <a:p>
            <a:pPr marL="514350" indent="-514350" algn="just">
              <a:buAutoNum type="arabicPeriod"/>
            </a:pPr>
            <a:r>
              <a:rPr lang="cs-CZ" b="1" dirty="0"/>
              <a:t>Řeč obecně, řeč jako jazyk ve své obecnosti</a:t>
            </a:r>
          </a:p>
          <a:p>
            <a:pPr marL="0" indent="0" algn="just">
              <a:buNone/>
            </a:pPr>
            <a:r>
              <a:rPr lang="cs-CZ" dirty="0"/>
              <a:t>Alternativy: Jestliže je shledána stejnorodost (isomorfie) mezi </a:t>
            </a:r>
            <a:r>
              <a:rPr lang="cs-CZ" dirty="0" err="1"/>
              <a:t>strukturamami</a:t>
            </a:r>
            <a:r>
              <a:rPr lang="cs-CZ" dirty="0"/>
              <a:t> řeči, myšlením a bytím (realitou), pak může být řeči připsána „pravdivostní hodnota“, a tedy význam pro poznání. Jestliže je naopak zpochybněno, že by řeč, myšlení a bytí (realita) měly analogickou strukturu, pak je „pravdivostní hodnota“ řeči upřena. V takovém případě pak řeč nemůže být cestou/prostředkem poznání.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2. </a:t>
            </a:r>
            <a:r>
              <a:rPr lang="cs-CZ" b="1" dirty="0"/>
              <a:t>Řeč jakožto věta</a:t>
            </a:r>
          </a:p>
          <a:p>
            <a:pPr marL="0" indent="0" algn="just">
              <a:buNone/>
            </a:pPr>
            <a:r>
              <a:rPr lang="cs-CZ" dirty="0"/>
              <a:t>Alternativy: Jestliže je uznána analogická struktura mezi stavem věcí a větou, která jej vyjadřuje, pak je řeč, která se větě manifestuje „pravdivá. Jestliže je naopak tato analogie popřena, pak je řeč „nepravdivá“, nemá epistemologickou relevanci.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3. </a:t>
            </a:r>
            <a:r>
              <a:rPr lang="cs-CZ" b="1" dirty="0"/>
              <a:t>Řeč jako slovo</a:t>
            </a:r>
          </a:p>
          <a:p>
            <a:pPr marL="0" indent="0" algn="just">
              <a:buNone/>
            </a:pPr>
            <a:r>
              <a:rPr lang="cs-CZ" dirty="0"/>
              <a:t>Otázkou je zda slovo koresponduje s předmětem, nebo třídou předmětů, které označuje</a:t>
            </a:r>
          </a:p>
          <a:p>
            <a:pPr marL="0" indent="0">
              <a:buNone/>
            </a:pPr>
            <a:endParaRPr lang="cs-CZ" dirty="0"/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9782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41502F-EA37-472E-A465-48FDA27B2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po vztahu slova a věci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B8B2B0-9219-4FF7-B684-818C814794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1. </a:t>
            </a:r>
            <a:r>
              <a:rPr lang="cs-CZ" b="1" dirty="0"/>
              <a:t>Ontologická</a:t>
            </a:r>
            <a:r>
              <a:rPr lang="cs-CZ" dirty="0"/>
              <a:t>: „Koresponduje opravdu slovo s bytím předmětu, který pojmenovává?“</a:t>
            </a:r>
          </a:p>
          <a:p>
            <a:pPr algn="just"/>
            <a:r>
              <a:rPr lang="cs-CZ" dirty="0"/>
              <a:t>2. </a:t>
            </a:r>
            <a:r>
              <a:rPr lang="cs-CZ" b="1" dirty="0"/>
              <a:t>Logicko-funkcionální</a:t>
            </a:r>
            <a:r>
              <a:rPr lang="cs-CZ" dirty="0"/>
              <a:t>: „Co je účelem jména?“; „Jakým způsobem se stává artikulovaný zvuk jménem?“; „Jaký je vztah mezi předmětem, který je jménem pojmenován, a tím, co je o něm tvrzeno?“</a:t>
            </a:r>
          </a:p>
          <a:p>
            <a:pPr algn="just"/>
            <a:r>
              <a:rPr lang="cs-CZ" dirty="0"/>
              <a:t>3. </a:t>
            </a:r>
            <a:r>
              <a:rPr lang="cs-CZ" b="1" dirty="0"/>
              <a:t>Genetická</a:t>
            </a:r>
            <a:r>
              <a:rPr lang="cs-CZ" dirty="0"/>
              <a:t>: „Proč byla dána taková jména těmto předmětům?“; „Jaký je původ slova a řeči?“</a:t>
            </a:r>
          </a:p>
        </p:txBody>
      </p:sp>
    </p:spTree>
    <p:extLst>
      <p:ext uri="{BB962C8B-B14F-4D97-AF65-F5344CB8AC3E}">
        <p14:creationId xmlns:p14="http://schemas.microsoft.com/office/powerpoint/2010/main" val="424095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D21355-5BCC-4578-9994-DF169954A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po vztahu slova a věci z hlediska znaku a označovaní 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9BD8EC-BCD8-4D65-AB74-02A4C5FA9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vztah mezi slovem a předmětem něčím přirozeným (</a:t>
            </a:r>
            <a:r>
              <a:rPr lang="el-G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φύσει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 natura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a tedy nutným; anebo přirozeným, a tedy nutným není?</a:t>
            </a:r>
          </a:p>
          <a:p>
            <a:pPr marL="0" indent="0" algn="just">
              <a:buNone/>
            </a:pPr>
            <a:endParaRPr lang="cs-CZ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vztah                       „nutný“                      „nahodilý“</a:t>
            </a:r>
          </a:p>
          <a:p>
            <a:pPr marL="514350" indent="-514350" algn="just">
              <a:buAutoNum type="arabicPeriod"/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Fáze                       </a:t>
            </a:r>
            <a:r>
              <a:rPr lang="el-G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φύσει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el-G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νόμοι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ἤθει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ὁμολογία</a:t>
            </a:r>
            <a:endParaRPr lang="cs-CZ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Fáze                       </a:t>
            </a:r>
            <a:r>
              <a:rPr lang="el-G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φύσει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el-G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κατά σννΰήκην</a:t>
            </a:r>
            <a:endParaRPr lang="cs-CZ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Fáze                       </a:t>
            </a:r>
            <a:r>
              <a:rPr lang="el-G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φύσει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el-G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τθσει</a:t>
            </a:r>
            <a:endParaRPr lang="cs-CZ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100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73290A-E47D-4E93-BDB8-B316A6FB9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po vztahu slova a věci z hlediska znaku a označovaní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BB35C0-4261-4D9B-BB29-CFFFF6DBD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Fáze otázky po vztahu mezi slovem a věcí se soustřeďuje na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správnost jmen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ὀρθότης τῶν ὀνομάτων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„Existuje přirozeně zdůvodnitelná korespondence mezi jménem a jmenovaným předmětem?“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„Spočívá v přirozenosti předmětu, že musí mít právě to jméno, které má, a ne jiné?“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Fáze otázky po vztahu mezi slovem a věcí se obrací proti naturalistické pozici. Alternativa již nespočívá mezi </a:t>
            </a:r>
            <a:r>
              <a:rPr lang="el-G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φύσει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l-G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νόμοι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ale v tvrzení, že 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jména jsou dána tradicí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κατά σννΰήκην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Jedná se o intencionálně-funkční hledisko znaku, tj. tvrzení dle kterého může být jméno předmětu jen to, co bylo „myšleno“ jako jméno, nezávisle na tom, zdali se toto jméno „shoduje“, nebo ne s označovaným předmětem. </a:t>
            </a:r>
          </a:p>
          <a:p>
            <a:pPr marL="0" indent="0" algn="just">
              <a:buNone/>
            </a:pPr>
            <a:endParaRPr lang="cs-CZ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Fáze otázky nabývá významu genetického. Zaměřuje se na 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původ jmen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později na vznik a původ jazyků. Zastánci této konvencionalistické teze tvrdí, že jména jsou </a:t>
            </a:r>
            <a:r>
              <a:rPr lang="el-G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τθσει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tj. že jsou u různých národů ustanovená různě.</a:t>
            </a:r>
          </a:p>
          <a:p>
            <a:pPr marL="0" indent="0" algn="just">
              <a:buNone/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403850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1830</TotalTime>
  <Words>851</Words>
  <Application>Microsoft Office PowerPoint</Application>
  <PresentationFormat>Širokoúhlá obrazovka</PresentationFormat>
  <Paragraphs>44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Motiv Office</vt:lpstr>
      <vt:lpstr>Slovo a řeč</vt:lpstr>
      <vt:lpstr>Zkoumání myšlenky – péče o duši </vt:lpstr>
      <vt:lpstr>Nasazení otázky po…  „řeči“?; „jazyku“?; „slovu“?</vt:lpstr>
      <vt:lpstr>Řeč/jazyk/slovo a poznání</vt:lpstr>
      <vt:lpstr>Otázka po vztahu slova a věci </vt:lpstr>
      <vt:lpstr>Otázka po vztahu slova a věci z hlediska znaku a označovaní I.</vt:lpstr>
      <vt:lpstr>Otázka po vztahu slova a věci z hlediska znaku a označovaní II.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Slovo a řeč</dc:title>
  <dc:creator>Filip Timingeriu</dc:creator>
  <cp:lastModifiedBy>Filip Timingeriu</cp:lastModifiedBy>
  <cp:revision>46</cp:revision>
  <dcterms:created xsi:type="dcterms:W3CDTF">2021-04-03T09:16:16Z</dcterms:created>
  <dcterms:modified xsi:type="dcterms:W3CDTF">2021-04-15T12:13:42Z</dcterms:modified>
</cp:coreProperties>
</file>