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41"/>
  </p:notesMasterIdLst>
  <p:sldIdLst>
    <p:sldId id="256" r:id="rId2"/>
    <p:sldId id="304" r:id="rId3"/>
    <p:sldId id="295" r:id="rId4"/>
    <p:sldId id="296" r:id="rId5"/>
    <p:sldId id="287" r:id="rId6"/>
    <p:sldId id="297" r:id="rId7"/>
    <p:sldId id="313" r:id="rId8"/>
    <p:sldId id="314" r:id="rId9"/>
    <p:sldId id="299" r:id="rId10"/>
    <p:sldId id="285" r:id="rId11"/>
    <p:sldId id="315" r:id="rId12"/>
    <p:sldId id="317" r:id="rId13"/>
    <p:sldId id="318" r:id="rId14"/>
    <p:sldId id="319" r:id="rId15"/>
    <p:sldId id="320" r:id="rId16"/>
    <p:sldId id="322" r:id="rId17"/>
    <p:sldId id="289" r:id="rId18"/>
    <p:sldId id="324" r:id="rId19"/>
    <p:sldId id="328" r:id="rId20"/>
    <p:sldId id="329" r:id="rId21"/>
    <p:sldId id="330" r:id="rId22"/>
    <p:sldId id="332" r:id="rId23"/>
    <p:sldId id="331" r:id="rId24"/>
    <p:sldId id="333" r:id="rId25"/>
    <p:sldId id="335" r:id="rId26"/>
    <p:sldId id="338" r:id="rId27"/>
    <p:sldId id="340" r:id="rId28"/>
    <p:sldId id="342" r:id="rId29"/>
    <p:sldId id="345" r:id="rId30"/>
    <p:sldId id="349" r:id="rId31"/>
    <p:sldId id="351" r:id="rId32"/>
    <p:sldId id="353" r:id="rId33"/>
    <p:sldId id="355" r:id="rId34"/>
    <p:sldId id="357" r:id="rId35"/>
    <p:sldId id="371" r:id="rId36"/>
    <p:sldId id="359" r:id="rId37"/>
    <p:sldId id="363" r:id="rId38"/>
    <p:sldId id="366" r:id="rId39"/>
    <p:sldId id="369" r:id="rId40"/>
  </p:sldIdLst>
  <p:sldSz cx="9144000" cy="6858000" type="screen4x3"/>
  <p:notesSz cx="6858000" cy="914400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545"/>
  </p:normalViewPr>
  <p:slideViewPr>
    <p:cSldViewPr>
      <p:cViewPr varScale="1">
        <p:scale>
          <a:sx n="108" d="100"/>
          <a:sy n="108" d="100"/>
        </p:scale>
        <p:origin x="1760" y="18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">
            <a:extLst>
              <a:ext uri="{FF2B5EF4-FFF2-40B4-BE49-F238E27FC236}">
                <a16:creationId xmlns:a16="http://schemas.microsoft.com/office/drawing/2014/main" id="{1222C134-91FA-911A-2958-43CC34F0D6CC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0" y="695325"/>
            <a:ext cx="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2050" name="Rectangle 2">
            <a:extLst>
              <a:ext uri="{FF2B5EF4-FFF2-40B4-BE49-F238E27FC236}">
                <a16:creationId xmlns:a16="http://schemas.microsoft.com/office/drawing/2014/main" id="{260CE1F4-7E61-75DF-ACDC-DE03E8A7E8A0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4813" cy="41132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CH" noProof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ＭＳ Ｐゴシック" charset="0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0">
            <a:extLst>
              <a:ext uri="{FF2B5EF4-FFF2-40B4-BE49-F238E27FC236}">
                <a16:creationId xmlns:a16="http://schemas.microsoft.com/office/drawing/2014/main" id="{662A496D-28B4-8826-0B7E-4DB0C9879629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0FAF30D7-29FC-8B4D-B63B-E250AD83CE9C}" type="slidenum">
              <a:rPr lang="de-CH" altLang="de-DE" sz="140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pPr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de-CH" altLang="de-DE" sz="14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6387" name="Text Box 1">
            <a:extLst>
              <a:ext uri="{FF2B5EF4-FFF2-40B4-BE49-F238E27FC236}">
                <a16:creationId xmlns:a16="http://schemas.microsoft.com/office/drawing/2014/main" id="{F7A5B181-D436-183C-96E1-D495792A98F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Text Box 2">
            <a:extLst>
              <a:ext uri="{FF2B5EF4-FFF2-40B4-BE49-F238E27FC236}">
                <a16:creationId xmlns:a16="http://schemas.microsoft.com/office/drawing/2014/main" id="{7A318D0C-B8D0-BA5A-0872-DB6417EA5FB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Master-Untertitelformat bearbeiten</a:t>
            </a:r>
            <a:endParaRPr lang="de-DE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FB87541-716A-97CA-80AD-6DBDE2D4E1F5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CC18DCD-5466-46E7-0EFF-7EB63BE5CF4C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FFB130D-B55B-D004-306D-0A33C271794B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1D0272-F060-9A4F-9572-668460952047}" type="slidenum">
              <a:rPr lang="de-CH" altLang="de-CZ"/>
              <a:pPr>
                <a:defRPr/>
              </a:pPr>
              <a:t>‹Nr.›</a:t>
            </a:fld>
            <a:endParaRPr lang="de-CH" altLang="de-CZ"/>
          </a:p>
        </p:txBody>
      </p:sp>
    </p:spTree>
    <p:extLst>
      <p:ext uri="{BB962C8B-B14F-4D97-AF65-F5344CB8AC3E}">
        <p14:creationId xmlns:p14="http://schemas.microsoft.com/office/powerpoint/2010/main" val="2129362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Mastertextformat bearbeiten</a:t>
            </a:r>
          </a:p>
          <a:p>
            <a:pPr lvl="1"/>
            <a:r>
              <a:rPr lang="cs-CZ"/>
              <a:t>Zweite Ebene</a:t>
            </a:r>
          </a:p>
          <a:p>
            <a:pPr lvl="2"/>
            <a:r>
              <a:rPr lang="cs-CZ"/>
              <a:t>Dritte Ebene</a:t>
            </a:r>
          </a:p>
          <a:p>
            <a:pPr lvl="3"/>
            <a:r>
              <a:rPr lang="cs-CZ"/>
              <a:t>Vierte Ebene</a:t>
            </a:r>
          </a:p>
          <a:p>
            <a:pPr lvl="4"/>
            <a:r>
              <a:rPr lang="cs-CZ"/>
              <a:t>Fünfte Ebene</a:t>
            </a:r>
            <a:endParaRPr lang="de-DE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4F7D0B7-557F-B747-7C7A-B366B89D6747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2B01BF4-DF80-02B0-5889-BDADC202DF7E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31D9243-F38A-AC99-C8ED-60EF2E8863DB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035465-F365-7746-AD31-51C72078633A}" type="slidenum">
              <a:rPr lang="de-CH" altLang="de-CZ"/>
              <a:pPr>
                <a:defRPr/>
              </a:pPr>
              <a:t>‹Nr.›</a:t>
            </a:fld>
            <a:endParaRPr lang="de-CH" altLang="de-CZ"/>
          </a:p>
        </p:txBody>
      </p:sp>
    </p:spTree>
    <p:extLst>
      <p:ext uri="{BB962C8B-B14F-4D97-AF65-F5344CB8AC3E}">
        <p14:creationId xmlns:p14="http://schemas.microsoft.com/office/powerpoint/2010/main" val="18949941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128588"/>
            <a:ext cx="2055813" cy="5995987"/>
          </a:xfrm>
        </p:spPr>
        <p:txBody>
          <a:bodyPr vert="eaVert"/>
          <a:lstStyle/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28588"/>
            <a:ext cx="6019800" cy="5995987"/>
          </a:xfrm>
        </p:spPr>
        <p:txBody>
          <a:bodyPr vert="eaVert"/>
          <a:lstStyle/>
          <a:p>
            <a:pPr lvl="0"/>
            <a:r>
              <a:rPr lang="cs-CZ"/>
              <a:t>Mastertextformat bearbeiten</a:t>
            </a:r>
          </a:p>
          <a:p>
            <a:pPr lvl="1"/>
            <a:r>
              <a:rPr lang="cs-CZ"/>
              <a:t>Zweite Ebene</a:t>
            </a:r>
          </a:p>
          <a:p>
            <a:pPr lvl="2"/>
            <a:r>
              <a:rPr lang="cs-CZ"/>
              <a:t>Dritte Ebene</a:t>
            </a:r>
          </a:p>
          <a:p>
            <a:pPr lvl="3"/>
            <a:r>
              <a:rPr lang="cs-CZ"/>
              <a:t>Vierte Ebene</a:t>
            </a:r>
          </a:p>
          <a:p>
            <a:pPr lvl="4"/>
            <a:r>
              <a:rPr lang="cs-CZ"/>
              <a:t>Fünfte Ebene</a:t>
            </a:r>
            <a:endParaRPr lang="de-DE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078144C-B3A0-A97E-B1DB-C696BAC1238B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1B49646-D68D-BEE8-91E3-09BCEEBC4A12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5E58C1F-BC5E-671A-A149-2DEB3A4D3E00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318D70-3805-E649-9CBD-6052FFEE6557}" type="slidenum">
              <a:rPr lang="de-CH" altLang="de-CZ"/>
              <a:pPr>
                <a:defRPr/>
              </a:pPr>
              <a:t>‹Nr.›</a:t>
            </a:fld>
            <a:endParaRPr lang="de-CH" altLang="de-CZ"/>
          </a:p>
        </p:txBody>
      </p:sp>
    </p:spTree>
    <p:extLst>
      <p:ext uri="{BB962C8B-B14F-4D97-AF65-F5344CB8AC3E}">
        <p14:creationId xmlns:p14="http://schemas.microsoft.com/office/powerpoint/2010/main" val="4809008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28588"/>
            <a:ext cx="8228013" cy="1433512"/>
          </a:xfrm>
        </p:spPr>
        <p:txBody>
          <a:bodyPr/>
          <a:lstStyle/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01ACACB3-788F-668D-98D2-66E59A55DC0F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38BE119-7E2B-CF0C-4C6E-700EAC4ED2EE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C264BAC-ED47-93B6-2CA2-2135A84CDA7B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31F11F-F0F7-E049-9135-8D12861E7EE4}" type="slidenum">
              <a:rPr lang="de-CH" altLang="de-CZ"/>
              <a:pPr>
                <a:defRPr/>
              </a:pPr>
              <a:t>‹Nr.›</a:t>
            </a:fld>
            <a:endParaRPr lang="de-CH" altLang="de-CZ"/>
          </a:p>
        </p:txBody>
      </p:sp>
    </p:spTree>
    <p:extLst>
      <p:ext uri="{BB962C8B-B14F-4D97-AF65-F5344CB8AC3E}">
        <p14:creationId xmlns:p14="http://schemas.microsoft.com/office/powerpoint/2010/main" val="42699498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/>
          </p:nvPr>
        </p:nvSpPr>
        <p:spPr>
          <a:xfrm>
            <a:off x="457200" y="128588"/>
            <a:ext cx="8228013" cy="5995987"/>
          </a:xfrm>
        </p:spPr>
        <p:txBody>
          <a:bodyPr/>
          <a:lstStyle/>
          <a:p>
            <a:pPr lvl="0"/>
            <a:r>
              <a:rPr lang="cs-CZ"/>
              <a:t>Mastertextformat bearbeiten</a:t>
            </a:r>
          </a:p>
          <a:p>
            <a:pPr lvl="1"/>
            <a:r>
              <a:rPr lang="cs-CZ"/>
              <a:t>Zweite Ebene</a:t>
            </a:r>
          </a:p>
          <a:p>
            <a:pPr lvl="2"/>
            <a:r>
              <a:rPr lang="cs-CZ"/>
              <a:t>Dritte Ebene</a:t>
            </a:r>
          </a:p>
          <a:p>
            <a:pPr lvl="3"/>
            <a:r>
              <a:rPr lang="cs-CZ"/>
              <a:t>Vierte Ebene</a:t>
            </a:r>
          </a:p>
          <a:p>
            <a:pPr lvl="4"/>
            <a:r>
              <a:rPr lang="cs-CZ"/>
              <a:t>Fünfte Ebene</a:t>
            </a:r>
            <a:endParaRPr lang="de-DE"/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4D9D0351-974F-4062-103D-911808D69874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0184013-8895-0591-E98A-1FD234C7893A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1CCE3E3-AAAE-2F42-72D7-0F4E74197044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C0EBC9-7787-ED4A-B540-269D31284072}" type="slidenum">
              <a:rPr lang="de-CH" altLang="de-CZ"/>
              <a:pPr>
                <a:defRPr/>
              </a:pPr>
              <a:t>‹Nr.›</a:t>
            </a:fld>
            <a:endParaRPr lang="de-CH" altLang="de-CZ"/>
          </a:p>
        </p:txBody>
      </p:sp>
    </p:spTree>
    <p:extLst>
      <p:ext uri="{BB962C8B-B14F-4D97-AF65-F5344CB8AC3E}">
        <p14:creationId xmlns:p14="http://schemas.microsoft.com/office/powerpoint/2010/main" val="6538738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Mastertextformat bearbeiten</a:t>
            </a:r>
          </a:p>
          <a:p>
            <a:pPr lvl="1"/>
            <a:r>
              <a:rPr lang="cs-CZ"/>
              <a:t>Zweite Ebene</a:t>
            </a:r>
          </a:p>
          <a:p>
            <a:pPr lvl="2"/>
            <a:r>
              <a:rPr lang="cs-CZ"/>
              <a:t>Dritte Ebene</a:t>
            </a:r>
          </a:p>
          <a:p>
            <a:pPr lvl="3"/>
            <a:r>
              <a:rPr lang="cs-CZ"/>
              <a:t>Vierte Ebene</a:t>
            </a:r>
          </a:p>
          <a:p>
            <a:pPr lvl="4"/>
            <a:r>
              <a:rPr lang="cs-CZ"/>
              <a:t>Fünfte Ebene</a:t>
            </a:r>
            <a:endParaRPr lang="de-DE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AC75402-DA11-31AA-285F-7F13EEF6B8B1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27122CF-085D-46C8-F5E2-AD93593A2E01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775969D-3952-5F22-1659-2852A7FB449E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3934C7-9664-374F-B3CD-6B31A4034EC1}" type="slidenum">
              <a:rPr lang="de-CH" altLang="de-CZ"/>
              <a:pPr>
                <a:defRPr/>
              </a:pPr>
              <a:t>‹Nr.›</a:t>
            </a:fld>
            <a:endParaRPr lang="de-CH" altLang="de-CZ"/>
          </a:p>
        </p:txBody>
      </p:sp>
    </p:spTree>
    <p:extLst>
      <p:ext uri="{BB962C8B-B14F-4D97-AF65-F5344CB8AC3E}">
        <p14:creationId xmlns:p14="http://schemas.microsoft.com/office/powerpoint/2010/main" val="12912976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Mastertextformat bearbeiten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498FF32-0B23-F8FE-77CA-B110A113E525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3CA446A-5C44-66BD-01C9-C01DFB23BCA8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FF82268-826E-D733-6FDD-A6A837C0F932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F7464D-05B9-EB48-9790-66E6A21E2FFE}" type="slidenum">
              <a:rPr lang="de-CH" altLang="de-CZ"/>
              <a:pPr>
                <a:defRPr/>
              </a:pPr>
              <a:t>‹Nr.›</a:t>
            </a:fld>
            <a:endParaRPr lang="de-CH" altLang="de-CZ"/>
          </a:p>
        </p:txBody>
      </p:sp>
    </p:spTree>
    <p:extLst>
      <p:ext uri="{BB962C8B-B14F-4D97-AF65-F5344CB8AC3E}">
        <p14:creationId xmlns:p14="http://schemas.microsoft.com/office/powerpoint/2010/main" val="40555172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Mastertextformat bearbeiten</a:t>
            </a:r>
          </a:p>
          <a:p>
            <a:pPr lvl="1"/>
            <a:r>
              <a:rPr lang="cs-CZ"/>
              <a:t>Zweite Ebene</a:t>
            </a:r>
          </a:p>
          <a:p>
            <a:pPr lvl="2"/>
            <a:r>
              <a:rPr lang="cs-CZ"/>
              <a:t>Dritte Ebene</a:t>
            </a:r>
          </a:p>
          <a:p>
            <a:pPr lvl="3"/>
            <a:r>
              <a:rPr lang="cs-CZ"/>
              <a:t>Vierte Ebene</a:t>
            </a:r>
          </a:p>
          <a:p>
            <a:pPr lvl="4"/>
            <a:r>
              <a:rPr lang="cs-CZ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Mastertextformat bearbeiten</a:t>
            </a:r>
          </a:p>
          <a:p>
            <a:pPr lvl="1"/>
            <a:r>
              <a:rPr lang="cs-CZ"/>
              <a:t>Zweite Ebene</a:t>
            </a:r>
          </a:p>
          <a:p>
            <a:pPr lvl="2"/>
            <a:r>
              <a:rPr lang="cs-CZ"/>
              <a:t>Dritte Ebene</a:t>
            </a:r>
          </a:p>
          <a:p>
            <a:pPr lvl="3"/>
            <a:r>
              <a:rPr lang="cs-CZ"/>
              <a:t>Vierte Ebene</a:t>
            </a:r>
          </a:p>
          <a:p>
            <a:pPr lvl="4"/>
            <a:r>
              <a:rPr lang="cs-CZ"/>
              <a:t>Fünfte Ebene</a:t>
            </a:r>
            <a:endParaRPr lang="de-DE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5417D769-A79E-96FC-3A9B-C8551A05C611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89AB9FE3-E2E9-E6D3-20E2-36FE59332B4B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29C8630D-95D9-55DC-64E7-DE73BFE43D71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69C36A-0B3D-6041-9E48-A99A28EF12CB}" type="slidenum">
              <a:rPr lang="de-CH" altLang="de-CZ"/>
              <a:pPr>
                <a:defRPr/>
              </a:pPr>
              <a:t>‹Nr.›</a:t>
            </a:fld>
            <a:endParaRPr lang="de-CH" altLang="de-CZ"/>
          </a:p>
        </p:txBody>
      </p:sp>
    </p:spTree>
    <p:extLst>
      <p:ext uri="{BB962C8B-B14F-4D97-AF65-F5344CB8AC3E}">
        <p14:creationId xmlns:p14="http://schemas.microsoft.com/office/powerpoint/2010/main" val="4292755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Mastertextformat bearbeiten</a:t>
            </a:r>
          </a:p>
          <a:p>
            <a:pPr lvl="1"/>
            <a:r>
              <a:rPr lang="cs-CZ"/>
              <a:t>Zweite Ebene</a:t>
            </a:r>
          </a:p>
          <a:p>
            <a:pPr lvl="2"/>
            <a:r>
              <a:rPr lang="cs-CZ"/>
              <a:t>Dritte Ebene</a:t>
            </a:r>
          </a:p>
          <a:p>
            <a:pPr lvl="3"/>
            <a:r>
              <a:rPr lang="cs-CZ"/>
              <a:t>Vierte Ebene</a:t>
            </a:r>
          </a:p>
          <a:p>
            <a:pPr lvl="4"/>
            <a:r>
              <a:rPr lang="cs-CZ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Mastertextformat bearbeiten</a:t>
            </a:r>
          </a:p>
          <a:p>
            <a:pPr lvl="1"/>
            <a:r>
              <a:rPr lang="cs-CZ"/>
              <a:t>Zweite Ebene</a:t>
            </a:r>
          </a:p>
          <a:p>
            <a:pPr lvl="2"/>
            <a:r>
              <a:rPr lang="cs-CZ"/>
              <a:t>Dritte Ebene</a:t>
            </a:r>
          </a:p>
          <a:p>
            <a:pPr lvl="3"/>
            <a:r>
              <a:rPr lang="cs-CZ"/>
              <a:t>Vierte Ebene</a:t>
            </a:r>
          </a:p>
          <a:p>
            <a:pPr lvl="4"/>
            <a:r>
              <a:rPr lang="cs-CZ"/>
              <a:t>Fünfte Ebene</a:t>
            </a:r>
            <a:endParaRPr lang="de-DE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48A28A9A-9E41-4DFE-7301-FCBD5F568775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05CE0E2A-B3ED-69A8-EB33-5C3DA37E2299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9" name="Rectangle 5">
            <a:extLst>
              <a:ext uri="{FF2B5EF4-FFF2-40B4-BE49-F238E27FC236}">
                <a16:creationId xmlns:a16="http://schemas.microsoft.com/office/drawing/2014/main" id="{143A9ECE-427F-66E3-DF10-EFC022B2A8FB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245500-EB64-A34E-B374-73AAC3ED76E0}" type="slidenum">
              <a:rPr lang="de-CH" altLang="de-CZ"/>
              <a:pPr>
                <a:defRPr/>
              </a:pPr>
              <a:t>‹Nr.›</a:t>
            </a:fld>
            <a:endParaRPr lang="de-CH" altLang="de-CZ"/>
          </a:p>
        </p:txBody>
      </p:sp>
    </p:spTree>
    <p:extLst>
      <p:ext uri="{BB962C8B-B14F-4D97-AF65-F5344CB8AC3E}">
        <p14:creationId xmlns:p14="http://schemas.microsoft.com/office/powerpoint/2010/main" val="40389156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3B7F68D4-85D2-90E2-B0DE-BB763DE9F49B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ABCE26A-CD83-5F58-8EEE-EEAC26E65A7B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CB7931A-FD57-FE6A-0137-BA4A415D6297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37D0A1-2707-794B-8EDA-45D98D6F58F4}" type="slidenum">
              <a:rPr lang="de-CH" altLang="de-CZ"/>
              <a:pPr>
                <a:defRPr/>
              </a:pPr>
              <a:t>‹Nr.›</a:t>
            </a:fld>
            <a:endParaRPr lang="de-CH" altLang="de-CZ"/>
          </a:p>
        </p:txBody>
      </p:sp>
    </p:spTree>
    <p:extLst>
      <p:ext uri="{BB962C8B-B14F-4D97-AF65-F5344CB8AC3E}">
        <p14:creationId xmlns:p14="http://schemas.microsoft.com/office/powerpoint/2010/main" val="21196149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>
            <a:extLst>
              <a:ext uri="{FF2B5EF4-FFF2-40B4-BE49-F238E27FC236}">
                <a16:creationId xmlns:a16="http://schemas.microsoft.com/office/drawing/2014/main" id="{A5FBF4DF-C884-2199-9B40-FAD5921BF3AF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F3AA6DE7-6A9E-FA56-4063-38783CF61331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2A91C905-99FF-18F6-0A20-E5F66C8B5CC8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9384E0-1868-044E-95B2-CE1BCDB15BE5}" type="slidenum">
              <a:rPr lang="de-CH" altLang="de-CZ"/>
              <a:pPr>
                <a:defRPr/>
              </a:pPr>
              <a:t>‹Nr.›</a:t>
            </a:fld>
            <a:endParaRPr lang="de-CH" altLang="de-CZ"/>
          </a:p>
        </p:txBody>
      </p:sp>
    </p:spTree>
    <p:extLst>
      <p:ext uri="{BB962C8B-B14F-4D97-AF65-F5344CB8AC3E}">
        <p14:creationId xmlns:p14="http://schemas.microsoft.com/office/powerpoint/2010/main" val="25958929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Mastertextformat bearbeiten</a:t>
            </a:r>
          </a:p>
          <a:p>
            <a:pPr lvl="1"/>
            <a:r>
              <a:rPr lang="cs-CZ"/>
              <a:t>Zweite Ebene</a:t>
            </a:r>
          </a:p>
          <a:p>
            <a:pPr lvl="2"/>
            <a:r>
              <a:rPr lang="cs-CZ"/>
              <a:t>Dritte Ebene</a:t>
            </a:r>
          </a:p>
          <a:p>
            <a:pPr lvl="3"/>
            <a:r>
              <a:rPr lang="cs-CZ"/>
              <a:t>Vierte Ebene</a:t>
            </a:r>
          </a:p>
          <a:p>
            <a:pPr lvl="4"/>
            <a:r>
              <a:rPr lang="cs-CZ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Mastertextformat bearbeiten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3B2EC74D-0384-6F3A-18F2-33F889282F46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6E0A6147-7A60-3613-120E-C5656F93CF6A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6957B658-F429-350A-1942-9BC53D46B99C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0A9CE6-B8E8-D046-B985-F2E7F2F85A1E}" type="slidenum">
              <a:rPr lang="de-CH" altLang="de-CZ"/>
              <a:pPr>
                <a:defRPr/>
              </a:pPr>
              <a:t>‹Nr.›</a:t>
            </a:fld>
            <a:endParaRPr lang="de-CH" altLang="de-CZ"/>
          </a:p>
        </p:txBody>
      </p:sp>
    </p:spTree>
    <p:extLst>
      <p:ext uri="{BB962C8B-B14F-4D97-AF65-F5344CB8AC3E}">
        <p14:creationId xmlns:p14="http://schemas.microsoft.com/office/powerpoint/2010/main" val="34990851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Mastertextformat bearbeiten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AA385851-5D13-871F-232E-6264EF734C91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D67A191D-2AE1-2810-DED4-1305307C14D6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D075FB0C-5DAF-48F4-A8FD-404852DE14F2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BBD1FF-ECAC-DF4C-BA81-818C3E4A94C9}" type="slidenum">
              <a:rPr lang="de-CH" altLang="de-CZ"/>
              <a:pPr>
                <a:defRPr/>
              </a:pPr>
              <a:t>‹Nr.›</a:t>
            </a:fld>
            <a:endParaRPr lang="de-CH" altLang="de-CZ"/>
          </a:p>
        </p:txBody>
      </p:sp>
    </p:spTree>
    <p:extLst>
      <p:ext uri="{BB962C8B-B14F-4D97-AF65-F5344CB8AC3E}">
        <p14:creationId xmlns:p14="http://schemas.microsoft.com/office/powerpoint/2010/main" val="38139762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>
            <a:extLst>
              <a:ext uri="{FF2B5EF4-FFF2-40B4-BE49-F238E27FC236}">
                <a16:creationId xmlns:a16="http://schemas.microsoft.com/office/drawing/2014/main" id="{4408C11D-D3B5-0FE4-CA21-9B152AAAD85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8588"/>
            <a:ext cx="8228013" cy="1433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de-CZ"/>
              <a:t>Klicken Sie, um das Format des Titeltextes zu bearbeiten</a:t>
            </a:r>
          </a:p>
        </p:txBody>
      </p:sp>
      <p:sp>
        <p:nvSpPr>
          <p:cNvPr id="1027" name="Rectangle 2">
            <a:extLst>
              <a:ext uri="{FF2B5EF4-FFF2-40B4-BE49-F238E27FC236}">
                <a16:creationId xmlns:a16="http://schemas.microsoft.com/office/drawing/2014/main" id="{F70CCF88-01D3-BB2E-C530-00C91148949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de-CZ"/>
              <a:t>Klicken Sie, um die Formate des Gliederungstextes zu bearbeiten</a:t>
            </a:r>
          </a:p>
          <a:p>
            <a:pPr lvl="1"/>
            <a:r>
              <a:rPr lang="en-GB" altLang="de-CZ"/>
              <a:t>Zweite Gliederungsebene</a:t>
            </a:r>
          </a:p>
          <a:p>
            <a:pPr lvl="2"/>
            <a:r>
              <a:rPr lang="en-GB" altLang="de-CZ"/>
              <a:t>Dritte Gliederungsebene</a:t>
            </a:r>
          </a:p>
          <a:p>
            <a:pPr lvl="3"/>
            <a:r>
              <a:rPr lang="en-GB" altLang="de-CZ"/>
              <a:t>Vierte Gliederungsebene</a:t>
            </a:r>
          </a:p>
          <a:p>
            <a:pPr lvl="4"/>
            <a:r>
              <a:rPr lang="en-GB" altLang="de-CZ"/>
              <a:t>Fünfte Gliederungsebene</a:t>
            </a:r>
          </a:p>
          <a:p>
            <a:pPr lvl="4"/>
            <a:r>
              <a:rPr lang="en-GB" altLang="de-CZ"/>
              <a:t>Sechste Gliederungsebene</a:t>
            </a:r>
          </a:p>
          <a:p>
            <a:pPr lvl="4"/>
            <a:r>
              <a:rPr lang="en-GB" altLang="de-CZ"/>
              <a:t>Siebente Gliederungsebene</a:t>
            </a:r>
          </a:p>
          <a:p>
            <a:pPr lvl="4"/>
            <a:r>
              <a:rPr lang="en-GB" altLang="de-CZ"/>
              <a:t>Achte Gliederungsebene</a:t>
            </a:r>
          </a:p>
          <a:p>
            <a:pPr lvl="4"/>
            <a:r>
              <a:rPr lang="en-GB" altLang="de-CZ"/>
              <a:t>Neunte Gliederungsebene</a:t>
            </a:r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C67CAD5F-D75F-DC83-EFB4-883C189A9C4D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457200" y="6245225"/>
            <a:ext cx="2132013" cy="47466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1" hangingPunct="1">
              <a:buClrTx/>
              <a:buSzPct val="100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8BC26B34-A391-5AD6-AB37-394F16FF2DEE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3124200" y="6245225"/>
            <a:ext cx="2894013" cy="47466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1" hangingPunct="1">
              <a:buClrTx/>
              <a:buSzPct val="100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2DBECE91-F15D-61EF-07A8-4FAF0AF5EA73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5225"/>
            <a:ext cx="2132013" cy="47466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1" hangingPunct="1">
              <a:buClrTx/>
              <a:buSzPct val="100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0F60EE0F-E3E2-794E-92FF-3B6DEC692A2A}" type="slidenum">
              <a:rPr lang="de-CH" altLang="de-CZ"/>
              <a:pPr>
                <a:defRPr/>
              </a:pPr>
              <a:t>‹Nr.›</a:t>
            </a:fld>
            <a:endParaRPr lang="de-CH" altLang="de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ea typeface="ＭＳ Ｐゴシック" charset="0"/>
          <a:cs typeface="Arial" charset="0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ea typeface="ＭＳ Ｐゴシック" charset="0"/>
          <a:cs typeface="Arial" charset="0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ea typeface="ＭＳ Ｐゴシック" charset="0"/>
          <a:cs typeface="Arial" charset="0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ea typeface="ＭＳ Ｐゴシック" charset="0"/>
          <a:cs typeface="Arial" charset="0"/>
        </a:defRPr>
      </a:lvl5pPr>
      <a:lvl6pPr marL="25146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0000"/>
          </a:solidFill>
          <a:latin typeface="Arial" charset="0"/>
          <a:ea typeface="Arial" charset="0"/>
          <a:cs typeface="Arial" charset="0"/>
        </a:defRPr>
      </a:lvl6pPr>
      <a:lvl7pPr marL="29718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0000"/>
          </a:solidFill>
          <a:latin typeface="Arial" charset="0"/>
          <a:ea typeface="Arial" charset="0"/>
          <a:cs typeface="Arial" charset="0"/>
        </a:defRPr>
      </a:lvl7pPr>
      <a:lvl8pPr marL="34290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0000"/>
          </a:solidFill>
          <a:latin typeface="Arial" charset="0"/>
          <a:ea typeface="Arial" charset="0"/>
          <a:cs typeface="Arial" charset="0"/>
        </a:defRPr>
      </a:lvl8pPr>
      <a:lvl9pPr marL="38862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0000"/>
          </a:solidFill>
          <a:latin typeface="Arial" charset="0"/>
          <a:ea typeface="Arial" charset="0"/>
          <a:cs typeface="Arial" charset="0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>
          <a:solidFill>
            <a:srgbClr val="000000"/>
          </a:solidFill>
          <a:latin typeface="+mn-lt"/>
          <a:ea typeface="Arial" charset="0"/>
          <a:cs typeface="+mn-cs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>
          <a:solidFill>
            <a:srgbClr val="000000"/>
          </a:solidFill>
          <a:latin typeface="+mn-lt"/>
          <a:ea typeface="Arial" charset="0"/>
          <a:cs typeface="+mn-cs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ea typeface="Arial" charset="0"/>
          <a:cs typeface="+mn-cs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ea typeface="Arial" charset="0"/>
          <a:cs typeface="+mn-cs"/>
        </a:defRPr>
      </a:lvl5pPr>
      <a:lvl6pPr marL="25146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Arial" charset="0"/>
          <a:cs typeface="+mn-cs"/>
        </a:defRPr>
      </a:lvl6pPr>
      <a:lvl7pPr marL="29718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Arial" charset="0"/>
          <a:cs typeface="+mn-cs"/>
        </a:defRPr>
      </a:lvl7pPr>
      <a:lvl8pPr marL="34290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Arial" charset="0"/>
          <a:cs typeface="+mn-cs"/>
        </a:defRPr>
      </a:lvl8pPr>
      <a:lvl9pPr marL="38862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Arial" charset="0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">
            <a:extLst>
              <a:ext uri="{FF2B5EF4-FFF2-40B4-BE49-F238E27FC236}">
                <a16:creationId xmlns:a16="http://schemas.microsoft.com/office/drawing/2014/main" id="{5F3E10ED-D5CA-0C3E-6000-1D44F4D5698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6481" y="675721"/>
            <a:ext cx="8228160" cy="1166400"/>
          </a:xfrm>
        </p:spPr>
        <p:txBody>
          <a:bodyPr vert="horz" wrap="square" lIns="90000" tIns="35268" rIns="90000" bIns="46800" numCol="1" anchor="ctr" anchorCtr="0" compatLnSpc="1">
            <a:prstTxWarp prst="textNoShape">
              <a:avLst/>
            </a:prstTxWarp>
          </a:bodyPr>
          <a:lstStyle/>
          <a:p>
            <a:pPr eaLnBrk="1">
              <a:buClrTx/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de-CH" altLang="de-DE">
                <a:latin typeface="Times New Roman" panose="02020603050405020304" pitchFamily="18" charset="0"/>
              </a:rPr>
              <a:t>Syntax ruštiny</a:t>
            </a:r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0CC9AA74-BE4D-C574-0E5E-458C63AFED75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456481" y="1604521"/>
            <a:ext cx="8228160" cy="4525920"/>
          </a:xfrm>
        </p:spPr>
        <p:txBody>
          <a:bodyPr anchor="ctr"/>
          <a:lstStyle/>
          <a:p>
            <a:pPr marL="0" indent="0" algn="ctr" eaLnBrk="1">
              <a:buClrTx/>
              <a:tabLst>
                <a:tab pos="0" algn="l"/>
                <a:tab pos="95041" algn="l"/>
                <a:tab pos="502568" algn="l"/>
                <a:tab pos="910093" algn="l"/>
                <a:tab pos="1317620" algn="l"/>
                <a:tab pos="1725145" algn="l"/>
                <a:tab pos="2132672" algn="l"/>
                <a:tab pos="2540197" algn="l"/>
                <a:tab pos="2947724" algn="l"/>
                <a:tab pos="3355250" algn="l"/>
                <a:tab pos="3762776" algn="l"/>
                <a:tab pos="4170302" algn="l"/>
                <a:tab pos="4577828" algn="l"/>
                <a:tab pos="4985354" algn="l"/>
                <a:tab pos="5392880" algn="l"/>
                <a:tab pos="5800406" algn="l"/>
                <a:tab pos="6207932" algn="l"/>
                <a:tab pos="6615458" algn="l"/>
                <a:tab pos="7022984" algn="l"/>
                <a:tab pos="7430510" algn="l"/>
                <a:tab pos="7838036" algn="l"/>
                <a:tab pos="7879796" algn="l"/>
              </a:tabLst>
            </a:pPr>
            <a:r>
              <a:rPr lang="de-CH" altLang="de-CZ">
                <a:latin typeface="Times New Roman" panose="02020603050405020304" pitchFamily="18" charset="0"/>
              </a:rPr>
              <a:t>Markus Giger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Inhaltsplatzhalter 2">
            <a:extLst>
              <a:ext uri="{FF2B5EF4-FFF2-40B4-BE49-F238E27FC236}">
                <a16:creationId xmlns:a16="http://schemas.microsoft.com/office/drawing/2014/main" id="{B6034395-14FA-387C-B3CB-39BD2D0BDF0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07950" y="188913"/>
            <a:ext cx="8712200" cy="6480175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CZ" sz="2800">
                <a:latin typeface="Times New Roman" panose="02020603050405020304" pitchFamily="18" charset="0"/>
              </a:rPr>
              <a:t>Jednotlivé pády: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altLang="de-CZ" sz="2800">
              <a:latin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CZ" sz="2800">
                <a:latin typeface="Times New Roman" panose="02020603050405020304" pitchFamily="18" charset="0"/>
              </a:rPr>
              <a:t>nominativ: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CZ" sz="2800">
                <a:latin typeface="Times New Roman" panose="02020603050405020304" pitchFamily="18" charset="0"/>
              </a:rPr>
              <a:t>PMR (I, 292) konstatuje, že nominativ má v obou jazycích základní jmenovací funkci. Ta je zděděná, a ukazuje se nejlépe mimo syntaktickou konstrukci, jak píše PMR, „např. při přímém poukazu: </a:t>
            </a:r>
            <a:r>
              <a:rPr lang="ru-RU" altLang="de-CZ" sz="2800" i="1">
                <a:latin typeface="Times New Roman" panose="02020603050405020304" pitchFamily="18" charset="0"/>
              </a:rPr>
              <a:t>Товарищ директор, его жена, Смотри, реактивный самолет</a:t>
            </a:r>
            <a:r>
              <a:rPr lang="ru-RU" altLang="de-CZ" sz="2800">
                <a:latin typeface="Times New Roman" panose="02020603050405020304" pitchFamily="18" charset="0"/>
              </a:rPr>
              <a:t>.</a:t>
            </a:r>
            <a:r>
              <a:rPr lang="cs-CZ" altLang="de-CZ" sz="2800">
                <a:latin typeface="Times New Roman" panose="02020603050405020304" pitchFamily="18" charset="0"/>
              </a:rPr>
              <a:t>“ V těchto případech se ukazuje (nejspíše i s gestem), nominativ nestojí ve větné konstrukci, nelze říct, že má syntaktickou funkci.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Inhaltsplatzhalter 2">
            <a:extLst>
              <a:ext uri="{FF2B5EF4-FFF2-40B4-BE49-F238E27FC236}">
                <a16:creationId xmlns:a16="http://schemas.microsoft.com/office/drawing/2014/main" id="{7A0C5866-D20B-BF82-0419-8B7D01D047D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50825" y="188913"/>
            <a:ext cx="8713788" cy="6480175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CZ" sz="2800" dirty="0">
                <a:latin typeface="Times New Roman" panose="02020603050405020304" pitchFamily="18" charset="0"/>
              </a:rPr>
              <a:t>S touto funkcí souvisí </a:t>
            </a:r>
            <a:r>
              <a:rPr lang="cs-CZ" altLang="de-CZ" sz="2800" dirty="0" err="1">
                <a:latin typeface="Times New Roman" panose="02020603050405020304" pitchFamily="18" charset="0"/>
              </a:rPr>
              <a:t>bezpříznakovost</a:t>
            </a:r>
            <a:r>
              <a:rPr lang="cs-CZ" altLang="de-CZ" sz="2800" dirty="0">
                <a:latin typeface="Times New Roman" panose="02020603050405020304" pitchFamily="18" charset="0"/>
              </a:rPr>
              <a:t> nominativu jako pádu podmětu, </a:t>
            </a:r>
            <a:r>
              <a:rPr lang="ru-RU" altLang="de-CZ" sz="2800" i="1" dirty="0">
                <a:latin typeface="Times New Roman" panose="02020603050405020304" pitchFamily="18" charset="0"/>
              </a:rPr>
              <a:t>Ученик пишет, Моя сестра уже здорова</a:t>
            </a:r>
            <a:r>
              <a:rPr lang="cs-CZ" altLang="de-CZ" sz="2800" dirty="0">
                <a:latin typeface="Times New Roman" panose="02020603050405020304" pitchFamily="18" charset="0"/>
              </a:rPr>
              <a:t>, ale také jmenného přísudku </a:t>
            </a:r>
            <a:r>
              <a:rPr lang="cs-CZ" altLang="de-CZ" sz="2800" i="1" dirty="0">
                <a:latin typeface="Times New Roman" panose="02020603050405020304" pitchFamily="18" charset="0"/>
              </a:rPr>
              <a:t>(</a:t>
            </a:r>
            <a:r>
              <a:rPr lang="ru-RU" altLang="de-CZ" sz="2800" i="1" dirty="0">
                <a:latin typeface="Times New Roman" panose="02020603050405020304" pitchFamily="18" charset="0"/>
              </a:rPr>
              <a:t>Его отец - рабочий</a:t>
            </a:r>
            <a:r>
              <a:rPr lang="cs-CZ" altLang="de-CZ" sz="2800" i="1" dirty="0">
                <a:latin typeface="Times New Roman" panose="02020603050405020304" pitchFamily="18" charset="0"/>
              </a:rPr>
              <a:t>) </a:t>
            </a:r>
            <a:r>
              <a:rPr lang="cs-CZ" altLang="de-CZ" sz="2800" dirty="0">
                <a:latin typeface="Times New Roman" panose="02020603050405020304" pitchFamily="18" charset="0"/>
              </a:rPr>
              <a:t>a doplňku </a:t>
            </a:r>
            <a:r>
              <a:rPr lang="cs-CZ" altLang="de-CZ" sz="2800" i="1" dirty="0">
                <a:latin typeface="Times New Roman" panose="02020603050405020304" pitchFamily="18" charset="0"/>
              </a:rPr>
              <a:t>(</a:t>
            </a:r>
            <a:r>
              <a:rPr lang="ru-RU" altLang="de-CZ" sz="2800" i="1" dirty="0">
                <a:latin typeface="Times New Roman" panose="02020603050405020304" pitchFamily="18" charset="0"/>
              </a:rPr>
              <a:t>пришел усталый</a:t>
            </a:r>
            <a:r>
              <a:rPr lang="cs-CZ" altLang="de-CZ" sz="2800" i="1" dirty="0">
                <a:latin typeface="Times New Roman" panose="02020603050405020304" pitchFamily="18" charset="0"/>
              </a:rPr>
              <a:t>)</a:t>
            </a:r>
            <a:r>
              <a:rPr lang="cs-CZ" altLang="de-CZ" sz="2800" dirty="0">
                <a:latin typeface="Times New Roman" panose="02020603050405020304" pitchFamily="18" charset="0"/>
              </a:rPr>
              <a:t>.</a:t>
            </a:r>
            <a:r>
              <a:rPr lang="ru-RU" altLang="de-CZ" sz="2800" dirty="0">
                <a:latin typeface="Times New Roman" panose="02020603050405020304" pitchFamily="18" charset="0"/>
              </a:rPr>
              <a:t> </a:t>
            </a:r>
            <a:r>
              <a:rPr lang="cs-CZ" altLang="de-CZ" sz="2800" dirty="0">
                <a:latin typeface="Times New Roman" panose="02020603050405020304" pitchFamily="18" charset="0"/>
              </a:rPr>
              <a:t>V posledních dvou funkcích ovšem, jak víme, konkuruje instrumentál. Dále gramatika jmenuje pozici přístavku </a:t>
            </a:r>
            <a:r>
              <a:rPr lang="cs-CZ" altLang="de-CZ" sz="2800" i="1" dirty="0">
                <a:latin typeface="Times New Roman" panose="02020603050405020304" pitchFamily="18" charset="0"/>
              </a:rPr>
              <a:t>(</a:t>
            </a:r>
            <a:r>
              <a:rPr lang="ru-RU" altLang="de-CZ" sz="2800" i="1" dirty="0">
                <a:latin typeface="Times New Roman" panose="02020603050405020304" pitchFamily="18" charset="0"/>
              </a:rPr>
              <a:t>в газете «Правда», на заводе «Тесла»</a:t>
            </a:r>
            <a:r>
              <a:rPr lang="cs-CZ" altLang="de-CZ" sz="2800" i="1" dirty="0">
                <a:latin typeface="Times New Roman" panose="02020603050405020304" pitchFamily="18" charset="0"/>
              </a:rPr>
              <a:t>)</a:t>
            </a:r>
            <a:r>
              <a:rPr lang="cs-CZ" altLang="de-CZ" sz="2800" dirty="0">
                <a:latin typeface="Times New Roman" panose="02020603050405020304" pitchFamily="18" charset="0"/>
              </a:rPr>
              <a:t>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CZ" sz="2800" dirty="0">
                <a:latin typeface="Times New Roman" panose="02020603050405020304" pitchFamily="18" charset="0"/>
              </a:rPr>
              <a:t>Po slovesech jmenování a sémanticky spojených substantivech má nominativ podle PMR příslovečnou povahu, určuje věcný obsah: </a:t>
            </a:r>
            <a:r>
              <a:rPr lang="ru-RU" altLang="de-CZ" sz="2800" i="1" dirty="0">
                <a:latin typeface="Times New Roman" panose="02020603050405020304" pitchFamily="18" charset="0"/>
              </a:rPr>
              <a:t>Меня зовут Алёша, Иван, Эта местность называется Игарка</a:t>
            </a:r>
            <a:r>
              <a:rPr lang="ru-RU" altLang="de-CZ" sz="2800" dirty="0">
                <a:latin typeface="Times New Roman" panose="02020603050405020304" pitchFamily="18" charset="0"/>
              </a:rPr>
              <a:t>. </a:t>
            </a:r>
            <a:r>
              <a:rPr lang="cs-CZ" altLang="de-CZ" sz="2800" dirty="0">
                <a:latin typeface="Times New Roman" panose="02020603050405020304" pitchFamily="18" charset="0"/>
              </a:rPr>
              <a:t>Ve většině spojení se ovšem používá instrumentál, na rozdíl od češtiny: </a:t>
            </a:r>
            <a:r>
              <a:rPr lang="ru-RU" altLang="de-CZ" sz="2800" i="1" dirty="0">
                <a:latin typeface="Times New Roman" panose="02020603050405020304" pitchFamily="18" charset="0"/>
              </a:rPr>
              <a:t>Его прозвали </a:t>
            </a:r>
            <a:r>
              <a:rPr lang="ru-RU" altLang="de-CZ" sz="2800" i="1" dirty="0" err="1">
                <a:latin typeface="Times New Roman" panose="02020603050405020304" pitchFamily="18" charset="0"/>
              </a:rPr>
              <a:t>Цыганк</a:t>
            </a:r>
            <a:r>
              <a:rPr lang="ru-RU" altLang="de-CZ" sz="2800" i="1" u="sng" dirty="0" err="1">
                <a:latin typeface="Times New Roman" panose="02020603050405020304" pitchFamily="18" charset="0"/>
              </a:rPr>
              <a:t>о</a:t>
            </a:r>
            <a:r>
              <a:rPr lang="ru-RU" altLang="de-CZ" sz="2800" i="1" dirty="0" err="1">
                <a:latin typeface="Times New Roman" panose="02020603050405020304" pitchFamily="18" charset="0"/>
              </a:rPr>
              <a:t>м</a:t>
            </a:r>
            <a:r>
              <a:rPr lang="ru-RU" altLang="de-CZ" sz="2800" i="1" dirty="0">
                <a:latin typeface="Times New Roman" panose="02020603050405020304" pitchFamily="18" charset="0"/>
              </a:rPr>
              <a:t> </a:t>
            </a:r>
            <a:r>
              <a:rPr lang="ru-RU" altLang="de-CZ" sz="2800" dirty="0">
                <a:latin typeface="Times New Roman" panose="02020603050405020304" pitchFamily="18" charset="0"/>
              </a:rPr>
              <a:t>,</a:t>
            </a:r>
            <a:r>
              <a:rPr lang="de-CH" altLang="de-CZ" sz="2800" dirty="0" err="1">
                <a:latin typeface="Times New Roman" panose="02020603050405020304" pitchFamily="18" charset="0"/>
              </a:rPr>
              <a:t>Přezděli</a:t>
            </a:r>
            <a:r>
              <a:rPr lang="de-CH" altLang="de-CZ" sz="2800" dirty="0">
                <a:latin typeface="Times New Roman" panose="02020603050405020304" pitchFamily="18" charset="0"/>
              </a:rPr>
              <a:t> </a:t>
            </a:r>
            <a:r>
              <a:rPr lang="de-CH" altLang="de-CZ" sz="2800" dirty="0" err="1">
                <a:latin typeface="Times New Roman" panose="02020603050405020304" pitchFamily="18" charset="0"/>
              </a:rPr>
              <a:t>mu</a:t>
            </a:r>
            <a:r>
              <a:rPr lang="de-CH" altLang="de-CZ" sz="2800" dirty="0">
                <a:latin typeface="Times New Roman" panose="02020603050405020304" pitchFamily="18" charset="0"/>
              </a:rPr>
              <a:t> </a:t>
            </a:r>
            <a:r>
              <a:rPr lang="de-CH" altLang="de-CZ" sz="2800" dirty="0" err="1">
                <a:latin typeface="Times New Roman" panose="02020603050405020304" pitchFamily="18" charset="0"/>
              </a:rPr>
              <a:t>Cikánek</a:t>
            </a:r>
            <a:r>
              <a:rPr lang="de-CH" altLang="de-CZ" sz="2800" dirty="0">
                <a:latin typeface="Times New Roman" panose="02020603050405020304" pitchFamily="18" charset="0"/>
              </a:rPr>
              <a:t>‘, </a:t>
            </a:r>
            <a:r>
              <a:rPr lang="ru-RU" altLang="de-CZ" sz="2800" i="1" dirty="0">
                <a:latin typeface="Times New Roman" panose="02020603050405020304" pitchFamily="18" charset="0"/>
              </a:rPr>
              <a:t>Сороку зовут воровкой </a:t>
            </a:r>
            <a:r>
              <a:rPr lang="ru-RU" altLang="de-CZ" sz="2800" dirty="0">
                <a:latin typeface="Times New Roman" panose="02020603050405020304" pitchFamily="18" charset="0"/>
              </a:rPr>
              <a:t>,</a:t>
            </a:r>
            <a:r>
              <a:rPr lang="cs-CZ" altLang="de-CZ" sz="2800" dirty="0">
                <a:latin typeface="Times New Roman" panose="02020603050405020304" pitchFamily="18" charset="0"/>
              </a:rPr>
              <a:t>Strace říkají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altLang="de-CZ" sz="2800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Inhaltsplatzhalter 2">
            <a:extLst>
              <a:ext uri="{FF2B5EF4-FFF2-40B4-BE49-F238E27FC236}">
                <a16:creationId xmlns:a16="http://schemas.microsoft.com/office/drawing/2014/main" id="{B7A9E6D8-6B1D-8D38-4C76-C16EA139C59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50825" y="260350"/>
            <a:ext cx="8642350" cy="6264275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CZ" sz="2800" dirty="0">
                <a:latin typeface="Times New Roman" panose="02020603050405020304" pitchFamily="18" charset="0"/>
              </a:rPr>
              <a:t>(se říká) zlodějka</a:t>
            </a:r>
            <a:r>
              <a:rPr lang="de-CH" altLang="de-CZ" sz="2800" dirty="0">
                <a:latin typeface="Times New Roman" panose="02020603050405020304" pitchFamily="18" charset="0"/>
              </a:rPr>
              <a:t>‘, </a:t>
            </a:r>
            <a:r>
              <a:rPr lang="ru-RU" altLang="de-CZ" sz="2800" i="1" dirty="0">
                <a:latin typeface="Times New Roman" panose="02020603050405020304" pitchFamily="18" charset="0"/>
              </a:rPr>
              <a:t>Его ругали вором </a:t>
            </a:r>
            <a:r>
              <a:rPr lang="ru-RU" altLang="de-CZ" sz="2800" dirty="0">
                <a:latin typeface="Times New Roman" panose="02020603050405020304" pitchFamily="18" charset="0"/>
              </a:rPr>
              <a:t>,</a:t>
            </a:r>
            <a:r>
              <a:rPr lang="cs-CZ" altLang="de-CZ" sz="2800" dirty="0">
                <a:latin typeface="Times New Roman" panose="02020603050405020304" pitchFamily="18" charset="0"/>
              </a:rPr>
              <a:t>Nadávali mu zloděj/zlodějů</a:t>
            </a:r>
            <a:r>
              <a:rPr lang="de-CH" altLang="de-CZ" sz="2800" dirty="0">
                <a:latin typeface="Times New Roman" panose="02020603050405020304" pitchFamily="18" charset="0"/>
              </a:rPr>
              <a:t>‘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CZ" sz="2800" dirty="0" err="1">
                <a:latin typeface="Times New Roman" panose="02020603050405020304" pitchFamily="18" charset="0"/>
              </a:rPr>
              <a:t>Periférnější</a:t>
            </a:r>
            <a:r>
              <a:rPr lang="cs-CZ" altLang="de-CZ" sz="2800" dirty="0">
                <a:latin typeface="Times New Roman" panose="02020603050405020304" pitchFamily="18" charset="0"/>
              </a:rPr>
              <a:t> případy: časové určení: </a:t>
            </a:r>
            <a:r>
              <a:rPr lang="ru-RU" altLang="de-CZ" sz="2800" i="1" dirty="0">
                <a:latin typeface="Times New Roman" panose="02020603050405020304" pitchFamily="18" charset="0"/>
              </a:rPr>
              <a:t>Какое сегодня (было тогда) число?</a:t>
            </a:r>
            <a:r>
              <a:rPr lang="ru-RU" altLang="de-CZ" sz="2800" dirty="0">
                <a:latin typeface="Times New Roman" panose="02020603050405020304" pitchFamily="18" charset="0"/>
              </a:rPr>
              <a:t> </a:t>
            </a:r>
            <a:r>
              <a:rPr lang="ru-RU" altLang="de-CZ" sz="2800" i="1" dirty="0">
                <a:latin typeface="Times New Roman" panose="02020603050405020304" pitchFamily="18" charset="0"/>
              </a:rPr>
              <a:t>Сегодня Первое мая</a:t>
            </a:r>
            <a:r>
              <a:rPr lang="ru-RU" altLang="de-CZ" sz="2800" dirty="0">
                <a:latin typeface="Times New Roman" panose="02020603050405020304" pitchFamily="18" charset="0"/>
              </a:rPr>
              <a:t> ,</a:t>
            </a:r>
            <a:r>
              <a:rPr lang="cs-CZ" altLang="de-CZ" sz="2800" dirty="0">
                <a:latin typeface="Times New Roman" panose="02020603050405020304" pitchFamily="18" charset="0"/>
              </a:rPr>
              <a:t>Dnes je Prvního máje</a:t>
            </a:r>
            <a:r>
              <a:rPr lang="de-CH" altLang="de-CZ" sz="2800" dirty="0">
                <a:latin typeface="Times New Roman" panose="02020603050405020304" pitchFamily="18" charset="0"/>
              </a:rPr>
              <a:t>‘, </a:t>
            </a:r>
            <a:r>
              <a:rPr lang="ru-RU" altLang="de-CZ" sz="2800" i="1" dirty="0">
                <a:latin typeface="Times New Roman" panose="02020603050405020304" pitchFamily="18" charset="0"/>
              </a:rPr>
              <a:t>Было третье </a:t>
            </a:r>
            <a:r>
              <a:rPr lang="ru-RU" altLang="de-CZ" sz="2800" dirty="0">
                <a:latin typeface="Times New Roman" panose="02020603050405020304" pitchFamily="18" charset="0"/>
              </a:rPr>
              <a:t>(</a:t>
            </a:r>
            <a:r>
              <a:rPr lang="cs-CZ" altLang="de-CZ" sz="2800" dirty="0">
                <a:latin typeface="Times New Roman" panose="02020603050405020304" pitchFamily="18" charset="0"/>
              </a:rPr>
              <a:t>tj. </a:t>
            </a:r>
            <a:r>
              <a:rPr lang="ru-RU" altLang="de-CZ" sz="2800" dirty="0">
                <a:latin typeface="Times New Roman" panose="02020603050405020304" pitchFamily="18" charset="0"/>
              </a:rPr>
              <a:t>число)</a:t>
            </a:r>
            <a:r>
              <a:rPr lang="cs-CZ" altLang="de-CZ" sz="2800" dirty="0">
                <a:latin typeface="Times New Roman" panose="02020603050405020304" pitchFamily="18" charset="0"/>
              </a:rPr>
              <a:t> </a:t>
            </a:r>
            <a:r>
              <a:rPr lang="ru-RU" altLang="de-CZ" sz="2800" i="1" dirty="0">
                <a:latin typeface="Times New Roman" panose="02020603050405020304" pitchFamily="18" charset="0"/>
              </a:rPr>
              <a:t>декабря</a:t>
            </a:r>
            <a:r>
              <a:rPr lang="ru-RU" altLang="de-CZ" sz="2800" dirty="0">
                <a:latin typeface="Times New Roman" panose="02020603050405020304" pitchFamily="18" charset="0"/>
              </a:rPr>
              <a:t> ,</a:t>
            </a:r>
            <a:r>
              <a:rPr lang="cs-CZ" altLang="de-CZ" sz="2800" dirty="0">
                <a:latin typeface="Times New Roman" panose="02020603050405020304" pitchFamily="18" charset="0"/>
              </a:rPr>
              <a:t>Bylo třetího prosince‘. „Shodně je však v obou jazycích genitiv, vyjadřujeme-li, kterého dne se co stalo: </a:t>
            </a:r>
            <a:r>
              <a:rPr lang="ru-RU" altLang="de-CZ" sz="2800" i="1" dirty="0">
                <a:latin typeface="Times New Roman" panose="02020603050405020304" pitchFamily="18" charset="0"/>
              </a:rPr>
              <a:t>Это было 3-го декабря</a:t>
            </a:r>
            <a:r>
              <a:rPr lang="ru-RU" altLang="de-CZ" sz="2800" dirty="0">
                <a:latin typeface="Times New Roman" panose="02020603050405020304" pitchFamily="18" charset="0"/>
              </a:rPr>
              <a:t> ,</a:t>
            </a:r>
            <a:r>
              <a:rPr lang="cs-CZ" altLang="de-CZ" sz="2800" dirty="0">
                <a:latin typeface="Times New Roman" panose="02020603050405020304" pitchFamily="18" charset="0"/>
              </a:rPr>
              <a:t>Bylo to 3. prosince‘“ (s. 293)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CZ" sz="2800" dirty="0">
                <a:latin typeface="Times New Roman" panose="02020603050405020304" pitchFamily="18" charset="0"/>
              </a:rPr>
              <a:t>Nakonec PMR upozorňuje na to, že vazba </a:t>
            </a:r>
            <a:r>
              <a:rPr lang="ru-RU" altLang="de-CZ" sz="2800" i="1" dirty="0">
                <a:latin typeface="Times New Roman" panose="02020603050405020304" pitchFamily="18" charset="0"/>
              </a:rPr>
              <a:t>что за </a:t>
            </a:r>
            <a:r>
              <a:rPr lang="cs-CZ" altLang="de-CZ" sz="2800" dirty="0">
                <a:latin typeface="Times New Roman" panose="02020603050405020304" pitchFamily="18" charset="0"/>
              </a:rPr>
              <a:t>má v ruštině N: </a:t>
            </a:r>
            <a:r>
              <a:rPr lang="ru-RU" altLang="de-CZ" sz="2800" i="1" dirty="0">
                <a:latin typeface="Times New Roman" panose="02020603050405020304" pitchFamily="18" charset="0"/>
              </a:rPr>
              <a:t>Что это за книга?</a:t>
            </a:r>
            <a:r>
              <a:rPr lang="ru-RU" altLang="de-CZ" sz="2800" dirty="0">
                <a:latin typeface="Times New Roman" panose="02020603050405020304" pitchFamily="18" charset="0"/>
              </a:rPr>
              <a:t> ,</a:t>
            </a:r>
            <a:r>
              <a:rPr lang="cs-CZ" altLang="de-CZ" sz="2800" dirty="0">
                <a:latin typeface="Times New Roman" panose="02020603050405020304" pitchFamily="18" charset="0"/>
              </a:rPr>
              <a:t>Co je to za knihu‘, </a:t>
            </a:r>
            <a:r>
              <a:rPr lang="ru-RU" altLang="de-CZ" sz="2800" i="1" dirty="0">
                <a:latin typeface="Times New Roman" panose="02020603050405020304" pitchFamily="18" charset="0"/>
              </a:rPr>
              <a:t>Что это за люди, Что за красота!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CZ" sz="2800" dirty="0">
                <a:latin typeface="Times New Roman" panose="02020603050405020304" pitchFamily="18" charset="0"/>
              </a:rPr>
              <a:t>NB: Souvisí to asi s německým původem celé konstrukce, protože v němčině má 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Was</a:t>
            </a:r>
            <a:r>
              <a:rPr lang="cs-CZ" altLang="de-CZ" sz="2800" i="1" dirty="0">
                <a:latin typeface="Times New Roman" panose="02020603050405020304" pitchFamily="18" charset="0"/>
              </a:rPr>
              <a:t> 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für</a:t>
            </a:r>
            <a:r>
              <a:rPr lang="cs-CZ" altLang="de-CZ" sz="2800" i="1" dirty="0">
                <a:latin typeface="Times New Roman" panose="02020603050405020304" pitchFamily="18" charset="0"/>
              </a:rPr>
              <a:t> 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ein</a:t>
            </a:r>
            <a:r>
              <a:rPr lang="cs-CZ" altLang="de-CZ" sz="2800" dirty="0">
                <a:latin typeface="Times New Roman" panose="02020603050405020304" pitchFamily="18" charset="0"/>
              </a:rPr>
              <a:t> také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Inhaltsplatzhalter 2">
            <a:extLst>
              <a:ext uri="{FF2B5EF4-FFF2-40B4-BE49-F238E27FC236}">
                <a16:creationId xmlns:a16="http://schemas.microsoft.com/office/drawing/2014/main" id="{51C8875B-78F9-3F19-94F4-73ACD1FEA96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50825" y="260350"/>
            <a:ext cx="8642350" cy="6264275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CZ" sz="2800">
                <a:latin typeface="Times New Roman" panose="02020603050405020304" pitchFamily="18" charset="0"/>
              </a:rPr>
              <a:t>nominativ, ačkoliv předložka </a:t>
            </a:r>
            <a:r>
              <a:rPr lang="cs-CZ" altLang="de-CZ" sz="2800" i="1">
                <a:latin typeface="Times New Roman" panose="02020603050405020304" pitchFamily="18" charset="0"/>
              </a:rPr>
              <a:t>für</a:t>
            </a:r>
            <a:r>
              <a:rPr lang="cs-CZ" altLang="de-CZ" sz="2800">
                <a:latin typeface="Times New Roman" panose="02020603050405020304" pitchFamily="18" charset="0"/>
              </a:rPr>
              <a:t> má akuzativ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CZ" sz="2800">
                <a:latin typeface="Times New Roman" panose="02020603050405020304" pitchFamily="18" charset="0"/>
              </a:rPr>
              <a:t>NB2 Srov. slov. </a:t>
            </a:r>
            <a:r>
              <a:rPr lang="cs-CZ" altLang="de-CZ" sz="2800" i="1">
                <a:latin typeface="Times New Roman" panose="02020603050405020304" pitchFamily="18" charset="0"/>
              </a:rPr>
              <a:t>Poznám po schodoch, po zvukoch, čo sme kto za ľud</a:t>
            </a:r>
            <a:r>
              <a:rPr lang="cs-CZ" altLang="de-CZ" sz="2800" i="1" u="sng">
                <a:latin typeface="Times New Roman" panose="02020603050405020304" pitchFamily="18" charset="0"/>
              </a:rPr>
              <a:t>ia</a:t>
            </a:r>
            <a:endParaRPr lang="cs-CZ" altLang="de-CZ" sz="2800">
              <a:latin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CZ" sz="2800">
                <a:latin typeface="Times New Roman" panose="02020603050405020304" pitchFamily="18" charset="0"/>
              </a:rPr>
              <a:t>Ještě upozorňuje PMR na spojení s neurčitým nebo záporným zájmenem: </a:t>
            </a:r>
            <a:r>
              <a:rPr lang="ru-RU" altLang="de-CZ" sz="2800" i="1">
                <a:latin typeface="Times New Roman" panose="02020603050405020304" pitchFamily="18" charset="0"/>
              </a:rPr>
              <a:t>Случилось что-то ужасное </a:t>
            </a:r>
            <a:r>
              <a:rPr lang="ru-RU" altLang="de-CZ" sz="2800">
                <a:latin typeface="Times New Roman" panose="02020603050405020304" pitchFamily="18" charset="0"/>
              </a:rPr>
              <a:t>,</a:t>
            </a:r>
            <a:r>
              <a:rPr lang="cs-CZ" altLang="de-CZ" sz="2800">
                <a:latin typeface="Times New Roman" panose="02020603050405020304" pitchFamily="18" charset="0"/>
              </a:rPr>
              <a:t>Stalo se něco strašného‘, </a:t>
            </a:r>
            <a:r>
              <a:rPr lang="ru-RU" altLang="de-CZ" sz="2800" i="1">
                <a:latin typeface="Times New Roman" panose="02020603050405020304" pitchFamily="18" charset="0"/>
              </a:rPr>
              <a:t>Меня интересует что-нибудь новое, Ничто человеческое ему не чуждо </a:t>
            </a:r>
            <a:r>
              <a:rPr lang="ru-RU" altLang="de-CZ" sz="2800">
                <a:latin typeface="Times New Roman" panose="02020603050405020304" pitchFamily="18" charset="0"/>
              </a:rPr>
              <a:t>,</a:t>
            </a:r>
            <a:r>
              <a:rPr lang="cs-CZ" altLang="de-CZ" sz="2800">
                <a:latin typeface="Times New Roman" panose="02020603050405020304" pitchFamily="18" charset="0"/>
              </a:rPr>
              <a:t>Nic lidského mu není cizí‘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Inhaltsplatzhalter 2">
            <a:extLst>
              <a:ext uri="{FF2B5EF4-FFF2-40B4-BE49-F238E27FC236}">
                <a16:creationId xmlns:a16="http://schemas.microsoft.com/office/drawing/2014/main" id="{1C53F2B9-61B6-498F-349A-037AF02D577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50825" y="260350"/>
            <a:ext cx="8642350" cy="6264275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cs-CZ" altLang="de-CZ" sz="2800" dirty="0">
                <a:latin typeface="Times New Roman" panose="02020603050405020304" pitchFamily="18" charset="0"/>
              </a:rPr>
              <a:t>genitiv: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endParaRPr lang="cs-CZ" altLang="de-CZ" sz="2800" dirty="0">
              <a:latin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cs-CZ" altLang="de-CZ" sz="2800" dirty="0">
                <a:latin typeface="Times New Roman" panose="02020603050405020304" pitchFamily="18" charset="0"/>
              </a:rPr>
              <a:t>PMR upozorňuje na to, že užívání genitivu je v ruštině oproti češtině „značně rozrůzněné a přitom navzájem dosti odlišné, zvláště pokud jde o frekvenci některých typů. Vcelku se genitivu v ruštině užívá v míře </a:t>
            </a:r>
            <a:r>
              <a:rPr lang="cs-CZ" altLang="de-CZ" sz="2800" spc="100" dirty="0">
                <a:latin typeface="Times New Roman" panose="02020603050405020304" pitchFamily="18" charset="0"/>
              </a:rPr>
              <a:t>širší</a:t>
            </a:r>
            <a:r>
              <a:rPr lang="cs-CZ" altLang="de-CZ" sz="2800" dirty="0">
                <a:latin typeface="Times New Roman" panose="02020603050405020304" pitchFamily="18" charset="0"/>
              </a:rPr>
              <a:t> než v češtině; platí to hlavně o genitivu přivlastňovacím, záporovém a srovnávacím“ (s. 293)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cs-CZ" altLang="de-CZ" sz="2800" dirty="0">
                <a:latin typeface="Times New Roman" panose="02020603050405020304" pitchFamily="18" charset="0"/>
              </a:rPr>
              <a:t>Samozřejmě se jazyky shodují v tom, že G je vyjadřovacím prostředkem neshodného atributu u substantiva. Např. </a:t>
            </a:r>
            <a:r>
              <a:rPr lang="ru-RU" altLang="de-CZ" sz="2800" i="1" dirty="0">
                <a:latin typeface="Times New Roman" panose="02020603050405020304" pitchFamily="18" charset="0"/>
              </a:rPr>
              <a:t>ступень лестницы, центр города, запах мыла, плач ребёнка, килограмм сахару, группа студентов</a:t>
            </a:r>
            <a:r>
              <a:rPr lang="ru-RU" altLang="de-CZ" sz="2800" dirty="0">
                <a:latin typeface="Times New Roman" panose="02020603050405020304" pitchFamily="18" charset="0"/>
              </a:rPr>
              <a:t>.</a:t>
            </a:r>
            <a:r>
              <a:rPr lang="cs-CZ" altLang="de-CZ" sz="2800" dirty="0">
                <a:latin typeface="Times New Roman" panose="02020603050405020304" pitchFamily="18" charset="0"/>
              </a:rPr>
              <a:t> Sémantické poměry jsou různé, např.</a:t>
            </a:r>
            <a:endParaRPr lang="ru-RU" altLang="de-CZ" sz="2800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Inhaltsplatzhalter 2">
            <a:extLst>
              <a:ext uri="{FF2B5EF4-FFF2-40B4-BE49-F238E27FC236}">
                <a16:creationId xmlns:a16="http://schemas.microsoft.com/office/drawing/2014/main" id="{11A58172-6F80-9E58-E1B0-A6FF06EC08B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50825" y="260350"/>
            <a:ext cx="8642350" cy="6264275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</a:rPr>
              <a:t>část/celek (první dva), vlastnost (třetí), genitiv podmětu (čtvrtý), množství (poslední dva).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</a:rPr>
              <a:t>Konkurence mezi genitivem a jinými vazbami u mnoha substantiv jsou často lexikalizovány, takže se jen těžko uchopí pravidlem, PMR píše o drobných rozdílech, které jsou „dány územ, skladebným pojetím věcného obsahu a někdy také rozdíly lexikálními“: </a:t>
            </a:r>
            <a:r>
              <a:rPr lang="ru-RU" altLang="de-DE" sz="2800" i="1">
                <a:latin typeface="Times New Roman" panose="02020603050405020304" pitchFamily="18" charset="0"/>
              </a:rPr>
              <a:t>уроженец Москвы</a:t>
            </a:r>
            <a:r>
              <a:rPr lang="ru-RU" altLang="de-DE" sz="2800">
                <a:latin typeface="Times New Roman" panose="02020603050405020304" pitchFamily="18" charset="0"/>
              </a:rPr>
              <a:t> ,</a:t>
            </a:r>
            <a:r>
              <a:rPr lang="cs-CZ" altLang="de-DE" sz="2800">
                <a:latin typeface="Times New Roman" panose="02020603050405020304" pitchFamily="18" charset="0"/>
              </a:rPr>
              <a:t>rodák z Moskvy</a:t>
            </a:r>
            <a:r>
              <a:rPr lang="cs-CZ" altLang="de-CZ" sz="2800">
                <a:latin typeface="Times New Roman" panose="02020603050405020304" pitchFamily="18" charset="0"/>
              </a:rPr>
              <a:t>‘, </a:t>
            </a:r>
            <a:r>
              <a:rPr lang="ru-RU" altLang="de-CZ" sz="2800" i="1">
                <a:latin typeface="Times New Roman" panose="02020603050405020304" pitchFamily="18" charset="0"/>
              </a:rPr>
              <a:t>мальчик семи лет </a:t>
            </a:r>
            <a:r>
              <a:rPr lang="ru-RU" altLang="de-CZ" sz="2800">
                <a:latin typeface="Times New Roman" panose="02020603050405020304" pitchFamily="18" charset="0"/>
              </a:rPr>
              <a:t>,</a:t>
            </a:r>
            <a:r>
              <a:rPr lang="cs-CZ" altLang="de-CZ" sz="2800">
                <a:latin typeface="Times New Roman" panose="02020603050405020304" pitchFamily="18" charset="0"/>
              </a:rPr>
              <a:t>sedmiletý chlapec‘, </a:t>
            </a:r>
            <a:r>
              <a:rPr lang="ru-RU" altLang="de-CZ" sz="2800" i="1">
                <a:latin typeface="Times New Roman" panose="02020603050405020304" pitchFamily="18" charset="0"/>
              </a:rPr>
              <a:t>мотор большой мощности </a:t>
            </a:r>
            <a:r>
              <a:rPr lang="cs-CZ" altLang="de-CZ" sz="2800">
                <a:latin typeface="Times New Roman" panose="02020603050405020304" pitchFamily="18" charset="0"/>
              </a:rPr>
              <a:t>,motor o velkém výkonu‘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жажда славы </a:t>
            </a:r>
            <a:r>
              <a:rPr lang="ru-RU" altLang="de-CZ" sz="2800">
                <a:latin typeface="Times New Roman" panose="02020603050405020304" pitchFamily="18" charset="0"/>
              </a:rPr>
              <a:t>,</a:t>
            </a:r>
            <a:r>
              <a:rPr lang="cs-CZ" altLang="de-CZ" sz="2800">
                <a:latin typeface="Times New Roman" panose="02020603050405020304" pitchFamily="18" charset="0"/>
              </a:rPr>
              <a:t>touha po slávě‘, </a:t>
            </a:r>
            <a:r>
              <a:rPr lang="ru-RU" altLang="de-CZ" sz="2800" i="1">
                <a:latin typeface="Times New Roman" panose="02020603050405020304" pitchFamily="18" charset="0"/>
              </a:rPr>
              <a:t>боязнь ответственности </a:t>
            </a:r>
            <a:r>
              <a:rPr lang="ru-RU" altLang="de-CZ" sz="2800">
                <a:latin typeface="Times New Roman" panose="02020603050405020304" pitchFamily="18" charset="0"/>
              </a:rPr>
              <a:t>,</a:t>
            </a:r>
            <a:r>
              <a:rPr lang="cs-CZ" altLang="de-CZ" sz="2800">
                <a:latin typeface="Times New Roman" panose="02020603050405020304" pitchFamily="18" charset="0"/>
              </a:rPr>
              <a:t>strach před odpovědností‘, ale také </a:t>
            </a:r>
            <a:r>
              <a:rPr lang="ru-RU" altLang="de-CZ" sz="2800" i="1">
                <a:latin typeface="Times New Roman" panose="02020603050405020304" pitchFamily="18" charset="0"/>
              </a:rPr>
              <a:t>вопрос о происхождении славян</a:t>
            </a:r>
            <a:r>
              <a:rPr lang="ru-RU" altLang="de-CZ" sz="2800">
                <a:latin typeface="Times New Roman" panose="02020603050405020304" pitchFamily="18" charset="0"/>
              </a:rPr>
              <a:t> </a:t>
            </a:r>
            <a:r>
              <a:rPr lang="cs-CZ" altLang="de-CZ" sz="2800">
                <a:latin typeface="Times New Roman" panose="02020603050405020304" pitchFamily="18" charset="0"/>
              </a:rPr>
              <a:t>,otázka původu Slovanů‘, </a:t>
            </a:r>
            <a:r>
              <a:rPr lang="ru-RU" altLang="de-CZ" sz="2800" i="1">
                <a:latin typeface="Times New Roman" panose="02020603050405020304" pitchFamily="18" charset="0"/>
              </a:rPr>
              <a:t>контроль за выполнением решений</a:t>
            </a:r>
            <a:r>
              <a:rPr lang="ru-RU" altLang="de-CZ" sz="2800">
                <a:latin typeface="Times New Roman" panose="02020603050405020304" pitchFamily="18" charset="0"/>
              </a:rPr>
              <a:t> </a:t>
            </a:r>
            <a:r>
              <a:rPr lang="cs-CZ" altLang="de-CZ" sz="2800">
                <a:latin typeface="Times New Roman" panose="02020603050405020304" pitchFamily="18" charset="0"/>
              </a:rPr>
              <a:t>,kontrola plnění usnesení‘ atd.</a:t>
            </a:r>
            <a:endParaRPr lang="cs-CZ" altLang="de-DE" sz="28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Inhaltsplatzhalter 2">
            <a:extLst>
              <a:ext uri="{FF2B5EF4-FFF2-40B4-BE49-F238E27FC236}">
                <a16:creationId xmlns:a16="http://schemas.microsoft.com/office/drawing/2014/main" id="{1D729E9A-32E1-7DF2-F138-CD23EDEBD3A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50825" y="260350"/>
            <a:ext cx="8642350" cy="6264275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</a:rPr>
              <a:t>Důležitým rozdílem je okrajovost přivlastňovacích přídavných jmen v ruštině a jejich relativní produktivnost a široké používání v češtině: </a:t>
            </a:r>
            <a:r>
              <a:rPr lang="ru-RU" altLang="de-DE" sz="2800" i="1">
                <a:latin typeface="Times New Roman" panose="02020603050405020304" pitchFamily="18" charset="0"/>
              </a:rPr>
              <a:t>слова отца </a:t>
            </a:r>
            <a:r>
              <a:rPr lang="ru-RU" altLang="de-DE" sz="2800">
                <a:latin typeface="Times New Roman" panose="02020603050405020304" pitchFamily="18" charset="0"/>
              </a:rPr>
              <a:t>,</a:t>
            </a:r>
            <a:r>
              <a:rPr lang="cs-CZ" altLang="de-DE" sz="2800">
                <a:latin typeface="Times New Roman" panose="02020603050405020304" pitchFamily="18" charset="0"/>
              </a:rPr>
              <a:t>otcova slova</a:t>
            </a:r>
            <a:r>
              <a:rPr lang="cs-CZ" altLang="de-CZ" sz="2800">
                <a:latin typeface="Times New Roman" panose="02020603050405020304" pitchFamily="18" charset="0"/>
              </a:rPr>
              <a:t>‘, </a:t>
            </a:r>
            <a:r>
              <a:rPr lang="ru-RU" altLang="de-CZ" sz="2800" i="1">
                <a:latin typeface="Times New Roman" panose="02020603050405020304" pitchFamily="18" charset="0"/>
              </a:rPr>
              <a:t>брат друга </a:t>
            </a:r>
            <a:r>
              <a:rPr lang="ru-RU" altLang="de-CZ" sz="2800">
                <a:latin typeface="Times New Roman" panose="02020603050405020304" pitchFamily="18" charset="0"/>
              </a:rPr>
              <a:t>,</a:t>
            </a:r>
            <a:r>
              <a:rPr lang="cs-CZ" altLang="de-CZ" sz="2800">
                <a:latin typeface="Times New Roman" panose="02020603050405020304" pitchFamily="18" charset="0"/>
              </a:rPr>
              <a:t>přítelův bratr‘, ovšem se syntaktickými omezeními, např. </a:t>
            </a:r>
            <a:r>
              <a:rPr lang="cs-CZ" altLang="de-CZ" sz="2800" i="1">
                <a:latin typeface="Times New Roman" panose="02020603050405020304" pitchFamily="18" charset="0"/>
              </a:rPr>
              <a:t>chování našeho Pavla, povinnosti našeho učitele</a:t>
            </a:r>
            <a:r>
              <a:rPr lang="cs-CZ" altLang="de-CZ" sz="2800">
                <a:latin typeface="Times New Roman" panose="02020603050405020304" pitchFamily="18" charset="0"/>
              </a:rPr>
              <a:t> atd.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</a:rPr>
              <a:t>U genitivu původce je v češtině leckdy předložka, srov. </a:t>
            </a:r>
            <a:r>
              <a:rPr lang="ru-RU" altLang="de-DE" sz="2800" i="1">
                <a:latin typeface="Times New Roman" panose="02020603050405020304" pitchFamily="18" charset="0"/>
              </a:rPr>
              <a:t>стихотворения Лермонтова </a:t>
            </a:r>
            <a:r>
              <a:rPr lang="ru-RU" altLang="de-DE" sz="2800">
                <a:latin typeface="Times New Roman" panose="02020603050405020304" pitchFamily="18" charset="0"/>
              </a:rPr>
              <a:t>,</a:t>
            </a:r>
            <a:r>
              <a:rPr lang="cs-CZ" altLang="de-DE" sz="2800">
                <a:latin typeface="Times New Roman" panose="02020603050405020304" pitchFamily="18" charset="0"/>
              </a:rPr>
              <a:t>Lermontovovy básně</a:t>
            </a:r>
            <a:r>
              <a:rPr lang="cs-CZ" altLang="de-CZ" sz="2800">
                <a:latin typeface="Times New Roman" panose="02020603050405020304" pitchFamily="18" charset="0"/>
              </a:rPr>
              <a:t>‘, </a:t>
            </a:r>
            <a:r>
              <a:rPr lang="ru-RU" altLang="de-CZ" sz="2800" i="1">
                <a:latin typeface="Times New Roman" panose="02020603050405020304" pitchFamily="18" charset="0"/>
              </a:rPr>
              <a:t>квартет Ре-мажор П. И. Чайковского </a:t>
            </a:r>
            <a:r>
              <a:rPr lang="cs-CZ" altLang="de-CZ" sz="2800">
                <a:latin typeface="Times New Roman" panose="02020603050405020304" pitchFamily="18" charset="0"/>
              </a:rPr>
              <a:t>,kvartet D-dur od P. I. Čajkovského‘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</a:rPr>
              <a:t>Genitiv může ale samozřejmě být i pádem předmětu, nikoliv pouze přívlastku. Zde jsou různé paralely i rozdíly: slovesa vyjadřující vzdalování, obavu, zbavování (tzv. genitiv odluky), např.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Inhaltsplatzhalter 2">
            <a:extLst>
              <a:ext uri="{FF2B5EF4-FFF2-40B4-BE49-F238E27FC236}">
                <a16:creationId xmlns:a16="http://schemas.microsoft.com/office/drawing/2014/main" id="{BD886448-F481-84F8-E56B-0073510490A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50825" y="260350"/>
            <a:ext cx="8642350" cy="6264275"/>
          </a:xfrm>
        </p:spPr>
        <p:txBody>
          <a:bodyPr/>
          <a:lstStyle/>
          <a:p>
            <a:pPr marL="414338" indent="-309563" eaLnBrk="1">
              <a:buSzPct val="45000"/>
              <a:buFont typeface="Wingdings" pitchFamily="2" charset="2"/>
              <a:buChar char=""/>
              <a:tabLst>
                <a:tab pos="414338" algn="l"/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8050" algn="l"/>
                <a:tab pos="7707313" algn="l"/>
                <a:tab pos="8156575" algn="l"/>
                <a:tab pos="8605838" algn="l"/>
                <a:tab pos="9055100" algn="l"/>
              </a:tabLst>
            </a:pPr>
            <a:r>
              <a:rPr lang="ru-RU" altLang="de-DE" sz="2800" i="1" dirty="0">
                <a:latin typeface="Times New Roman" panose="02020603050405020304" pitchFamily="18" charset="0"/>
              </a:rPr>
              <a:t>бояться, опасаться, пугаться, сторониться, лишить </a:t>
            </a:r>
            <a:r>
              <a:rPr lang="ru-RU" altLang="de-DE" sz="2800" dirty="0">
                <a:latin typeface="Times New Roman" panose="02020603050405020304" pitchFamily="18" charset="0"/>
              </a:rPr>
              <a:t>(</a:t>
            </a:r>
            <a:r>
              <a:rPr lang="cs-CZ" altLang="de-DE" sz="2800" dirty="0">
                <a:latin typeface="Times New Roman" panose="02020603050405020304" pitchFamily="18" charset="0"/>
              </a:rPr>
              <a:t>srov. č. </a:t>
            </a:r>
            <a:r>
              <a:rPr lang="cs-CZ" altLang="de-DE" sz="2800" i="1" dirty="0">
                <a:latin typeface="Times New Roman" panose="02020603050405020304" pitchFamily="18" charset="0"/>
              </a:rPr>
              <a:t>bát se</a:t>
            </a:r>
            <a:r>
              <a:rPr lang="ru-RU" altLang="de-DE" sz="2800" dirty="0">
                <a:latin typeface="Times New Roman" panose="02020603050405020304" pitchFamily="18" charset="0"/>
              </a:rPr>
              <a:t>)</a:t>
            </a:r>
            <a:r>
              <a:rPr lang="cs-CZ" altLang="de-DE" sz="2800" dirty="0">
                <a:latin typeface="Times New Roman" panose="02020603050405020304" pitchFamily="18" charset="0"/>
              </a:rPr>
              <a:t>, slovesa vyjadřující dotyk: </a:t>
            </a:r>
            <a:r>
              <a:rPr lang="ru-RU" altLang="de-DE" sz="2800" i="1" dirty="0">
                <a:latin typeface="Times New Roman" panose="02020603050405020304" pitchFamily="18" charset="0"/>
              </a:rPr>
              <a:t>держаться, касаться </a:t>
            </a:r>
            <a:r>
              <a:rPr lang="ru-RU" altLang="de-DE" sz="2800" dirty="0">
                <a:latin typeface="Times New Roman" panose="02020603050405020304" pitchFamily="18" charset="0"/>
              </a:rPr>
              <a:t>(</a:t>
            </a:r>
            <a:r>
              <a:rPr lang="cs-CZ" altLang="de-DE" sz="2800" dirty="0">
                <a:latin typeface="Times New Roman" panose="02020603050405020304" pitchFamily="18" charset="0"/>
              </a:rPr>
              <a:t>srov. č. </a:t>
            </a:r>
            <a:r>
              <a:rPr lang="cs-CZ" altLang="de-DE" sz="2800" i="1" dirty="0">
                <a:latin typeface="Times New Roman" panose="02020603050405020304" pitchFamily="18" charset="0"/>
              </a:rPr>
              <a:t>dotýkat se</a:t>
            </a:r>
            <a:r>
              <a:rPr lang="ru-RU" altLang="de-DE" sz="2800" dirty="0">
                <a:latin typeface="Times New Roman" panose="02020603050405020304" pitchFamily="18" charset="0"/>
              </a:rPr>
              <a:t>)</a:t>
            </a:r>
            <a:r>
              <a:rPr lang="cs-CZ" altLang="de-DE" sz="2800" dirty="0">
                <a:latin typeface="Times New Roman" panose="02020603050405020304" pitchFamily="18" charset="0"/>
              </a:rPr>
              <a:t>, slovesa zaměření, dosažení něčeho: </a:t>
            </a:r>
            <a:r>
              <a:rPr lang="ru-RU" altLang="de-DE" sz="2800" i="1" dirty="0">
                <a:latin typeface="Times New Roman" panose="02020603050405020304" pitchFamily="18" charset="0"/>
              </a:rPr>
              <a:t>добиваться, домогаться </a:t>
            </a:r>
            <a:r>
              <a:rPr lang="ru-RU" altLang="de-DE" sz="2800" dirty="0">
                <a:latin typeface="Times New Roman" panose="02020603050405020304" pitchFamily="18" charset="0"/>
              </a:rPr>
              <a:t>(</a:t>
            </a:r>
            <a:r>
              <a:rPr lang="cs-CZ" altLang="de-DE" sz="2800" dirty="0">
                <a:latin typeface="Times New Roman" panose="02020603050405020304" pitchFamily="18" charset="0"/>
              </a:rPr>
              <a:t>srov. č. </a:t>
            </a:r>
            <a:r>
              <a:rPr lang="cs-CZ" altLang="de-DE" sz="2800" i="1" dirty="0">
                <a:latin typeface="Times New Roman" panose="02020603050405020304" pitchFamily="18" charset="0"/>
              </a:rPr>
              <a:t>domáhat se</a:t>
            </a:r>
            <a:r>
              <a:rPr lang="ru-RU" altLang="de-DE" sz="2800" dirty="0">
                <a:latin typeface="Times New Roman" panose="02020603050405020304" pitchFamily="18" charset="0"/>
              </a:rPr>
              <a:t>)</a:t>
            </a:r>
            <a:r>
              <a:rPr lang="cs-CZ" altLang="de-DE" sz="2800" dirty="0">
                <a:latin typeface="Times New Roman" panose="02020603050405020304" pitchFamily="18" charset="0"/>
              </a:rPr>
              <a:t>, slovesa vyjadřující přání, chtění, žádání: </a:t>
            </a:r>
            <a:r>
              <a:rPr lang="ru-RU" altLang="de-DE" sz="2800" i="1" dirty="0">
                <a:latin typeface="Times New Roman" panose="02020603050405020304" pitchFamily="18" charset="0"/>
              </a:rPr>
              <a:t>требовать (возобновления переговоров), хотеть, просить (помощи), искать (выгод, случая, возможности), ждать</a:t>
            </a:r>
            <a:r>
              <a:rPr lang="ru-RU" altLang="de-DE" sz="2800" dirty="0">
                <a:latin typeface="Times New Roman" panose="02020603050405020304" pitchFamily="18" charset="0"/>
              </a:rPr>
              <a:t> </a:t>
            </a:r>
            <a:r>
              <a:rPr lang="ru-RU" altLang="de-DE" sz="2800" dirty="0" err="1">
                <a:latin typeface="Times New Roman" panose="02020603050405020304" pitchFamily="18" charset="0"/>
              </a:rPr>
              <a:t>a</a:t>
            </a:r>
            <a:r>
              <a:rPr lang="cs-CZ" altLang="de-DE" sz="2800" dirty="0" err="1">
                <a:latin typeface="Times New Roman" panose="02020603050405020304" pitchFamily="18" charset="0"/>
              </a:rPr>
              <a:t>td</a:t>
            </a:r>
            <a:r>
              <a:rPr lang="cs-CZ" altLang="de-DE" sz="2800" dirty="0">
                <a:latin typeface="Times New Roman" panose="02020603050405020304" pitchFamily="18" charset="0"/>
              </a:rPr>
              <a:t>., někdy bývá konkurence, „při podmětu(!) přesně určeném nebo konkrétním je obvykle vazba s akuzativem: </a:t>
            </a:r>
            <a:r>
              <a:rPr lang="ru-RU" altLang="de-DE" sz="2800" i="1" dirty="0">
                <a:latin typeface="Times New Roman" panose="02020603050405020304" pitchFamily="18" charset="0"/>
              </a:rPr>
              <a:t>искать именно эту возможность, просить свои деньги обратно, требовать книгу</a:t>
            </a:r>
            <a:r>
              <a:rPr lang="cs-CZ" altLang="de-DE" sz="2800" dirty="0">
                <a:latin typeface="Times New Roman" panose="02020603050405020304" pitchFamily="18" charset="0"/>
              </a:rPr>
              <a:t>“</a:t>
            </a:r>
            <a:r>
              <a:rPr lang="ru-RU" altLang="de-DE" sz="2800" dirty="0">
                <a:latin typeface="Times New Roman" panose="02020603050405020304" pitchFamily="18" charset="0"/>
              </a:rPr>
              <a:t> (</a:t>
            </a:r>
            <a:r>
              <a:rPr lang="cs-CZ" altLang="de-DE" sz="2800" dirty="0">
                <a:latin typeface="Times New Roman" panose="02020603050405020304" pitchFamily="18" charset="0"/>
              </a:rPr>
              <a:t>s. 295</a:t>
            </a:r>
            <a:r>
              <a:rPr lang="ru-RU" altLang="de-DE" sz="2800" dirty="0">
                <a:latin typeface="Times New Roman" panose="02020603050405020304" pitchFamily="18" charset="0"/>
              </a:rPr>
              <a:t>)</a:t>
            </a:r>
            <a:endParaRPr lang="de-DE" altLang="de-DE" sz="2800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Inhaltsplatzhalter 2">
            <a:extLst>
              <a:ext uri="{FF2B5EF4-FFF2-40B4-BE49-F238E27FC236}">
                <a16:creationId xmlns:a16="http://schemas.microsoft.com/office/drawing/2014/main" id="{C2467159-9350-6AAA-72B4-E5A56F2A297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50825" y="260350"/>
            <a:ext cx="8642350" cy="6264275"/>
          </a:xfrm>
        </p:spPr>
        <p:txBody>
          <a:bodyPr/>
          <a:lstStyle/>
          <a:p>
            <a:pPr marL="414338" indent="-309563" eaLnBrk="1">
              <a:buSzPct val="45000"/>
              <a:buFont typeface="Wingdings" pitchFamily="2" charset="2"/>
              <a:buChar char=""/>
              <a:tabLst>
                <a:tab pos="414338" algn="l"/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8050" algn="l"/>
                <a:tab pos="7707313" algn="l"/>
                <a:tab pos="8156575" algn="l"/>
                <a:tab pos="8605838" algn="l"/>
                <a:tab pos="9055100" algn="l"/>
              </a:tabLst>
            </a:pPr>
            <a:r>
              <a:rPr lang="cs-CZ" altLang="de-DE" sz="2800" dirty="0">
                <a:latin typeface="Times New Roman" panose="02020603050405020304" pitchFamily="18" charset="0"/>
              </a:rPr>
              <a:t>U tranzitivních sloves se dá rozlišovat dílčí a úplné zasažení objektu: </a:t>
            </a:r>
            <a:r>
              <a:rPr lang="ru-RU" altLang="de-DE" sz="2800" i="1" dirty="0">
                <a:latin typeface="Times New Roman" panose="02020603050405020304" pitchFamily="18" charset="0"/>
              </a:rPr>
              <a:t>выпить молока (молоко), налить чернил (чернила), накупить книг, нарвать цветов</a:t>
            </a:r>
            <a:r>
              <a:rPr lang="ru-RU" altLang="de-DE" sz="2800" dirty="0">
                <a:latin typeface="Times New Roman" panose="02020603050405020304" pitchFamily="18" charset="0"/>
              </a:rPr>
              <a:t>, </a:t>
            </a:r>
            <a:r>
              <a:rPr lang="cs-CZ" altLang="de-DE" sz="2800" dirty="0">
                <a:latin typeface="Times New Roman" panose="02020603050405020304" pitchFamily="18" charset="0"/>
              </a:rPr>
              <a:t>u zvratných sloves s tímto prefixem pak pevně: </a:t>
            </a:r>
            <a:r>
              <a:rPr lang="ru-RU" altLang="de-DE" sz="2800" i="1" dirty="0">
                <a:latin typeface="Times New Roman" panose="02020603050405020304" pitchFamily="18" charset="0"/>
              </a:rPr>
              <a:t>насмотреться всяких футбольных матчей</a:t>
            </a:r>
            <a:endParaRPr lang="ru-RU" altLang="de-DE" sz="2800" dirty="0">
              <a:latin typeface="Times New Roman" panose="02020603050405020304" pitchFamily="18" charset="0"/>
            </a:endParaRPr>
          </a:p>
          <a:p>
            <a:pPr marL="414338" indent="-309563" eaLnBrk="1">
              <a:buSzPct val="45000"/>
              <a:buFont typeface="Wingdings" pitchFamily="2" charset="2"/>
              <a:buChar char=""/>
              <a:tabLst>
                <a:tab pos="414338" algn="l"/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8050" algn="l"/>
                <a:tab pos="7707313" algn="l"/>
                <a:tab pos="8156575" algn="l"/>
                <a:tab pos="8605838" algn="l"/>
                <a:tab pos="9055100" algn="l"/>
              </a:tabLst>
            </a:pPr>
            <a:r>
              <a:rPr lang="cs-CZ" altLang="de-DE" sz="2800" dirty="0">
                <a:latin typeface="Times New Roman" panose="02020603050405020304" pitchFamily="18" charset="0"/>
              </a:rPr>
              <a:t>Podstatnou úlohu hraje genitiv záporový, tomu jsme se už věnovali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Inhaltsplatzhalter 2">
            <a:extLst>
              <a:ext uri="{FF2B5EF4-FFF2-40B4-BE49-F238E27FC236}">
                <a16:creationId xmlns:a16="http://schemas.microsoft.com/office/drawing/2014/main" id="{6B8564C3-3C88-6C3D-7F82-F5665222FDF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50825" y="260350"/>
            <a:ext cx="8642350" cy="6264275"/>
          </a:xfrm>
        </p:spPr>
        <p:txBody>
          <a:bodyPr/>
          <a:lstStyle/>
          <a:p>
            <a:pPr marL="414338" indent="-309563" eaLnBrk="1">
              <a:buSzPct val="45000"/>
              <a:buFont typeface="Wingdings" pitchFamily="2" charset="2"/>
              <a:buChar char=""/>
              <a:tabLst>
                <a:tab pos="414338" algn="l"/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8050" algn="l"/>
                <a:tab pos="7707313" algn="l"/>
                <a:tab pos="8156575" algn="l"/>
                <a:tab pos="8605838" algn="l"/>
                <a:tab pos="9055100" algn="l"/>
              </a:tabLst>
            </a:pPr>
            <a:r>
              <a:rPr lang="cs-CZ" altLang="de-DE" sz="2800" dirty="0">
                <a:latin typeface="Times New Roman" panose="02020603050405020304" pitchFamily="18" charset="0"/>
              </a:rPr>
              <a:t>Ke genitivu jako pádu objektu viz disertaci K. </a:t>
            </a:r>
            <a:r>
              <a:rPr lang="cs-CZ" altLang="de-DE" sz="2800" dirty="0" err="1">
                <a:latin typeface="Times New Roman" panose="02020603050405020304" pitchFamily="18" charset="0"/>
              </a:rPr>
              <a:t>Skwarské</a:t>
            </a:r>
            <a:r>
              <a:rPr lang="cs-CZ" altLang="de-DE" sz="2800" dirty="0">
                <a:latin typeface="Times New Roman" panose="02020603050405020304" pitchFamily="18" charset="0"/>
              </a:rPr>
              <a:t> (SLÚ AV ČR): „</a:t>
            </a:r>
            <a:r>
              <a:rPr lang="cs-CZ" altLang="de-CZ" sz="2800" dirty="0">
                <a:latin typeface="Times New Roman" panose="02020603050405020304" pitchFamily="18" charset="0"/>
              </a:rPr>
              <a:t>Konkurence genitivu a akuzativu s tranzitivními slovesy v češtině, ruštině, polštině a slovinštině</a:t>
            </a:r>
            <a:r>
              <a:rPr lang="cs-CZ" altLang="de-DE" sz="2800" dirty="0">
                <a:latin typeface="Times New Roman" panose="02020603050405020304" pitchFamily="18" charset="0"/>
              </a:rPr>
              <a:t>“</a:t>
            </a:r>
          </a:p>
          <a:p>
            <a:pPr marL="414338" indent="-309563" eaLnBrk="1">
              <a:buSzPct val="45000"/>
              <a:buFont typeface="Wingdings" pitchFamily="2" charset="2"/>
              <a:buChar char=""/>
              <a:tabLst>
                <a:tab pos="414338" algn="l"/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8050" algn="l"/>
                <a:tab pos="7707313" algn="l"/>
                <a:tab pos="8156575" algn="l"/>
                <a:tab pos="8605838" algn="l"/>
                <a:tab pos="9055100" algn="l"/>
              </a:tabLst>
            </a:pPr>
            <a:r>
              <a:rPr lang="cs-CZ" altLang="de-DE" sz="2800" dirty="0">
                <a:latin typeface="Times New Roman" panose="02020603050405020304" pitchFamily="18" charset="0"/>
              </a:rPr>
              <a:t>S genitivem se spojuje i několik adjektiv, např. </a:t>
            </a:r>
            <a:r>
              <a:rPr lang="ru-RU" altLang="de-DE" sz="2800" i="1" dirty="0">
                <a:latin typeface="Times New Roman" panose="02020603050405020304" pitchFamily="18" charset="0"/>
              </a:rPr>
              <a:t>полный (воды, смущения, любви)</a:t>
            </a:r>
          </a:p>
          <a:p>
            <a:pPr marL="414338" indent="-309563" eaLnBrk="1">
              <a:buSzPct val="45000"/>
              <a:buFont typeface="Wingdings" pitchFamily="2" charset="2"/>
              <a:buChar char=""/>
              <a:tabLst>
                <a:tab pos="414338" algn="l"/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8050" algn="l"/>
                <a:tab pos="7707313" algn="l"/>
                <a:tab pos="8156575" algn="l"/>
                <a:tab pos="8605838" algn="l"/>
                <a:tab pos="9055100" algn="l"/>
              </a:tabLst>
            </a:pPr>
            <a:r>
              <a:rPr lang="cs-CZ" altLang="de-DE" sz="2800" dirty="0">
                <a:latin typeface="Times New Roman" panose="02020603050405020304" pitchFamily="18" charset="0"/>
              </a:rPr>
              <a:t>Důležitý v ruštině je i genitiv s komparativem</a:t>
            </a:r>
            <a:r>
              <a:rPr lang="ru-RU" altLang="de-DE" sz="2800" dirty="0">
                <a:latin typeface="Times New Roman" panose="02020603050405020304" pitchFamily="18" charset="0"/>
              </a:rPr>
              <a:t>:</a:t>
            </a:r>
            <a:r>
              <a:rPr lang="cs-CZ" altLang="de-DE" sz="2800" dirty="0">
                <a:latin typeface="Times New Roman" panose="02020603050405020304" pitchFamily="18" charset="0"/>
              </a:rPr>
              <a:t> </a:t>
            </a:r>
            <a:r>
              <a:rPr lang="ru-RU" altLang="de-DE" sz="2800" i="1" dirty="0">
                <a:latin typeface="Times New Roman" panose="02020603050405020304" pitchFamily="18" charset="0"/>
              </a:rPr>
              <a:t>Он сильнее тебя, Этот материал твёрже железа, Они играют лучше нас</a:t>
            </a:r>
            <a:r>
              <a:rPr lang="ru-RU" altLang="de-DE" sz="2800" dirty="0">
                <a:latin typeface="Times New Roman" panose="02020603050405020304" pitchFamily="18" charset="0"/>
              </a:rPr>
              <a:t>.</a:t>
            </a:r>
            <a:r>
              <a:rPr lang="cs-CZ" altLang="de-DE" sz="2800" dirty="0">
                <a:latin typeface="Times New Roman" panose="02020603050405020304" pitchFamily="18" charset="0"/>
              </a:rPr>
              <a:t> Při opisném tvaru komparativu: </a:t>
            </a:r>
            <a:r>
              <a:rPr lang="ru-RU" altLang="de-DE" sz="2800" i="1" dirty="0">
                <a:latin typeface="Times New Roman" panose="02020603050405020304" pitchFamily="18" charset="0"/>
              </a:rPr>
              <a:t>Он более прилежный, чем ты</a:t>
            </a:r>
            <a:r>
              <a:rPr lang="ru-RU" altLang="de-DE" sz="2800" dirty="0">
                <a:latin typeface="Times New Roman" panose="02020603050405020304" pitchFamily="18" charset="0"/>
              </a:rPr>
              <a:t>.</a:t>
            </a:r>
          </a:p>
          <a:p>
            <a:pPr marL="414338" indent="-309563" eaLnBrk="1">
              <a:buSzPct val="45000"/>
              <a:buFont typeface="Wingdings" pitchFamily="2" charset="2"/>
              <a:buChar char=""/>
              <a:tabLst>
                <a:tab pos="414338" algn="l"/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8050" algn="l"/>
                <a:tab pos="7707313" algn="l"/>
                <a:tab pos="8156575" algn="l"/>
                <a:tab pos="8605838" algn="l"/>
                <a:tab pos="9055100" algn="l"/>
              </a:tabLst>
            </a:pPr>
            <a:r>
              <a:rPr lang="cs-CZ" altLang="de-DE" sz="2800" dirty="0">
                <a:latin typeface="Times New Roman" panose="02020603050405020304" pitchFamily="18" charset="0"/>
              </a:rPr>
              <a:t>U příslovcí, zájmen a číslovek jde obyčejně o množství, </a:t>
            </a:r>
            <a:r>
              <a:rPr lang="ru-RU" altLang="de-DE" sz="2800" i="1" dirty="0">
                <a:latin typeface="Times New Roman" panose="02020603050405020304" pitchFamily="18" charset="0"/>
              </a:rPr>
              <a:t>мало времени, сколько денег, довольно опыта</a:t>
            </a:r>
            <a:r>
              <a:rPr lang="ru-RU" altLang="de-DE" sz="2800" dirty="0">
                <a:latin typeface="Times New Roman" panose="02020603050405020304" pitchFamily="18" charset="0"/>
              </a:rPr>
              <a:t>.</a:t>
            </a:r>
            <a:endParaRPr lang="cs-CZ" altLang="de-DE" sz="2800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el 1">
            <a:extLst>
              <a:ext uri="{FF2B5EF4-FFF2-40B4-BE49-F238E27FC236}">
                <a16:creationId xmlns:a16="http://schemas.microsoft.com/office/drawing/2014/main" id="{EDB26980-8CA7-F75A-7E07-5ED03AECCFC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de-CZ" sz="3200" dirty="0">
                <a:latin typeface="Times New Roman" panose="02020603050405020304" pitchFamily="18" charset="0"/>
              </a:rPr>
              <a:t>Jednoduchá věta: syntax pádů</a:t>
            </a:r>
            <a:endParaRPr lang="de-DE" altLang="de-CZ" sz="3200" dirty="0">
              <a:latin typeface="Times New Roman" panose="02020603050405020304" pitchFamily="18" charset="0"/>
            </a:endParaRPr>
          </a:p>
        </p:txBody>
      </p:sp>
      <p:sp>
        <p:nvSpPr>
          <p:cNvPr id="18434" name="Inhaltsplatzhalter 2">
            <a:extLst>
              <a:ext uri="{FF2B5EF4-FFF2-40B4-BE49-F238E27FC236}">
                <a16:creationId xmlns:a16="http://schemas.microsoft.com/office/drawing/2014/main" id="{DCAD9814-C1BF-57D8-D2F9-4A495A546A0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91513" cy="4924425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CZ" sz="2800" dirty="0">
                <a:latin typeface="Times New Roman" panose="02020603050405020304" pitchFamily="18" charset="0"/>
              </a:rPr>
              <a:t>Nejvíce rozšířen je pohled, že v ruštině je šest pádů, v češtině sedm: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altLang="de-CZ" sz="2800" dirty="0">
              <a:latin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CZ" sz="2800" dirty="0" err="1">
                <a:latin typeface="Times New Roman" panose="02020603050405020304" pitchFamily="18" charset="0"/>
              </a:rPr>
              <a:t>R</a:t>
            </a:r>
            <a:r>
              <a:rPr lang="cs-CZ" altLang="de-CZ" sz="2800" dirty="0">
                <a:latin typeface="Times New Roman" panose="02020603050405020304" pitchFamily="18" charset="0"/>
              </a:rPr>
              <a:t>: nominativ, genitiv, dativ, akuzativ, instrumentál, </a:t>
            </a:r>
            <a:r>
              <a:rPr lang="cs-CZ" altLang="de-CZ" sz="2800" dirty="0" err="1">
                <a:latin typeface="Times New Roman" panose="02020603050405020304" pitchFamily="18" charset="0"/>
              </a:rPr>
              <a:t>prepozitiv</a:t>
            </a:r>
            <a:endParaRPr lang="cs-CZ" altLang="de-CZ" sz="2800" dirty="0">
              <a:latin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CZ" sz="2800" dirty="0" err="1">
                <a:latin typeface="Times New Roman" panose="02020603050405020304" pitchFamily="18" charset="0"/>
              </a:rPr>
              <a:t>Č</a:t>
            </a:r>
            <a:r>
              <a:rPr lang="cs-CZ" altLang="de-CZ" sz="2800" dirty="0">
                <a:latin typeface="Times New Roman" panose="02020603050405020304" pitchFamily="18" charset="0"/>
              </a:rPr>
              <a:t>: nominativ, genitiv, dativ, akuzativ, instrumentál, lokál, vokativ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CZ" sz="2800" dirty="0">
                <a:latin typeface="Times New Roman" panose="02020603050405020304" pitchFamily="18" charset="0"/>
              </a:rPr>
              <a:t>Pojmenování 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prepozitiv</a:t>
            </a:r>
            <a:r>
              <a:rPr lang="cs-CZ" altLang="de-CZ" sz="2800" i="1" dirty="0">
                <a:latin typeface="Times New Roman" panose="02020603050405020304" pitchFamily="18" charset="0"/>
              </a:rPr>
              <a:t>/lokál </a:t>
            </a:r>
            <a:r>
              <a:rPr lang="cs-CZ" altLang="de-CZ" sz="2800" dirty="0">
                <a:latin typeface="Times New Roman" panose="02020603050405020304" pitchFamily="18" charset="0"/>
              </a:rPr>
              <a:t>vychází z filologických tradic, nemá funkční opodstatnění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altLang="de-CZ" sz="2800" dirty="0">
              <a:latin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altLang="de-CZ" sz="2800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Inhaltsplatzhalter 2">
            <a:extLst>
              <a:ext uri="{FF2B5EF4-FFF2-40B4-BE49-F238E27FC236}">
                <a16:creationId xmlns:a16="http://schemas.microsoft.com/office/drawing/2014/main" id="{58703C3A-212D-7D3B-7633-4A6AF731AE8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50825" y="260350"/>
            <a:ext cx="8642350" cy="6264275"/>
          </a:xfrm>
        </p:spPr>
        <p:txBody>
          <a:bodyPr/>
          <a:lstStyle/>
          <a:p>
            <a:pPr marL="414338" indent="-309563" eaLnBrk="1">
              <a:buSzPct val="45000"/>
              <a:buFont typeface="Wingdings" pitchFamily="2" charset="2"/>
              <a:buChar char=""/>
              <a:tabLst>
                <a:tab pos="414338" algn="l"/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8050" algn="l"/>
                <a:tab pos="7707313" algn="l"/>
                <a:tab pos="8156575" algn="l"/>
                <a:tab pos="8605838" algn="l"/>
                <a:tab pos="9055100" algn="l"/>
              </a:tabLst>
            </a:pPr>
            <a:r>
              <a:rPr lang="cs-CZ" altLang="de-DE" sz="2800">
                <a:latin typeface="Times New Roman" panose="02020603050405020304" pitchFamily="18" charset="0"/>
              </a:rPr>
              <a:t>V některých přacích větách vystupuje G samostatně: </a:t>
            </a:r>
            <a:r>
              <a:rPr lang="ru-RU" altLang="de-DE" sz="2800" i="1">
                <a:latin typeface="Times New Roman" panose="02020603050405020304" pitchFamily="18" charset="0"/>
              </a:rPr>
              <a:t>Всякого тебе счастья, Приятного аппетита, Спокойной ночи, Счастливого пути</a:t>
            </a:r>
          </a:p>
          <a:p>
            <a:pPr marL="414338" indent="-309563" eaLnBrk="1">
              <a:buSzPct val="45000"/>
              <a:buFont typeface="Wingdings" pitchFamily="2" charset="2"/>
              <a:buChar char=""/>
              <a:tabLst>
                <a:tab pos="414338" algn="l"/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8050" algn="l"/>
                <a:tab pos="7707313" algn="l"/>
                <a:tab pos="8156575" algn="l"/>
                <a:tab pos="8605838" algn="l"/>
                <a:tab pos="9055100" algn="l"/>
              </a:tabLst>
            </a:pPr>
            <a:endParaRPr lang="cs-CZ" altLang="de-DE" sz="28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Inhaltsplatzhalter 2">
            <a:extLst>
              <a:ext uri="{FF2B5EF4-FFF2-40B4-BE49-F238E27FC236}">
                <a16:creationId xmlns:a16="http://schemas.microsoft.com/office/drawing/2014/main" id="{8E3296AA-96A3-6383-BBEA-95D18862D6F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50825" y="260350"/>
            <a:ext cx="8642350" cy="6264275"/>
          </a:xfrm>
        </p:spPr>
        <p:txBody>
          <a:bodyPr/>
          <a:lstStyle/>
          <a:p>
            <a:pPr marL="104775" indent="0" eaLnBrk="1">
              <a:buSzPct val="45000"/>
              <a:tabLst>
                <a:tab pos="414338" algn="l"/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8050" algn="l"/>
                <a:tab pos="7707313" algn="l"/>
                <a:tab pos="8156575" algn="l"/>
                <a:tab pos="8605838" algn="l"/>
                <a:tab pos="9055100" algn="l"/>
              </a:tabLst>
              <a:defRPr/>
            </a:pPr>
            <a:endParaRPr lang="ru-RU" altLang="de-DE" sz="2800" dirty="0">
              <a:latin typeface="Times New Roman" panose="02020603050405020304" pitchFamily="18" charset="0"/>
            </a:endParaRPr>
          </a:p>
          <a:p>
            <a:pPr marL="414338" indent="-309563" eaLnBrk="1">
              <a:buSzPct val="45000"/>
              <a:buFont typeface="Wingdings" pitchFamily="2" charset="2"/>
              <a:buChar char=""/>
              <a:tabLst>
                <a:tab pos="414338" algn="l"/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8050" algn="l"/>
                <a:tab pos="7707313" algn="l"/>
                <a:tab pos="8156575" algn="l"/>
                <a:tab pos="8605838" algn="l"/>
                <a:tab pos="9055100" algn="l"/>
              </a:tabLst>
              <a:defRPr/>
            </a:pPr>
            <a:r>
              <a:rPr lang="cs-CZ" altLang="de-DE" sz="2800" dirty="0">
                <a:latin typeface="Times New Roman" panose="02020603050405020304" pitchFamily="18" charset="0"/>
              </a:rPr>
              <a:t>dativ:</a:t>
            </a:r>
          </a:p>
          <a:p>
            <a:pPr marL="414338" indent="-309563" eaLnBrk="1">
              <a:buSzPct val="45000"/>
              <a:buFont typeface="Wingdings" pitchFamily="2" charset="2"/>
              <a:buChar char=""/>
              <a:tabLst>
                <a:tab pos="414338" algn="l"/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8050" algn="l"/>
                <a:tab pos="7707313" algn="l"/>
                <a:tab pos="8156575" algn="l"/>
                <a:tab pos="8605838" algn="l"/>
                <a:tab pos="9055100" algn="l"/>
              </a:tabLst>
              <a:defRPr/>
            </a:pPr>
            <a:endParaRPr lang="cs-CZ" altLang="de-DE" sz="2800" dirty="0">
              <a:latin typeface="Times New Roman" panose="02020603050405020304" pitchFamily="18" charset="0"/>
            </a:endParaRPr>
          </a:p>
          <a:p>
            <a:pPr marL="414338" indent="-309563" eaLnBrk="1">
              <a:buSzPct val="45000"/>
              <a:buFont typeface="Wingdings" pitchFamily="2" charset="2"/>
              <a:buChar char=""/>
              <a:tabLst>
                <a:tab pos="414338" algn="l"/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8050" algn="l"/>
                <a:tab pos="7707313" algn="l"/>
                <a:tab pos="8156575" algn="l"/>
                <a:tab pos="8605838" algn="l"/>
                <a:tab pos="9055100" algn="l"/>
              </a:tabLst>
              <a:defRPr/>
            </a:pPr>
            <a:r>
              <a:rPr lang="cs-CZ" altLang="de-DE" sz="2800" dirty="0">
                <a:latin typeface="Times New Roman" panose="02020603050405020304" pitchFamily="18" charset="0"/>
              </a:rPr>
              <a:t>„V užívání dativu se ruština a čeština větším dílem shodují, menším dílem rozcházejí; vzájemné odchylky nejsou složité: pro ruštinu je příznačné zejm. užívání dativu v jednočlenných větách s příslovcem nebo infinitivem v základním členu (srov. </a:t>
            </a:r>
            <a:r>
              <a:rPr lang="ru-RU" altLang="de-DE" sz="2800" i="1" dirty="0">
                <a:latin typeface="Times New Roman" panose="02020603050405020304" pitchFamily="18" charset="0"/>
              </a:rPr>
              <a:t>Мне далеко до вокзала – Открыть мне окно?</a:t>
            </a:r>
            <a:r>
              <a:rPr lang="ru-RU" altLang="de-DE" sz="2800" dirty="0">
                <a:latin typeface="Times New Roman" panose="02020603050405020304" pitchFamily="18" charset="0"/>
              </a:rPr>
              <a:t>), </a:t>
            </a:r>
            <a:r>
              <a:rPr lang="cs-CZ" altLang="de-DE" sz="2800" dirty="0">
                <a:latin typeface="Times New Roman" panose="02020603050405020304" pitchFamily="18" charset="0"/>
              </a:rPr>
              <a:t>a naproti tomu jiné vyjádření za český tzv. volný dativ při slovese, s významem příslušnosti, vztahu (srov. </a:t>
            </a:r>
            <a:r>
              <a:rPr lang="cs-CZ" altLang="de-DE" sz="2800" i="1" dirty="0">
                <a:latin typeface="Times New Roman" panose="02020603050405020304" pitchFamily="18" charset="0"/>
              </a:rPr>
              <a:t>Ztratila se mi kniha – </a:t>
            </a:r>
            <a:r>
              <a:rPr lang="ru-RU" altLang="de-DE" sz="2800" i="1" dirty="0">
                <a:latin typeface="Times New Roman" panose="02020603050405020304" pitchFamily="18" charset="0"/>
              </a:rPr>
              <a:t>У меня пропала книга</a:t>
            </a:r>
            <a:r>
              <a:rPr lang="ru-RU" altLang="de-DE" sz="2800" dirty="0">
                <a:latin typeface="Times New Roman" panose="02020603050405020304" pitchFamily="18" charset="0"/>
              </a:rPr>
              <a:t>).</a:t>
            </a:r>
            <a:r>
              <a:rPr lang="cs-CZ" altLang="de-DE" sz="2800" dirty="0">
                <a:latin typeface="Times New Roman" panose="02020603050405020304" pitchFamily="18" charset="0"/>
              </a:rPr>
              <a:t>“</a:t>
            </a:r>
            <a:r>
              <a:rPr lang="ru-RU" altLang="de-DE" sz="2800" dirty="0">
                <a:latin typeface="Times New Roman" panose="02020603050405020304" pitchFamily="18" charset="0"/>
              </a:rPr>
              <a:t> (</a:t>
            </a:r>
            <a:r>
              <a:rPr lang="cs-CZ" altLang="de-DE" sz="2800" dirty="0">
                <a:latin typeface="Times New Roman" panose="02020603050405020304" pitchFamily="18" charset="0"/>
              </a:rPr>
              <a:t>PMR I, 298n.</a:t>
            </a:r>
            <a:r>
              <a:rPr lang="ru-RU" altLang="de-DE" sz="2800" dirty="0">
                <a:latin typeface="Times New Roman" panose="02020603050405020304" pitchFamily="18" charset="0"/>
              </a:rPr>
              <a:t>)</a:t>
            </a:r>
            <a:endParaRPr lang="cs-CZ" altLang="de-DE" sz="2800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Inhaltsplatzhalter 2">
            <a:extLst>
              <a:ext uri="{FF2B5EF4-FFF2-40B4-BE49-F238E27FC236}">
                <a16:creationId xmlns:a16="http://schemas.microsoft.com/office/drawing/2014/main" id="{74907932-65BF-DD21-D9B8-DF53C17CF2D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50825" y="260350"/>
            <a:ext cx="8642350" cy="6264275"/>
          </a:xfrm>
        </p:spPr>
        <p:txBody>
          <a:bodyPr/>
          <a:lstStyle/>
          <a:p>
            <a:pPr marL="414338" indent="-309563" eaLnBrk="1">
              <a:buSzPct val="45000"/>
              <a:buFont typeface="Wingdings" pitchFamily="2" charset="2"/>
              <a:buChar char=""/>
              <a:tabLst>
                <a:tab pos="414338" algn="l"/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8050" algn="l"/>
                <a:tab pos="7707313" algn="l"/>
                <a:tab pos="8156575" algn="l"/>
                <a:tab pos="8605838" algn="l"/>
                <a:tab pos="9055100" algn="l"/>
              </a:tabLst>
            </a:pPr>
            <a:r>
              <a:rPr lang="cs-CZ" altLang="de-DE" sz="2800" dirty="0">
                <a:latin typeface="Times New Roman" panose="02020603050405020304" pitchFamily="18" charset="0"/>
              </a:rPr>
              <a:t>Vzhledem k tomu, že se v obou případech jedná o dost zásadní rozdíly, není třeba je podcenit, první typ vede k rozsáhlému seznamu větných typů ruštiny, které čeština nemá, druhý typ s dativem je charakteristický pro běžně mluvenou češtinu </a:t>
            </a:r>
            <a:r>
              <a:rPr lang="cs-CZ" altLang="de-DE" sz="2800" i="1" dirty="0">
                <a:latin typeface="Times New Roman" panose="02020603050405020304" pitchFamily="18" charset="0"/>
              </a:rPr>
              <a:t>(Leží mi tady maminka)</a:t>
            </a:r>
            <a:r>
              <a:rPr lang="cs-CZ" altLang="de-DE" sz="2800" dirty="0">
                <a:latin typeface="Times New Roman" panose="02020603050405020304" pitchFamily="18" charset="0"/>
              </a:rPr>
              <a:t>, skupina s předložkou je zase charakteristická pro hovorovou češtinu a dá se násobit, srov. hovorový doklady z </a:t>
            </a:r>
            <a:r>
              <a:rPr lang="ru-RU" altLang="de-DE" sz="2800" dirty="0">
                <a:latin typeface="Times New Roman" panose="02020603050405020304" pitchFamily="18" charset="0"/>
              </a:rPr>
              <a:t>РКГ: 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У меня у дочки у</a:t>
            </a:r>
            <a:r>
              <a:rPr lang="ru-RU" altLang="de-CZ" sz="2800" u="sng" dirty="0">
                <a:latin typeface="Times New Roman" panose="02020603050405020304" pitchFamily="18" charset="0"/>
              </a:rPr>
              <a:t> 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начальника </a:t>
            </a:r>
            <a:r>
              <a:rPr lang="ru-RU" altLang="de-CZ" sz="2800" i="1" dirty="0">
                <a:latin typeface="Times New Roman" panose="02020603050405020304" pitchFamily="18" charset="0"/>
              </a:rPr>
              <a:t>сегодня день рождения</a:t>
            </a:r>
            <a:r>
              <a:rPr lang="ru-RU" altLang="de-CZ" sz="2800" dirty="0">
                <a:latin typeface="Times New Roman" panose="02020603050405020304" pitchFamily="18" charset="0"/>
              </a:rPr>
              <a:t> (</a:t>
            </a:r>
            <a:r>
              <a:rPr lang="cs-CZ" altLang="de-CZ" sz="2800" dirty="0">
                <a:latin typeface="Times New Roman" panose="02020603050405020304" pitchFamily="18" charset="0"/>
              </a:rPr>
              <a:t>Kustova 2011</a:t>
            </a:r>
            <a:r>
              <a:rPr lang="ru-RU" altLang="de-CZ" sz="2800" dirty="0">
                <a:latin typeface="Times New Roman" panose="02020603050405020304" pitchFamily="18" charset="0"/>
              </a:rPr>
              <a:t>)</a:t>
            </a:r>
            <a:endParaRPr lang="cs-CZ" altLang="de-DE" sz="2800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Inhaltsplatzhalter 2">
            <a:extLst>
              <a:ext uri="{FF2B5EF4-FFF2-40B4-BE49-F238E27FC236}">
                <a16:creationId xmlns:a16="http://schemas.microsoft.com/office/drawing/2014/main" id="{2FA6D143-2FF8-4B5B-5B66-3E643EA72F8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50825" y="260350"/>
            <a:ext cx="8642350" cy="6264275"/>
          </a:xfrm>
        </p:spPr>
        <p:txBody>
          <a:bodyPr/>
          <a:lstStyle/>
          <a:p>
            <a:pPr marL="414338" indent="-309563" eaLnBrk="1">
              <a:buSzPct val="45000"/>
              <a:buFont typeface="Wingdings" pitchFamily="2" charset="2"/>
              <a:buChar char=""/>
              <a:tabLst>
                <a:tab pos="414338" algn="l"/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8050" algn="l"/>
                <a:tab pos="7707313" algn="l"/>
                <a:tab pos="8156575" algn="l"/>
                <a:tab pos="8605838" algn="l"/>
                <a:tab pos="9055100" algn="l"/>
              </a:tabLst>
            </a:pPr>
            <a:r>
              <a:rPr lang="cs-CZ" altLang="de-DE" sz="2800" dirty="0">
                <a:latin typeface="Times New Roman" panose="02020603050405020304" pitchFamily="18" charset="0"/>
              </a:rPr>
              <a:t>Samozřejmě je základní funkce dativu vyjadřování jistých typů předmětů, a to platí pro oba jazyky: jedná se jak o </a:t>
            </a:r>
            <a:r>
              <a:rPr lang="cs-CZ" altLang="de-DE" sz="2800" dirty="0" err="1">
                <a:latin typeface="Times New Roman" panose="02020603050405020304" pitchFamily="18" charset="0"/>
              </a:rPr>
              <a:t>dvojvalenční</a:t>
            </a:r>
            <a:r>
              <a:rPr lang="cs-CZ" altLang="de-DE" sz="2800" dirty="0">
                <a:latin typeface="Times New Roman" panose="02020603050405020304" pitchFamily="18" charset="0"/>
              </a:rPr>
              <a:t> </a:t>
            </a:r>
            <a:r>
              <a:rPr lang="cs-CZ" altLang="de-DE" sz="2800" i="1" dirty="0">
                <a:latin typeface="Times New Roman" panose="02020603050405020304" pitchFamily="18" charset="0"/>
              </a:rPr>
              <a:t>(</a:t>
            </a:r>
            <a:r>
              <a:rPr lang="ru-RU" altLang="de-DE" sz="2800" i="1" dirty="0">
                <a:latin typeface="Times New Roman" panose="02020603050405020304" pitchFamily="18" charset="0"/>
              </a:rPr>
              <a:t>доверять кому-н., мешать кому-н., помочь, служить</a:t>
            </a:r>
            <a:r>
              <a:rPr lang="cs-CZ" altLang="de-DE" sz="2800" i="1" dirty="0">
                <a:latin typeface="Times New Roman" panose="02020603050405020304" pitchFamily="18" charset="0"/>
              </a:rPr>
              <a:t>)</a:t>
            </a:r>
            <a:r>
              <a:rPr lang="cs-CZ" altLang="de-DE" sz="2800" dirty="0">
                <a:latin typeface="Times New Roman" panose="02020603050405020304" pitchFamily="18" charset="0"/>
              </a:rPr>
              <a:t>, tak zejm. u </a:t>
            </a:r>
            <a:r>
              <a:rPr lang="cs-CZ" altLang="de-DE" sz="2800" dirty="0" err="1">
                <a:latin typeface="Times New Roman" panose="02020603050405020304" pitchFamily="18" charset="0"/>
              </a:rPr>
              <a:t>trojvalenční</a:t>
            </a:r>
            <a:r>
              <a:rPr lang="cs-CZ" altLang="de-DE" sz="2800" dirty="0">
                <a:latin typeface="Times New Roman" panose="02020603050405020304" pitchFamily="18" charset="0"/>
              </a:rPr>
              <a:t> slovesa: </a:t>
            </a:r>
            <a:r>
              <a:rPr lang="ru-RU" altLang="de-DE" sz="2800" i="1" dirty="0">
                <a:latin typeface="Times New Roman" panose="02020603050405020304" pitchFamily="18" charset="0"/>
              </a:rPr>
              <a:t>послать, возвратить, сообщить, приказать, запретить</a:t>
            </a:r>
            <a:r>
              <a:rPr lang="cs-CZ" altLang="de-DE" sz="2800" dirty="0">
                <a:latin typeface="Times New Roman" panose="02020603050405020304" pitchFamily="18" charset="0"/>
              </a:rPr>
              <a:t>.</a:t>
            </a:r>
            <a:endParaRPr lang="ru-RU" altLang="de-DE" sz="2800" dirty="0">
              <a:latin typeface="Times New Roman" panose="02020603050405020304" pitchFamily="18" charset="0"/>
            </a:endParaRPr>
          </a:p>
          <a:p>
            <a:pPr marL="414338" indent="-309563" eaLnBrk="1">
              <a:buSzPct val="45000"/>
              <a:buFont typeface="Wingdings" pitchFamily="2" charset="2"/>
              <a:buChar char=""/>
              <a:tabLst>
                <a:tab pos="414338" algn="l"/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8050" algn="l"/>
                <a:tab pos="7707313" algn="l"/>
                <a:tab pos="8156575" algn="l"/>
                <a:tab pos="8605838" algn="l"/>
                <a:tab pos="9055100" algn="l"/>
              </a:tabLst>
            </a:pPr>
            <a:r>
              <a:rPr lang="cs-CZ" altLang="de-DE" sz="2800" dirty="0">
                <a:latin typeface="Times New Roman" panose="02020603050405020304" pitchFamily="18" charset="0"/>
              </a:rPr>
              <a:t>Typické jsou jednočlenné věty (tedy bez podmětu v nominativu) typu </a:t>
            </a:r>
            <a:r>
              <a:rPr lang="ru-RU" altLang="de-DE" sz="2800" i="1" dirty="0">
                <a:latin typeface="Times New Roman" panose="02020603050405020304" pitchFamily="18" charset="0"/>
              </a:rPr>
              <a:t>Мне не спится, хочется, не сидится, Мне приятно лежится</a:t>
            </a:r>
            <a:r>
              <a:rPr lang="ru-RU" altLang="de-DE" sz="2800" dirty="0">
                <a:latin typeface="Times New Roman" panose="02020603050405020304" pitchFamily="18" charset="0"/>
              </a:rPr>
              <a:t>, </a:t>
            </a:r>
            <a:r>
              <a:rPr lang="cs-CZ" altLang="de-DE" sz="2800" dirty="0">
                <a:latin typeface="Times New Roman" panose="02020603050405020304" pitchFamily="18" charset="0"/>
              </a:rPr>
              <a:t>čeština má takové konstrukce také, ale rozsah není stejný, srov. </a:t>
            </a:r>
            <a:r>
              <a:rPr lang="ru-RU" altLang="de-DE" sz="2800" i="1" dirty="0">
                <a:latin typeface="Times New Roman" panose="02020603050405020304" pitchFamily="18" charset="0"/>
              </a:rPr>
              <a:t>Каждому отцу не терпится поскорее услышать от своего малыша первое слово!</a:t>
            </a:r>
            <a:r>
              <a:rPr lang="cs-CZ" altLang="de-DE" sz="2800" i="1" dirty="0">
                <a:latin typeface="Times New Roman" panose="02020603050405020304" pitchFamily="18" charset="0"/>
              </a:rPr>
              <a:t> </a:t>
            </a:r>
            <a:r>
              <a:rPr lang="cs-CZ" altLang="de-DE" sz="2800" dirty="0">
                <a:latin typeface="Times New Roman" panose="02020603050405020304" pitchFamily="18" charset="0"/>
              </a:rPr>
              <a:t>vs. č. </a:t>
            </a:r>
            <a:r>
              <a:rPr lang="cs-CZ" altLang="de-DE" sz="2800" i="1" dirty="0">
                <a:latin typeface="Times New Roman" panose="02020603050405020304" pitchFamily="18" charset="0"/>
              </a:rPr>
              <a:t>se nemůže dočkat </a:t>
            </a:r>
            <a:r>
              <a:rPr lang="cs-CZ" altLang="de-DE" sz="2800" dirty="0">
                <a:latin typeface="Times New Roman" panose="02020603050405020304" pitchFamily="18" charset="0"/>
              </a:rPr>
              <a:t>apod.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Inhaltsplatzhalter 2">
            <a:extLst>
              <a:ext uri="{FF2B5EF4-FFF2-40B4-BE49-F238E27FC236}">
                <a16:creationId xmlns:a16="http://schemas.microsoft.com/office/drawing/2014/main" id="{6EA5E8BE-818E-F80B-DC20-B80C9693737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50825" y="260350"/>
            <a:ext cx="8642350" cy="6264275"/>
          </a:xfrm>
        </p:spPr>
        <p:txBody>
          <a:bodyPr/>
          <a:lstStyle/>
          <a:p>
            <a:pPr marL="414338" indent="-309563" eaLnBrk="1">
              <a:buSzPct val="45000"/>
              <a:buFont typeface="Wingdings" pitchFamily="2" charset="2"/>
              <a:buChar char=""/>
              <a:tabLst>
                <a:tab pos="414338" algn="l"/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8050" algn="l"/>
                <a:tab pos="7707313" algn="l"/>
                <a:tab pos="8156575" algn="l"/>
                <a:tab pos="8605838" algn="l"/>
                <a:tab pos="9055100" algn="l"/>
              </a:tabLst>
            </a:pPr>
            <a:r>
              <a:rPr lang="cs-CZ" altLang="de-DE" sz="2800">
                <a:latin typeface="Times New Roman" panose="02020603050405020304" pitchFamily="18" charset="0"/>
              </a:rPr>
              <a:t>V mnoha případech je dativ spojen s modalitou, srov. modální infinitiv: </a:t>
            </a:r>
            <a:r>
              <a:rPr lang="ru-RU" altLang="de-DE" sz="2800" i="1">
                <a:latin typeface="Times New Roman" panose="02020603050405020304" pitchFamily="18" charset="0"/>
              </a:rPr>
              <a:t>А почему ехать мне вправо?</a:t>
            </a:r>
            <a:r>
              <a:rPr lang="cs-CZ" altLang="de-DE" sz="2800" i="1">
                <a:latin typeface="Times New Roman" panose="02020603050405020304" pitchFamily="18" charset="0"/>
              </a:rPr>
              <a:t> </a:t>
            </a:r>
            <a:r>
              <a:rPr lang="cs-CZ" altLang="de-DE" sz="2800">
                <a:latin typeface="Times New Roman" panose="02020603050405020304" pitchFamily="18" charset="0"/>
              </a:rPr>
              <a:t>,A proč bych měl jet doprava?</a:t>
            </a:r>
            <a:r>
              <a:rPr lang="cs-CZ" altLang="de-CZ" sz="2800">
                <a:latin typeface="Times New Roman" panose="02020603050405020304" pitchFamily="18" charset="0"/>
              </a:rPr>
              <a:t>‘, </a:t>
            </a:r>
            <a:r>
              <a:rPr lang="ru-RU" altLang="de-CZ" sz="2800" i="1">
                <a:latin typeface="Times New Roman" panose="02020603050405020304" pitchFamily="18" charset="0"/>
              </a:rPr>
              <a:t>Только бы мне узнать, что он такое</a:t>
            </a:r>
            <a:r>
              <a:rPr lang="ru-RU" altLang="de-CZ" sz="2800">
                <a:latin typeface="Times New Roman" panose="02020603050405020304" pitchFamily="18" charset="0"/>
              </a:rPr>
              <a:t> ,</a:t>
            </a:r>
            <a:r>
              <a:rPr lang="cs-CZ" altLang="de-CZ" sz="2800">
                <a:latin typeface="Times New Roman" panose="02020603050405020304" pitchFamily="18" charset="0"/>
              </a:rPr>
              <a:t>Jen bych potřeboval zvědět, co je zač.‘ Srov. také </a:t>
            </a:r>
            <a:r>
              <a:rPr lang="ru-RU" altLang="de-CZ" sz="2800" i="1">
                <a:latin typeface="Times New Roman" panose="02020603050405020304" pitchFamily="18" charset="0"/>
              </a:rPr>
              <a:t>Откуда нам было взять необходимые средства?</a:t>
            </a:r>
            <a:r>
              <a:rPr lang="ru-RU" altLang="de-CZ" sz="2800">
                <a:latin typeface="Times New Roman" panose="02020603050405020304" pitchFamily="18" charset="0"/>
              </a:rPr>
              <a:t> ,</a:t>
            </a:r>
            <a:r>
              <a:rPr lang="cs-CZ" altLang="de-CZ" sz="2800">
                <a:latin typeface="Times New Roman" panose="02020603050405020304" pitchFamily="18" charset="0"/>
              </a:rPr>
              <a:t>Odkud jsme měli vzít nezbytné prostředky?‘</a:t>
            </a:r>
          </a:p>
          <a:p>
            <a:pPr marL="414338" indent="-309563" eaLnBrk="1">
              <a:buSzPct val="45000"/>
              <a:buFont typeface="Wingdings" pitchFamily="2" charset="2"/>
              <a:buChar char=""/>
              <a:tabLst>
                <a:tab pos="414338" algn="l"/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8050" algn="l"/>
                <a:tab pos="7707313" algn="l"/>
                <a:tab pos="8156575" algn="l"/>
                <a:tab pos="8605838" algn="l"/>
                <a:tab pos="9055100" algn="l"/>
              </a:tabLst>
            </a:pPr>
            <a:r>
              <a:rPr lang="cs-CZ" altLang="de-DE" sz="2800">
                <a:latin typeface="Times New Roman" panose="02020603050405020304" pitchFamily="18" charset="0"/>
              </a:rPr>
              <a:t>Vyjadřuje se i dispozice: </a:t>
            </a:r>
            <a:r>
              <a:rPr lang="ru-RU" altLang="de-DE" sz="2800" i="1">
                <a:latin typeface="Times New Roman" panose="02020603050405020304" pitchFamily="18" charset="0"/>
              </a:rPr>
              <a:t>Нанайцам не было места на земле, Мне не с кем было говорить </a:t>
            </a:r>
            <a:r>
              <a:rPr lang="ru-RU" altLang="de-DE" sz="2800">
                <a:latin typeface="Times New Roman" panose="02020603050405020304" pitchFamily="18" charset="0"/>
              </a:rPr>
              <a:t>,</a:t>
            </a:r>
            <a:r>
              <a:rPr lang="cs-CZ" altLang="de-DE" sz="2800">
                <a:latin typeface="Times New Roman" panose="02020603050405020304" pitchFamily="18" charset="0"/>
              </a:rPr>
              <a:t>Neměl jsem s kým mluvit</a:t>
            </a:r>
            <a:r>
              <a:rPr lang="cs-CZ" altLang="de-CZ" sz="2800">
                <a:latin typeface="Times New Roman" panose="02020603050405020304" pitchFamily="18" charset="0"/>
              </a:rPr>
              <a:t>‘</a:t>
            </a:r>
            <a:r>
              <a:rPr lang="ru-RU" altLang="de-DE" sz="2800">
                <a:latin typeface="Times New Roman" panose="02020603050405020304" pitchFamily="18" charset="0"/>
              </a:rPr>
              <a:t>, </a:t>
            </a:r>
            <a:r>
              <a:rPr lang="ru-RU" altLang="de-DE" sz="2800" i="1">
                <a:latin typeface="Times New Roman" panose="02020603050405020304" pitchFamily="18" charset="0"/>
              </a:rPr>
              <a:t>Ему негде сидеть</a:t>
            </a:r>
            <a:r>
              <a:rPr lang="cs-CZ" altLang="de-DE" sz="2800" i="1">
                <a:latin typeface="Times New Roman" panose="02020603050405020304" pitchFamily="18" charset="0"/>
              </a:rPr>
              <a:t> </a:t>
            </a:r>
            <a:r>
              <a:rPr lang="cs-CZ" altLang="de-DE" sz="2800">
                <a:latin typeface="Times New Roman" panose="02020603050405020304" pitchFamily="18" charset="0"/>
              </a:rPr>
              <a:t>,Nemá kde sedět</a:t>
            </a:r>
            <a:r>
              <a:rPr lang="cs-CZ" altLang="de-CZ" sz="2800">
                <a:latin typeface="Times New Roman" panose="02020603050405020304" pitchFamily="18" charset="0"/>
              </a:rPr>
              <a:t>‘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Inhaltsplatzhalter 2">
            <a:extLst>
              <a:ext uri="{FF2B5EF4-FFF2-40B4-BE49-F238E27FC236}">
                <a16:creationId xmlns:a16="http://schemas.microsoft.com/office/drawing/2014/main" id="{2423A53A-A9A9-F4CA-CC83-7F398A20779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50825" y="260350"/>
            <a:ext cx="8642350" cy="6264275"/>
          </a:xfrm>
        </p:spPr>
        <p:txBody>
          <a:bodyPr/>
          <a:lstStyle/>
          <a:p>
            <a:pPr marL="414338" indent="-309563" eaLnBrk="1">
              <a:buSzPct val="45000"/>
              <a:buFont typeface="Wingdings" pitchFamily="2" charset="2"/>
              <a:buChar char=""/>
              <a:tabLst>
                <a:tab pos="414338" algn="l"/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8050" algn="l"/>
                <a:tab pos="7707313" algn="l"/>
                <a:tab pos="8156575" algn="l"/>
                <a:tab pos="8605838" algn="l"/>
                <a:tab pos="9055100" algn="l"/>
              </a:tabLst>
            </a:pPr>
            <a:r>
              <a:rPr lang="cs-CZ" altLang="de-DE" sz="2800" dirty="0">
                <a:latin typeface="Times New Roman" panose="02020603050405020304" pitchFamily="18" charset="0"/>
              </a:rPr>
              <a:t>Naopak čeština </a:t>
            </a:r>
            <a:r>
              <a:rPr lang="cs-CZ" altLang="de-DE" sz="2800" dirty="0" err="1">
                <a:latin typeface="Times New Roman" panose="02020603050405020304" pitchFamily="18" charset="0"/>
              </a:rPr>
              <a:t>proživatele</a:t>
            </a:r>
            <a:r>
              <a:rPr lang="cs-CZ" altLang="de-DE" sz="2800" dirty="0">
                <a:latin typeface="Times New Roman" panose="02020603050405020304" pitchFamily="18" charset="0"/>
              </a:rPr>
              <a:t>, tedy toho, komu se něco děje, co není v jeho moci, typicky vyjadřuje dativem, ruština jen někdy: </a:t>
            </a:r>
            <a:r>
              <a:rPr lang="ru-RU" altLang="de-DE" sz="2800" i="1" dirty="0">
                <a:latin typeface="Times New Roman" panose="02020603050405020304" pitchFamily="18" charset="0"/>
              </a:rPr>
              <a:t>Мне уши заложило </a:t>
            </a:r>
            <a:r>
              <a:rPr lang="ru-RU" altLang="de-DE" sz="2800" dirty="0">
                <a:latin typeface="Times New Roman" panose="02020603050405020304" pitchFamily="18" charset="0"/>
              </a:rPr>
              <a:t>,</a:t>
            </a:r>
            <a:r>
              <a:rPr lang="cs-CZ" altLang="de-DE" sz="2800" dirty="0">
                <a:latin typeface="Times New Roman" panose="02020603050405020304" pitchFamily="18" charset="0"/>
              </a:rPr>
              <a:t>Zalehlo mi v uších</a:t>
            </a:r>
            <a:r>
              <a:rPr lang="cs-CZ" altLang="de-CZ" sz="2800" dirty="0">
                <a:latin typeface="Times New Roman" panose="02020603050405020304" pitchFamily="18" charset="0"/>
              </a:rPr>
              <a:t>‘</a:t>
            </a:r>
            <a:r>
              <a:rPr lang="ru-RU" altLang="de-CZ" sz="2800" dirty="0">
                <a:latin typeface="Times New Roman" panose="02020603050405020304" pitchFamily="18" charset="0"/>
              </a:rPr>
              <a:t>,</a:t>
            </a:r>
            <a:r>
              <a:rPr lang="cs-CZ" altLang="de-CZ" sz="2800" dirty="0">
                <a:latin typeface="Times New Roman" panose="02020603050405020304" pitchFamily="18" charset="0"/>
              </a:rPr>
              <a:t> ale </a:t>
            </a:r>
            <a:r>
              <a:rPr lang="cs-CZ" altLang="de-CZ" sz="2800" i="1" dirty="0">
                <a:latin typeface="Times New Roman" panose="02020603050405020304" pitchFamily="18" charset="0"/>
              </a:rPr>
              <a:t>Krev se mu zahřála </a:t>
            </a:r>
            <a:r>
              <a:rPr lang="cs-CZ" altLang="de-CZ" sz="2800" dirty="0">
                <a:latin typeface="Times New Roman" panose="02020603050405020304" pitchFamily="18" charset="0"/>
              </a:rPr>
              <a:t>– </a:t>
            </a:r>
            <a:r>
              <a:rPr lang="ru-RU" altLang="de-CZ" sz="2800" i="1" dirty="0">
                <a:latin typeface="Times New Roman" panose="02020603050405020304" pitchFamily="18" charset="0"/>
              </a:rPr>
              <a:t>Кровь у него разгорелась</a:t>
            </a:r>
            <a:r>
              <a:rPr lang="ru-RU" altLang="de-CZ" sz="2800" dirty="0">
                <a:latin typeface="Times New Roman" panose="02020603050405020304" pitchFamily="18" charset="0"/>
              </a:rPr>
              <a:t>, </a:t>
            </a:r>
            <a:r>
              <a:rPr lang="cs-CZ" altLang="de-CZ" sz="2800" i="1" dirty="0">
                <a:latin typeface="Times New Roman" panose="02020603050405020304" pitchFamily="18" charset="0"/>
              </a:rPr>
              <a:t>Slzy jí vyhrkly z očí </a:t>
            </a:r>
            <a:r>
              <a:rPr lang="ru-RU" altLang="de-CZ" sz="2800" i="1" dirty="0">
                <a:latin typeface="Times New Roman" panose="02020603050405020304" pitchFamily="18" charset="0"/>
              </a:rPr>
              <a:t>– Слёзы брызнули у неё на глаз</a:t>
            </a:r>
            <a:r>
              <a:rPr lang="cs-CZ" altLang="de-CZ" sz="2800" dirty="0">
                <a:latin typeface="Times New Roman" panose="02020603050405020304" pitchFamily="18" charset="0"/>
              </a:rPr>
              <a:t>, </a:t>
            </a:r>
            <a:r>
              <a:rPr lang="cs-CZ" altLang="de-CZ" sz="2800" i="1" dirty="0">
                <a:latin typeface="Times New Roman" panose="02020603050405020304" pitchFamily="18" charset="0"/>
              </a:rPr>
              <a:t>Srdce mi tlouklo – </a:t>
            </a:r>
            <a:r>
              <a:rPr lang="ru-RU" altLang="de-CZ" sz="2800" i="1" dirty="0">
                <a:latin typeface="Times New Roman" panose="02020603050405020304" pitchFamily="18" charset="0"/>
              </a:rPr>
              <a:t>Сердце моё билось, </a:t>
            </a:r>
            <a:r>
              <a:rPr lang="cs-CZ" altLang="de-CZ" sz="2800" i="1" dirty="0">
                <a:latin typeface="Times New Roman" panose="02020603050405020304" pitchFamily="18" charset="0"/>
              </a:rPr>
              <a:t>Hlas mu selhal – </a:t>
            </a:r>
            <a:r>
              <a:rPr lang="ru-RU" altLang="de-CZ" sz="2800" i="1" dirty="0">
                <a:latin typeface="Times New Roman" panose="02020603050405020304" pitchFamily="18" charset="0"/>
              </a:rPr>
              <a:t>Голос его оборвался</a:t>
            </a:r>
            <a:r>
              <a:rPr lang="cs-CZ" altLang="de-CZ" sz="2800" dirty="0">
                <a:latin typeface="Times New Roman" panose="02020603050405020304" pitchFamily="18" charset="0"/>
              </a:rPr>
              <a:t>, ale vystupují i další pády: </a:t>
            </a:r>
            <a:r>
              <a:rPr lang="cs-CZ" altLang="de-CZ" sz="2800" i="1" dirty="0">
                <a:latin typeface="Times New Roman" panose="02020603050405020304" pitchFamily="18" charset="0"/>
              </a:rPr>
              <a:t>V ústech ho pálilo – </a:t>
            </a:r>
            <a:r>
              <a:rPr lang="ru-RU" altLang="de-CZ" sz="2800" i="1" dirty="0">
                <a:latin typeface="Times New Roman" panose="02020603050405020304" pitchFamily="18" charset="0"/>
              </a:rPr>
              <a:t>Во рту у него горело</a:t>
            </a:r>
            <a:r>
              <a:rPr lang="ru-RU" altLang="de-CZ" sz="2800" dirty="0">
                <a:latin typeface="Times New Roman" panose="02020603050405020304" pitchFamily="18" charset="0"/>
              </a:rPr>
              <a:t>.</a:t>
            </a:r>
            <a:r>
              <a:rPr lang="cs-CZ" altLang="de-CZ" sz="2800" dirty="0">
                <a:latin typeface="Times New Roman" panose="02020603050405020304" pitchFamily="18" charset="0"/>
              </a:rPr>
              <a:t> </a:t>
            </a:r>
            <a:endParaRPr lang="cs-CZ" altLang="de-DE" sz="2800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Inhaltsplatzhalter 2">
            <a:extLst>
              <a:ext uri="{FF2B5EF4-FFF2-40B4-BE49-F238E27FC236}">
                <a16:creationId xmlns:a16="http://schemas.microsoft.com/office/drawing/2014/main" id="{5ECF40AA-359B-597E-BC78-ED6600B7A92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50825" y="260350"/>
            <a:ext cx="8642350" cy="6264275"/>
          </a:xfrm>
        </p:spPr>
        <p:txBody>
          <a:bodyPr/>
          <a:lstStyle/>
          <a:p>
            <a:pPr marL="414338" indent="-309563" eaLnBrk="1">
              <a:buSzPct val="45000"/>
              <a:buFont typeface="Wingdings" pitchFamily="2" charset="2"/>
              <a:buChar char=""/>
              <a:tabLst>
                <a:tab pos="414338" algn="l"/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8050" algn="l"/>
                <a:tab pos="7707313" algn="l"/>
                <a:tab pos="8156575" algn="l"/>
                <a:tab pos="8605838" algn="l"/>
                <a:tab pos="9055100" algn="l"/>
              </a:tabLst>
              <a:defRPr/>
            </a:pPr>
            <a:r>
              <a:rPr lang="cs-CZ" alt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 několika případech stojí dativ u substantiv, a to </a:t>
            </a:r>
            <a:r>
              <a:rPr lang="cs-CZ" altLang="de-DE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deverbálních</a:t>
            </a:r>
            <a:r>
              <a:rPr lang="cs-CZ" alt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ale i jiných: </a:t>
            </a:r>
            <a:r>
              <a:rPr lang="ru-RU" altLang="de-DE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подарок отцу, телеграмма родителям, помощь отстающим, преданность родине</a:t>
            </a:r>
            <a:r>
              <a:rPr lang="ru-RU" alt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</a:t>
            </a:r>
            <a:r>
              <a:rPr lang="cs-CZ" alt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samozřejmě u adjektiv</a:t>
            </a:r>
            <a:r>
              <a:rPr lang="ru-RU" alt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cs-CZ" alt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de-DE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знакомый вам, общий всему обществу</a:t>
            </a:r>
          </a:p>
          <a:p>
            <a:pPr marL="414338" indent="-309563" eaLnBrk="1">
              <a:buSzPct val="45000"/>
              <a:buFont typeface="Wingdings" pitchFamily="2" charset="2"/>
              <a:buChar char=""/>
              <a:tabLst>
                <a:tab pos="414338" algn="l"/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8050" algn="l"/>
                <a:tab pos="7707313" algn="l"/>
                <a:tab pos="8156575" algn="l"/>
                <a:tab pos="8605838" algn="l"/>
                <a:tab pos="9055100" algn="l"/>
              </a:tabLst>
              <a:defRPr/>
            </a:pPr>
            <a:r>
              <a:rPr lang="cs-CZ" alt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 i řada příslovcí, resp. predikativ s dativem, je zde význam </a:t>
            </a:r>
            <a:r>
              <a:rPr lang="cs-CZ" altLang="de-DE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proživatele</a:t>
            </a:r>
            <a:r>
              <a:rPr lang="cs-CZ" alt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altLang="de-DE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нам весело, хорошо, холодно, мне становилось неловко, мне не до смеха</a:t>
            </a:r>
            <a:r>
              <a:rPr lang="ru-RU" alt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PMR upozorňuje na rozdíly ve shodě: </a:t>
            </a:r>
            <a:r>
              <a:rPr lang="ru-RU" altLang="de-DE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Это нужно </a:t>
            </a:r>
            <a:r>
              <a:rPr lang="ru-RU" altLang="de-DE" sz="28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самому</a:t>
            </a:r>
            <a:r>
              <a:rPr lang="ru-RU" altLang="de-DE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испытать</a:t>
            </a:r>
            <a:r>
              <a:rPr lang="ru-RU" alt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,</a:t>
            </a:r>
            <a:r>
              <a:rPr lang="cs-CZ" alt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člověk musí zkusit sám</a:t>
            </a:r>
            <a:r>
              <a:rPr lang="cs-CZ" altLang="de-CZ" sz="2800" dirty="0">
                <a:latin typeface="Times New Roman" panose="02020603050405020304" pitchFamily="18" charset="0"/>
              </a:rPr>
              <a:t>‘, </a:t>
            </a:r>
            <a:r>
              <a:rPr lang="ru-RU" altLang="de-CZ" sz="2800" i="1" dirty="0">
                <a:latin typeface="Times New Roman" panose="02020603050405020304" pitchFamily="18" charset="0"/>
              </a:rPr>
              <a:t>Мне нельзя было уйти 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самому</a:t>
            </a:r>
            <a:r>
              <a:rPr lang="ru-RU" altLang="de-CZ" sz="2800" dirty="0">
                <a:latin typeface="Times New Roman" panose="02020603050405020304" pitchFamily="18" charset="0"/>
              </a:rPr>
              <a:t> ,</a:t>
            </a:r>
            <a:r>
              <a:rPr lang="cs-CZ" altLang="de-CZ" sz="2800" dirty="0">
                <a:latin typeface="Times New Roman" panose="02020603050405020304" pitchFamily="18" charset="0"/>
              </a:rPr>
              <a:t>Nesměl jsem odejít sám‘, </a:t>
            </a:r>
            <a:r>
              <a:rPr lang="ru-RU" altLang="de-CZ" sz="2800" i="1" dirty="0">
                <a:latin typeface="Times New Roman" panose="02020603050405020304" pitchFamily="18" charset="0"/>
              </a:rPr>
              <a:t>Мне скучно сидеть 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одному</a:t>
            </a:r>
            <a:r>
              <a:rPr lang="ru-RU" altLang="de-CZ" sz="2800" i="1" dirty="0">
                <a:latin typeface="Times New Roman" panose="02020603050405020304" pitchFamily="18" charset="0"/>
              </a:rPr>
              <a:t> дома</a:t>
            </a:r>
            <a:r>
              <a:rPr lang="ru-RU" altLang="de-CZ" sz="2800" dirty="0">
                <a:latin typeface="Times New Roman" panose="02020603050405020304" pitchFamily="18" charset="0"/>
              </a:rPr>
              <a:t> ,</a:t>
            </a:r>
            <a:r>
              <a:rPr lang="cs-CZ" altLang="de-CZ" sz="2800" dirty="0">
                <a:latin typeface="Times New Roman" panose="02020603050405020304" pitchFamily="18" charset="0"/>
              </a:rPr>
              <a:t>Je mi </a:t>
            </a:r>
            <a:r>
              <a:rPr lang="cs-CZ" altLang="de-CZ" sz="2800" dirty="0" err="1">
                <a:latin typeface="Times New Roman" panose="02020603050405020304" pitchFamily="18" charset="0"/>
              </a:rPr>
              <a:t>nudno</a:t>
            </a:r>
            <a:r>
              <a:rPr lang="cs-CZ" altLang="de-CZ" sz="2800" dirty="0">
                <a:latin typeface="Times New Roman" panose="02020603050405020304" pitchFamily="18" charset="0"/>
              </a:rPr>
              <a:t> sedět doma sám‘(!), srov. také </a:t>
            </a:r>
            <a:r>
              <a:rPr lang="ru-RU" altLang="de-CZ" sz="2800" i="1" dirty="0">
                <a:latin typeface="Times New Roman" panose="02020603050405020304" pitchFamily="18" charset="0"/>
              </a:rPr>
              <a:t>Нам холодно ехать </a:t>
            </a:r>
            <a:r>
              <a:rPr lang="ru-RU" altLang="de-CZ" sz="2800" dirty="0">
                <a:latin typeface="Times New Roman" panose="02020603050405020304" pitchFamily="18" charset="0"/>
              </a:rPr>
              <a:t>,</a:t>
            </a:r>
            <a:r>
              <a:rPr lang="cs-CZ" altLang="de-CZ" sz="2800" dirty="0">
                <a:latin typeface="Times New Roman" panose="02020603050405020304" pitchFamily="18" charset="0"/>
              </a:rPr>
              <a:t>Pro nás je na cestu/jízdu zima‘, </a:t>
            </a:r>
            <a:r>
              <a:rPr lang="ru-RU" altLang="de-CZ" sz="2800" i="1" dirty="0">
                <a:latin typeface="Times New Roman" panose="02020603050405020304" pitchFamily="18" charset="0"/>
              </a:rPr>
              <a:t>Вам далеко до вокзала </a:t>
            </a:r>
            <a:r>
              <a:rPr lang="ru-RU" altLang="de-CZ" sz="2800" dirty="0">
                <a:latin typeface="Times New Roman" panose="02020603050405020304" pitchFamily="18" charset="0"/>
              </a:rPr>
              <a:t>,</a:t>
            </a:r>
            <a:r>
              <a:rPr lang="cs-CZ" altLang="de-CZ" sz="2800" dirty="0">
                <a:latin typeface="Times New Roman" panose="02020603050405020304" pitchFamily="18" charset="0"/>
              </a:rPr>
              <a:t>Máte to…‘</a:t>
            </a:r>
          </a:p>
          <a:p>
            <a:pPr marL="414338" indent="-309563" eaLnBrk="1">
              <a:buSzPct val="45000"/>
              <a:buFont typeface="Wingdings" pitchFamily="2" charset="2"/>
              <a:buChar char=""/>
              <a:tabLst>
                <a:tab pos="414338" algn="l"/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8050" algn="l"/>
                <a:tab pos="7707313" algn="l"/>
                <a:tab pos="8156575" algn="l"/>
                <a:tab pos="8605838" algn="l"/>
                <a:tab pos="9055100" algn="l"/>
              </a:tabLst>
              <a:defRPr/>
            </a:pPr>
            <a:endParaRPr lang="cs-CZ" altLang="de-CZ" sz="2800" dirty="0">
              <a:latin typeface="Times New Roman" panose="02020603050405020304" pitchFamily="18" charset="0"/>
            </a:endParaRPr>
          </a:p>
          <a:p>
            <a:pPr marL="104775" indent="0" eaLnBrk="1">
              <a:buSzPct val="45000"/>
              <a:tabLst>
                <a:tab pos="414338" algn="l"/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8050" algn="l"/>
                <a:tab pos="7707313" algn="l"/>
                <a:tab pos="8156575" algn="l"/>
                <a:tab pos="8605838" algn="l"/>
                <a:tab pos="9055100" algn="l"/>
              </a:tabLst>
              <a:defRPr/>
            </a:pPr>
            <a:endParaRPr lang="ru-RU" altLang="de-DE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14338" indent="-309563" eaLnBrk="1">
              <a:buSzPct val="45000"/>
              <a:buFont typeface="Wingdings" pitchFamily="2" charset="2"/>
              <a:buChar char=""/>
              <a:tabLst>
                <a:tab pos="414338" algn="l"/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8050" algn="l"/>
                <a:tab pos="7707313" algn="l"/>
                <a:tab pos="8156575" algn="l"/>
                <a:tab pos="8605838" algn="l"/>
                <a:tab pos="9055100" algn="l"/>
              </a:tabLst>
              <a:defRPr/>
            </a:pPr>
            <a:endParaRPr lang="cs-CZ" altLang="de-DE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Inhaltsplatzhalter 2">
            <a:extLst>
              <a:ext uri="{FF2B5EF4-FFF2-40B4-BE49-F238E27FC236}">
                <a16:creationId xmlns:a16="http://schemas.microsoft.com/office/drawing/2014/main" id="{2598CBA7-32E6-8D61-26D5-5FE7E60ED36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50825" y="260350"/>
            <a:ext cx="8642350" cy="6264275"/>
          </a:xfrm>
        </p:spPr>
        <p:txBody>
          <a:bodyPr/>
          <a:lstStyle/>
          <a:p>
            <a:pPr marL="414338" indent="-309563" eaLnBrk="1">
              <a:buSzPct val="45000"/>
              <a:buFont typeface="Wingdings" pitchFamily="2" charset="2"/>
              <a:buChar char=""/>
              <a:tabLst>
                <a:tab pos="414338" algn="l"/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8050" algn="l"/>
                <a:tab pos="7707313" algn="l"/>
                <a:tab pos="8156575" algn="l"/>
                <a:tab pos="8605838" algn="l"/>
                <a:tab pos="9055100" algn="l"/>
              </a:tabLst>
            </a:pPr>
            <a:r>
              <a:rPr lang="cs-CZ" altLang="de-DE" sz="2800" dirty="0">
                <a:latin typeface="Times New Roman" panose="02020603050405020304" pitchFamily="18" charset="0"/>
              </a:rPr>
              <a:t>akuzativ:</a:t>
            </a:r>
          </a:p>
          <a:p>
            <a:pPr marL="414338" indent="-309563" eaLnBrk="1">
              <a:buSzPct val="45000"/>
              <a:buFont typeface="Wingdings" pitchFamily="2" charset="2"/>
              <a:buChar char=""/>
              <a:tabLst>
                <a:tab pos="414338" algn="l"/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8050" algn="l"/>
                <a:tab pos="7707313" algn="l"/>
                <a:tab pos="8156575" algn="l"/>
                <a:tab pos="8605838" algn="l"/>
                <a:tab pos="9055100" algn="l"/>
              </a:tabLst>
            </a:pPr>
            <a:endParaRPr lang="cs-CZ" altLang="de-DE" sz="2800" dirty="0">
              <a:latin typeface="Times New Roman" panose="02020603050405020304" pitchFamily="18" charset="0"/>
            </a:endParaRPr>
          </a:p>
          <a:p>
            <a:pPr marL="414338" indent="-309563" eaLnBrk="1">
              <a:buSzPct val="45000"/>
              <a:buFont typeface="Wingdings" pitchFamily="2" charset="2"/>
              <a:buChar char=""/>
              <a:tabLst>
                <a:tab pos="414338" algn="l"/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8050" algn="l"/>
                <a:tab pos="7707313" algn="l"/>
                <a:tab pos="8156575" algn="l"/>
                <a:tab pos="8605838" algn="l"/>
                <a:tab pos="9055100" algn="l"/>
              </a:tabLst>
            </a:pPr>
            <a:r>
              <a:rPr lang="cs-CZ" altLang="de-DE" sz="2800" dirty="0">
                <a:latin typeface="Times New Roman" panose="02020603050405020304" pitchFamily="18" charset="0"/>
              </a:rPr>
              <a:t>Hlavní pád předmětu, ve mnoha ohledech stejně jako v češtině.</a:t>
            </a:r>
          </a:p>
          <a:p>
            <a:pPr marL="414338" indent="-309563" eaLnBrk="1">
              <a:buSzPct val="45000"/>
              <a:buFont typeface="Wingdings" pitchFamily="2" charset="2"/>
              <a:buChar char=""/>
              <a:tabLst>
                <a:tab pos="414338" algn="l"/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8050" algn="l"/>
                <a:tab pos="7707313" algn="l"/>
                <a:tab pos="8156575" algn="l"/>
                <a:tab pos="8605838" algn="l"/>
                <a:tab pos="9055100" algn="l"/>
              </a:tabLst>
            </a:pPr>
            <a:r>
              <a:rPr lang="cs-CZ" altLang="de-DE" sz="2800" dirty="0">
                <a:latin typeface="Times New Roman" panose="02020603050405020304" pitchFamily="18" charset="0"/>
              </a:rPr>
              <a:t>Rozdíly v jednotlivých vazbách: </a:t>
            </a:r>
            <a:r>
              <a:rPr lang="ru-RU" altLang="de-DE" sz="2800" i="1" dirty="0">
                <a:latin typeface="Times New Roman" panose="02020603050405020304" pitchFamily="18" charset="0"/>
              </a:rPr>
              <a:t>благодарить кого – </a:t>
            </a:r>
            <a:r>
              <a:rPr lang="cs-CZ" altLang="de-DE" sz="2800" i="1" dirty="0">
                <a:latin typeface="Times New Roman" panose="02020603050405020304" pitchFamily="18" charset="0"/>
              </a:rPr>
              <a:t>děkovat komu, </a:t>
            </a:r>
            <a:r>
              <a:rPr lang="ru-RU" altLang="de-DE" sz="2800" i="1" dirty="0">
                <a:latin typeface="Times New Roman" panose="02020603050405020304" pitchFamily="18" charset="0"/>
              </a:rPr>
              <a:t>ругать кого – </a:t>
            </a:r>
            <a:r>
              <a:rPr lang="cs-CZ" altLang="de-DE" sz="2800" i="1" dirty="0">
                <a:latin typeface="Times New Roman" panose="02020603050405020304" pitchFamily="18" charset="0"/>
              </a:rPr>
              <a:t>spílat, nadávat komu, </a:t>
            </a:r>
            <a:r>
              <a:rPr lang="ru-RU" altLang="de-DE" sz="2800" i="1" dirty="0">
                <a:latin typeface="Times New Roman" panose="02020603050405020304" pitchFamily="18" charset="0"/>
              </a:rPr>
              <a:t>простить кого – </a:t>
            </a:r>
            <a:r>
              <a:rPr lang="cs-CZ" altLang="de-DE" sz="2800" i="1" dirty="0">
                <a:latin typeface="Times New Roman" panose="02020603050405020304" pitchFamily="18" charset="0"/>
              </a:rPr>
              <a:t>prominout komu, </a:t>
            </a:r>
            <a:r>
              <a:rPr lang="ru-RU" altLang="de-DE" sz="2800" i="1" dirty="0">
                <a:latin typeface="Times New Roman" panose="02020603050405020304" pitchFamily="18" charset="0"/>
              </a:rPr>
              <a:t>понимать кого – </a:t>
            </a:r>
            <a:r>
              <a:rPr lang="cs-CZ" altLang="de-DE" sz="2800" i="1" dirty="0">
                <a:latin typeface="Times New Roman" panose="02020603050405020304" pitchFamily="18" charset="0"/>
              </a:rPr>
              <a:t>rozumět komu, </a:t>
            </a:r>
            <a:r>
              <a:rPr lang="ru-RU" altLang="de-DE" sz="2800" i="1" dirty="0">
                <a:latin typeface="Times New Roman" panose="02020603050405020304" pitchFamily="18" charset="0"/>
              </a:rPr>
              <a:t>упрекать кого в чём – </a:t>
            </a:r>
            <a:r>
              <a:rPr lang="cs-CZ" altLang="de-DE" sz="2800" i="1" dirty="0">
                <a:latin typeface="Times New Roman" panose="02020603050405020304" pitchFamily="18" charset="0"/>
              </a:rPr>
              <a:t>vyčítat komu co, </a:t>
            </a:r>
            <a:r>
              <a:rPr lang="ru-RU" altLang="de-DE" sz="2800" i="1" dirty="0">
                <a:latin typeface="Times New Roman" panose="02020603050405020304" pitchFamily="18" charset="0"/>
              </a:rPr>
              <a:t>уважать кого</a:t>
            </a:r>
            <a:r>
              <a:rPr lang="cs-CZ" altLang="de-DE" sz="2800" i="1" dirty="0">
                <a:latin typeface="Times New Roman" panose="02020603050405020304" pitchFamily="18" charset="0"/>
              </a:rPr>
              <a:t> </a:t>
            </a:r>
            <a:r>
              <a:rPr lang="ru-RU" altLang="de-DE" sz="2800" i="1" dirty="0">
                <a:latin typeface="Times New Roman" panose="02020603050405020304" pitchFamily="18" charset="0"/>
              </a:rPr>
              <a:t>– </a:t>
            </a:r>
            <a:r>
              <a:rPr lang="cs-CZ" altLang="de-DE" sz="2800" i="1" dirty="0">
                <a:latin typeface="Times New Roman" panose="02020603050405020304" pitchFamily="18" charset="0"/>
              </a:rPr>
              <a:t>vážit si koho, </a:t>
            </a:r>
            <a:r>
              <a:rPr lang="ru-RU" altLang="de-DE" sz="2800" i="1" dirty="0">
                <a:latin typeface="Times New Roman" panose="02020603050405020304" pitchFamily="18" charset="0"/>
              </a:rPr>
              <a:t>забыть, вспомнить кого, что, о ком, чём – </a:t>
            </a:r>
            <a:r>
              <a:rPr lang="cs-CZ" altLang="de-DE" sz="2800" i="1" dirty="0">
                <a:latin typeface="Times New Roman" panose="02020603050405020304" pitchFamily="18" charset="0"/>
              </a:rPr>
              <a:t>zapomenout, vzpomenout si na koho, co</a:t>
            </a:r>
            <a:r>
              <a:rPr lang="cs-CZ" altLang="de-DE" sz="2800" dirty="0">
                <a:latin typeface="Times New Roman" panose="02020603050405020304" pitchFamily="18" charset="0"/>
              </a:rPr>
              <a:t>, ale </a:t>
            </a:r>
            <a:r>
              <a:rPr lang="cs-CZ" altLang="de-DE" sz="2800" i="1" dirty="0">
                <a:latin typeface="Times New Roman" panose="02020603050405020304" pitchFamily="18" charset="0"/>
              </a:rPr>
              <a:t>sledovat postup práce – </a:t>
            </a:r>
            <a:r>
              <a:rPr lang="ru-RU" altLang="de-DE" sz="2800" i="1" dirty="0">
                <a:latin typeface="Times New Roman" panose="02020603050405020304" pitchFamily="18" charset="0"/>
              </a:rPr>
              <a:t>следить за ходом работ, </a:t>
            </a:r>
            <a:r>
              <a:rPr lang="cs-CZ" altLang="de-DE" sz="2800" i="1" dirty="0">
                <a:latin typeface="Times New Roman" panose="02020603050405020304" pitchFamily="18" charset="0"/>
              </a:rPr>
              <a:t>hrát fotbal, tenis – </a:t>
            </a:r>
            <a:r>
              <a:rPr lang="ru-RU" altLang="de-DE" sz="2800" i="1" dirty="0">
                <a:latin typeface="Times New Roman" panose="02020603050405020304" pitchFamily="18" charset="0"/>
              </a:rPr>
              <a:t>играть в футбол</a:t>
            </a:r>
            <a:r>
              <a:rPr lang="cs-CZ" altLang="de-DE" sz="2800" i="1" dirty="0">
                <a:latin typeface="Times New Roman" panose="02020603050405020304" pitchFamily="18" charset="0"/>
              </a:rPr>
              <a:t>,</a:t>
            </a:r>
            <a:r>
              <a:rPr lang="ru-RU" altLang="de-DE" sz="2800" i="1" dirty="0">
                <a:latin typeface="Times New Roman" panose="02020603050405020304" pitchFamily="18" charset="0"/>
              </a:rPr>
              <a:t> в теннис</a:t>
            </a:r>
            <a:r>
              <a:rPr lang="cs-CZ" altLang="de-DE" sz="2800" i="1" dirty="0">
                <a:latin typeface="Times New Roman" panose="02020603050405020304" pitchFamily="18" charset="0"/>
              </a:rPr>
              <a:t>, hlásit co – </a:t>
            </a:r>
            <a:r>
              <a:rPr lang="ru-RU" altLang="de-DE" sz="2800" i="1" dirty="0">
                <a:latin typeface="Times New Roman" panose="02020603050405020304" pitchFamily="18" charset="0"/>
              </a:rPr>
              <a:t>сообщить, доложить о чём </a:t>
            </a:r>
            <a:r>
              <a:rPr lang="cs-CZ" altLang="de-DE" sz="2800" dirty="0">
                <a:latin typeface="Times New Roman" panose="02020603050405020304" pitchFamily="18" charset="0"/>
              </a:rPr>
              <a:t>aj.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Inhaltsplatzhalter 2">
            <a:extLst>
              <a:ext uri="{FF2B5EF4-FFF2-40B4-BE49-F238E27FC236}">
                <a16:creationId xmlns:a16="http://schemas.microsoft.com/office/drawing/2014/main" id="{A259606F-51FE-5A96-5E41-989C59CA554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50825" y="260350"/>
            <a:ext cx="8642350" cy="6264275"/>
          </a:xfrm>
        </p:spPr>
        <p:txBody>
          <a:bodyPr/>
          <a:lstStyle/>
          <a:p>
            <a:pPr marL="414338" indent="-309563" eaLnBrk="1">
              <a:buSzPct val="45000"/>
              <a:buFont typeface="Wingdings" pitchFamily="2" charset="2"/>
              <a:buChar char=""/>
              <a:tabLst>
                <a:tab pos="414338" algn="l"/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8050" algn="l"/>
                <a:tab pos="7707313" algn="l"/>
                <a:tab pos="8156575" algn="l"/>
                <a:tab pos="8605838" algn="l"/>
                <a:tab pos="9055100" algn="l"/>
              </a:tabLst>
            </a:pPr>
            <a:r>
              <a:rPr lang="cs-CZ" altLang="de-DE" sz="2800">
                <a:latin typeface="Times New Roman" panose="02020603050405020304" pitchFamily="18" charset="0"/>
              </a:rPr>
              <a:t>Proživatelé v akuzativu: </a:t>
            </a:r>
            <a:r>
              <a:rPr lang="cs-CZ" altLang="de-DE" sz="2800" i="1">
                <a:latin typeface="Times New Roman" panose="02020603050405020304" pitchFamily="18" charset="0"/>
              </a:rPr>
              <a:t>Bolí mě hlava, Pálí mě oči, Zebou mě nohy - </a:t>
            </a:r>
            <a:r>
              <a:rPr lang="ru-RU" altLang="de-DE" sz="2800" i="1">
                <a:latin typeface="Times New Roman" panose="02020603050405020304" pitchFamily="18" charset="0"/>
              </a:rPr>
              <a:t>У меня режет глаза </a:t>
            </a:r>
            <a:r>
              <a:rPr lang="ru-RU" altLang="de-DE" sz="2800">
                <a:latin typeface="Times New Roman" panose="02020603050405020304" pitchFamily="18" charset="0"/>
              </a:rPr>
              <a:t>(</a:t>
            </a:r>
            <a:r>
              <a:rPr lang="cs-CZ" altLang="de-DE" sz="2800">
                <a:latin typeface="Times New Roman" panose="02020603050405020304" pitchFamily="18" charset="0"/>
              </a:rPr>
              <a:t>ak.</a:t>
            </a:r>
            <a:r>
              <a:rPr lang="ru-RU" altLang="de-DE" sz="2800">
                <a:latin typeface="Times New Roman" panose="02020603050405020304" pitchFamily="18" charset="0"/>
              </a:rPr>
              <a:t>)</a:t>
            </a:r>
            <a:r>
              <a:rPr lang="cs-CZ" altLang="de-DE" sz="2800">
                <a:latin typeface="Times New Roman" panose="02020603050405020304" pitchFamily="18" charset="0"/>
              </a:rPr>
              <a:t>, </a:t>
            </a:r>
            <a:r>
              <a:rPr lang="ru-RU" altLang="de-DE" sz="2800" i="1">
                <a:latin typeface="Times New Roman" panose="02020603050405020304" pitchFamily="18" charset="0"/>
              </a:rPr>
              <a:t>У меня мёрзнут ноги</a:t>
            </a:r>
            <a:r>
              <a:rPr lang="ru-RU" altLang="de-DE" sz="2800">
                <a:latin typeface="Times New Roman" panose="02020603050405020304" pitchFamily="18" charset="0"/>
              </a:rPr>
              <a:t> (</a:t>
            </a:r>
            <a:r>
              <a:rPr lang="cs-CZ" altLang="de-DE" sz="2800">
                <a:latin typeface="Times New Roman" panose="02020603050405020304" pitchFamily="18" charset="0"/>
              </a:rPr>
              <a:t>viz výše k dativu)</a:t>
            </a:r>
          </a:p>
          <a:p>
            <a:pPr marL="414338" indent="-309563" eaLnBrk="1">
              <a:buSzPct val="45000"/>
              <a:buFont typeface="Wingdings" pitchFamily="2" charset="2"/>
              <a:buChar char=""/>
              <a:tabLst>
                <a:tab pos="414338" algn="l"/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8050" algn="l"/>
                <a:tab pos="7707313" algn="l"/>
                <a:tab pos="8156575" algn="l"/>
                <a:tab pos="8605838" algn="l"/>
                <a:tab pos="9055100" algn="l"/>
              </a:tabLst>
            </a:pPr>
            <a:r>
              <a:rPr lang="cs-CZ" altLang="de-DE" sz="2800">
                <a:latin typeface="Times New Roman" panose="02020603050405020304" pitchFamily="18" charset="0"/>
              </a:rPr>
              <a:t>Kromě mnoho paralel je i řada rozdílů u adverbiálního akuzativu, zejm. časového: </a:t>
            </a:r>
            <a:r>
              <a:rPr lang="ru-RU" altLang="de-DE" sz="2800" i="1">
                <a:latin typeface="Times New Roman" panose="02020603050405020304" pitchFamily="18" charset="0"/>
              </a:rPr>
              <a:t>Он всё это время думал о ней, Мы тренировались каждый день, Останься еще минуту, Они пели всю дорогу</a:t>
            </a:r>
            <a:r>
              <a:rPr lang="ru-RU" altLang="de-DE" sz="2800">
                <a:latin typeface="Times New Roman" panose="02020603050405020304" pitchFamily="18" charset="0"/>
              </a:rPr>
              <a:t>, </a:t>
            </a:r>
            <a:r>
              <a:rPr lang="cs-CZ" altLang="de-DE" sz="2800">
                <a:latin typeface="Times New Roman" panose="02020603050405020304" pitchFamily="18" charset="0"/>
              </a:rPr>
              <a:t>ale </a:t>
            </a:r>
            <a:r>
              <a:rPr lang="ru-RU" altLang="de-DE" sz="2800" i="1">
                <a:latin typeface="Times New Roman" panose="02020603050405020304" pitchFamily="18" charset="0"/>
              </a:rPr>
              <a:t>на этой (прошлой, будущей) неделе – </a:t>
            </a:r>
            <a:r>
              <a:rPr lang="cs-CZ" altLang="de-DE" sz="2800" i="1">
                <a:latin typeface="Times New Roman" panose="02020603050405020304" pitchFamily="18" charset="0"/>
              </a:rPr>
              <a:t>tento (minulý, příští) týden</a:t>
            </a:r>
            <a:r>
              <a:rPr lang="ru-RU" altLang="de-DE" sz="2800" i="1">
                <a:latin typeface="Times New Roman" panose="02020603050405020304" pitchFamily="18" charset="0"/>
              </a:rPr>
              <a:t>, в этот (прошлый) четверг – </a:t>
            </a:r>
            <a:r>
              <a:rPr lang="cs-CZ" altLang="de-DE" sz="2800" i="1">
                <a:latin typeface="Times New Roman" panose="02020603050405020304" pitchFamily="18" charset="0"/>
              </a:rPr>
              <a:t>tento (minulý) čtvrtek, </a:t>
            </a:r>
            <a:r>
              <a:rPr lang="ru-RU" altLang="de-DE" sz="2800" i="1">
                <a:latin typeface="Times New Roman" panose="02020603050405020304" pitchFamily="18" charset="0"/>
              </a:rPr>
              <a:t>в этом месяце, году /в этот месяц, год – </a:t>
            </a:r>
            <a:r>
              <a:rPr lang="cs-CZ" altLang="de-DE" sz="2800" i="1">
                <a:latin typeface="Times New Roman" panose="02020603050405020304" pitchFamily="18" charset="0"/>
              </a:rPr>
              <a:t>tento měsíc, rok</a:t>
            </a:r>
            <a:r>
              <a:rPr lang="cs-CZ" altLang="de-DE" sz="2800">
                <a:latin typeface="Times New Roman" panose="02020603050405020304" pitchFamily="18" charset="0"/>
              </a:rPr>
              <a:t> aj.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Inhaltsplatzhalter 2">
            <a:extLst>
              <a:ext uri="{FF2B5EF4-FFF2-40B4-BE49-F238E27FC236}">
                <a16:creationId xmlns:a16="http://schemas.microsoft.com/office/drawing/2014/main" id="{EF091AA8-AFBA-3E11-8A94-F6BF76622E6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50825" y="260350"/>
            <a:ext cx="8642350" cy="6264275"/>
          </a:xfrm>
        </p:spPr>
        <p:txBody>
          <a:bodyPr/>
          <a:lstStyle/>
          <a:p>
            <a:pPr marL="414338" indent="-309563" eaLnBrk="1">
              <a:buSzPct val="45000"/>
              <a:buFont typeface="Wingdings" pitchFamily="2" charset="2"/>
              <a:buChar char=""/>
              <a:tabLst>
                <a:tab pos="414338" algn="l"/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8050" algn="l"/>
                <a:tab pos="7707313" algn="l"/>
                <a:tab pos="8156575" algn="l"/>
                <a:tab pos="8605838" algn="l"/>
                <a:tab pos="9055100" algn="l"/>
              </a:tabLst>
            </a:pPr>
            <a:r>
              <a:rPr lang="cs-CZ" altLang="de-DE" sz="2800" dirty="0">
                <a:latin typeface="Times New Roman" panose="02020603050405020304" pitchFamily="18" charset="0"/>
              </a:rPr>
              <a:t>Lokál / </a:t>
            </a:r>
            <a:r>
              <a:rPr lang="ru-RU" altLang="de-DE" sz="2800" dirty="0">
                <a:latin typeface="Times New Roman" panose="02020603050405020304" pitchFamily="18" charset="0"/>
              </a:rPr>
              <a:t>Предложный падеж</a:t>
            </a:r>
          </a:p>
          <a:p>
            <a:pPr marL="414338" indent="-309563" eaLnBrk="1">
              <a:buSzPct val="45000"/>
              <a:buFont typeface="Wingdings" pitchFamily="2" charset="2"/>
              <a:buChar char=""/>
              <a:tabLst>
                <a:tab pos="414338" algn="l"/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8050" algn="l"/>
                <a:tab pos="7707313" algn="l"/>
                <a:tab pos="8156575" algn="l"/>
                <a:tab pos="8605838" algn="l"/>
                <a:tab pos="9055100" algn="l"/>
              </a:tabLst>
            </a:pPr>
            <a:endParaRPr lang="ru-RU" altLang="de-DE" sz="2800" dirty="0">
              <a:latin typeface="Times New Roman" panose="02020603050405020304" pitchFamily="18" charset="0"/>
            </a:endParaRPr>
          </a:p>
          <a:p>
            <a:pPr marL="414338" indent="-309563" eaLnBrk="1">
              <a:buSzPct val="45000"/>
              <a:buFont typeface="Wingdings" pitchFamily="2" charset="2"/>
              <a:buChar char=""/>
              <a:tabLst>
                <a:tab pos="414338" algn="l"/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8050" algn="l"/>
                <a:tab pos="7707313" algn="l"/>
                <a:tab pos="8156575" algn="l"/>
                <a:tab pos="8605838" algn="l"/>
                <a:tab pos="9055100" algn="l"/>
              </a:tabLst>
            </a:pPr>
            <a:r>
              <a:rPr lang="cs-CZ" altLang="de-DE" sz="2800" dirty="0">
                <a:latin typeface="Times New Roman" panose="02020603050405020304" pitchFamily="18" charset="0"/>
              </a:rPr>
              <a:t>V obou jazycích pouze s předložkou, v ruštině jsou to předložky </a:t>
            </a:r>
            <a:r>
              <a:rPr lang="ru-RU" altLang="de-DE" sz="2800" i="1" dirty="0">
                <a:latin typeface="Times New Roman" panose="02020603050405020304" pitchFamily="18" charset="0"/>
              </a:rPr>
              <a:t>о, при, в, на</a:t>
            </a:r>
            <a:r>
              <a:rPr lang="cs-CZ" altLang="de-DE" sz="2800" dirty="0">
                <a:latin typeface="Times New Roman" panose="02020603050405020304" pitchFamily="18" charset="0"/>
              </a:rPr>
              <a:t>, jen zcela okrajově i </a:t>
            </a:r>
            <a:r>
              <a:rPr lang="ru-RU" altLang="de-DE" sz="2800" i="1" dirty="0">
                <a:latin typeface="Times New Roman" panose="02020603050405020304" pitchFamily="18" charset="0"/>
              </a:rPr>
              <a:t>по</a:t>
            </a:r>
            <a:r>
              <a:rPr lang="ru-RU" altLang="de-DE" sz="2800" dirty="0">
                <a:latin typeface="Times New Roman" panose="02020603050405020304" pitchFamily="18" charset="0"/>
              </a:rPr>
              <a:t>, </a:t>
            </a:r>
            <a:r>
              <a:rPr lang="cs-CZ" altLang="de-DE" sz="2800" dirty="0">
                <a:latin typeface="Times New Roman" panose="02020603050405020304" pitchFamily="18" charset="0"/>
              </a:rPr>
              <a:t>v češtině </a:t>
            </a:r>
            <a:r>
              <a:rPr lang="cs-CZ" altLang="de-DE" sz="2800" i="1" dirty="0">
                <a:latin typeface="Times New Roman" panose="02020603050405020304" pitchFamily="18" charset="0"/>
              </a:rPr>
              <a:t>o, při, v, na </a:t>
            </a:r>
            <a:r>
              <a:rPr lang="cs-CZ" altLang="de-DE" sz="2800" dirty="0">
                <a:latin typeface="Times New Roman" panose="02020603050405020304" pitchFamily="18" charset="0"/>
              </a:rPr>
              <a:t>a </a:t>
            </a:r>
            <a:r>
              <a:rPr lang="cs-CZ" altLang="de-DE" sz="2800" i="1" dirty="0">
                <a:latin typeface="Times New Roman" panose="02020603050405020304" pitchFamily="18" charset="0"/>
              </a:rPr>
              <a:t>po</a:t>
            </a:r>
            <a:r>
              <a:rPr lang="cs-CZ" altLang="de-DE" sz="2800" dirty="0">
                <a:latin typeface="Times New Roman" panose="02020603050405020304" pitchFamily="18" charset="0"/>
              </a:rPr>
              <a:t>.</a:t>
            </a:r>
          </a:p>
          <a:p>
            <a:pPr marL="414338" indent="-309563" eaLnBrk="1">
              <a:buSzPct val="45000"/>
              <a:buFont typeface="Wingdings" pitchFamily="2" charset="2"/>
              <a:buChar char=""/>
              <a:tabLst>
                <a:tab pos="414338" algn="l"/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8050" algn="l"/>
                <a:tab pos="7707313" algn="l"/>
                <a:tab pos="8156575" algn="l"/>
                <a:tab pos="8605838" algn="l"/>
                <a:tab pos="9055100" algn="l"/>
              </a:tabLst>
            </a:pPr>
            <a:r>
              <a:rPr lang="cs-CZ" altLang="de-DE" sz="2800" dirty="0">
                <a:latin typeface="Times New Roman" panose="02020603050405020304" pitchFamily="18" charset="0"/>
              </a:rPr>
              <a:t>Předložky mohou tvořit předložkové objekty, čili být prostředkem rekce, srov. </a:t>
            </a:r>
            <a:r>
              <a:rPr lang="ru-RU" altLang="de-DE" sz="2800" i="1" dirty="0">
                <a:latin typeface="Times New Roman" panose="02020603050405020304" pitchFamily="18" charset="0"/>
              </a:rPr>
              <a:t>говорить, читать, думать, заботиться о ком, чём,  убедиться, сомневаться в чём, сосредоточиться на чём (</a:t>
            </a:r>
            <a:r>
              <a:rPr lang="cs-CZ" altLang="de-DE" sz="2800" i="1" dirty="0">
                <a:latin typeface="Times New Roman" panose="02020603050405020304" pitchFamily="18" charset="0"/>
              </a:rPr>
              <a:t>soustředit se na co</a:t>
            </a:r>
            <a:r>
              <a:rPr lang="ru-RU" altLang="de-DE" sz="2800" i="1" dirty="0">
                <a:latin typeface="Times New Roman" panose="02020603050405020304" pitchFamily="18" charset="0"/>
              </a:rPr>
              <a:t>)</a:t>
            </a:r>
            <a:endParaRPr lang="cs-CZ" altLang="de-DE" sz="2800" i="1" dirty="0">
              <a:latin typeface="Times New Roman" panose="02020603050405020304" pitchFamily="18" charset="0"/>
            </a:endParaRPr>
          </a:p>
          <a:p>
            <a:pPr marL="414338" indent="-309563" eaLnBrk="1">
              <a:buSzPct val="45000"/>
              <a:buFont typeface="Wingdings" pitchFamily="2" charset="2"/>
              <a:buChar char=""/>
              <a:tabLst>
                <a:tab pos="414338" algn="l"/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8050" algn="l"/>
                <a:tab pos="7707313" algn="l"/>
                <a:tab pos="8156575" algn="l"/>
                <a:tab pos="8605838" algn="l"/>
                <a:tab pos="9055100" algn="l"/>
              </a:tabLst>
            </a:pPr>
            <a:r>
              <a:rPr lang="cs-CZ" altLang="de-DE" sz="2800" dirty="0">
                <a:latin typeface="Times New Roman" panose="02020603050405020304" pitchFamily="18" charset="0"/>
              </a:rPr>
              <a:t>Většinou je ale používání adverbiální, </a:t>
            </a:r>
            <a:r>
              <a:rPr lang="ru-RU" altLang="de-DE" sz="2800" i="1" dirty="0">
                <a:latin typeface="Times New Roman" panose="02020603050405020304" pitchFamily="18" charset="0"/>
              </a:rPr>
              <a:t>стоять при дороге, комиссия при министерстве, сказать при встрече</a:t>
            </a:r>
            <a:r>
              <a:rPr lang="ru-RU" altLang="de-DE" sz="2800" dirty="0">
                <a:latin typeface="Times New Roman" panose="02020603050405020304" pitchFamily="18" charset="0"/>
              </a:rPr>
              <a:t>, </a:t>
            </a:r>
            <a:r>
              <a:rPr lang="cs-CZ" altLang="de-DE" sz="2800" dirty="0">
                <a:latin typeface="Times New Roman" panose="02020603050405020304" pitchFamily="18" charset="0"/>
              </a:rPr>
              <a:t>ale také </a:t>
            </a:r>
            <a:r>
              <a:rPr lang="ru-RU" altLang="de-DE" sz="2800" i="1" dirty="0">
                <a:latin typeface="Times New Roman" panose="02020603050405020304" pitchFamily="18" charset="0"/>
              </a:rPr>
              <a:t>жить при родителях </a:t>
            </a:r>
            <a:r>
              <a:rPr lang="ru-RU" altLang="de-DE" sz="2800" dirty="0">
                <a:latin typeface="Times New Roman" panose="02020603050405020304" pitchFamily="18" charset="0"/>
              </a:rPr>
              <a:t>,</a:t>
            </a:r>
            <a:r>
              <a:rPr lang="cs-CZ" altLang="de-DE" sz="2800" dirty="0">
                <a:latin typeface="Times New Roman" panose="02020603050405020304" pitchFamily="18" charset="0"/>
              </a:rPr>
              <a:t>u rodičů</a:t>
            </a:r>
            <a:r>
              <a:rPr lang="cs-CZ" altLang="de-CZ" sz="2800" dirty="0">
                <a:latin typeface="Times New Roman" panose="02020603050405020304" pitchFamily="18" charset="0"/>
              </a:rPr>
              <a:t>‘, </a:t>
            </a:r>
            <a:r>
              <a:rPr lang="ru-RU" altLang="de-CZ" sz="2800" i="1" dirty="0">
                <a:latin typeface="Times New Roman" panose="02020603050405020304" pitchFamily="18" charset="0"/>
              </a:rPr>
              <a:t>при Николае </a:t>
            </a:r>
            <a:r>
              <a:rPr lang="de-CH" altLang="de-CZ" sz="2800" i="1" dirty="0">
                <a:latin typeface="Times New Roman" panose="02020603050405020304" pitchFamily="18" charset="0"/>
              </a:rPr>
              <a:t>I, </a:t>
            </a:r>
            <a:r>
              <a:rPr lang="ru-RU" altLang="de-CZ" sz="2800" i="1" dirty="0">
                <a:latin typeface="Times New Roman" panose="02020603050405020304" pitchFamily="18" charset="0"/>
              </a:rPr>
              <a:t>Сталине </a:t>
            </a:r>
            <a:r>
              <a:rPr lang="ru-RU" altLang="de-CZ" sz="2800" dirty="0">
                <a:latin typeface="Times New Roman" panose="02020603050405020304" pitchFamily="18" charset="0"/>
              </a:rPr>
              <a:t>,</a:t>
            </a:r>
            <a:r>
              <a:rPr lang="cs-CZ" altLang="de-CZ" sz="2800" dirty="0">
                <a:latin typeface="Times New Roman" panose="02020603050405020304" pitchFamily="18" charset="0"/>
              </a:rPr>
              <a:t>za Mikuláše I., Stalina‘, </a:t>
            </a:r>
            <a:endParaRPr lang="cs-CZ" altLang="de-DE" sz="2800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Inhaltsplatzhalter 2">
            <a:extLst>
              <a:ext uri="{FF2B5EF4-FFF2-40B4-BE49-F238E27FC236}">
                <a16:creationId xmlns:a16="http://schemas.microsoft.com/office/drawing/2014/main" id="{8A89916A-D4D4-2DC7-D2A9-327754F6E3F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50825" y="188913"/>
            <a:ext cx="8713788" cy="6480175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CZ" sz="2800" dirty="0">
                <a:latin typeface="Times New Roman" panose="02020603050405020304" pitchFamily="18" charset="0"/>
              </a:rPr>
              <a:t>Poněvadž se specifická koncovka /-u/ v </a:t>
            </a:r>
            <a:r>
              <a:rPr lang="cs-CZ" altLang="de-CZ" sz="2800" dirty="0" err="1">
                <a:latin typeface="Times New Roman" panose="02020603050405020304" pitchFamily="18" charset="0"/>
              </a:rPr>
              <a:t>prepozitivu</a:t>
            </a:r>
            <a:r>
              <a:rPr lang="cs-CZ" altLang="de-CZ" sz="2800" dirty="0">
                <a:latin typeface="Times New Roman" panose="02020603050405020304" pitchFamily="18" charset="0"/>
              </a:rPr>
              <a:t> spojuje pouze se dvěma předložkami a pouze v konkrétním prostorovém významu (nikoliv v čistě vazebním používání předložky), vzniká v ruštině zcela jinak otázka po počtu pádů: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CZ" sz="2800" dirty="0">
                <a:latin typeface="Times New Roman" panose="02020603050405020304" pitchFamily="18" charset="0"/>
              </a:rPr>
              <a:t>např. I. A. Mel</a:t>
            </a:r>
            <a:r>
              <a:rPr lang="de-DE" altLang="de-CZ" sz="2800" dirty="0">
                <a:latin typeface="Times New Roman" panose="02020603050405020304" pitchFamily="18" charset="0"/>
              </a:rPr>
              <a:t>’</a:t>
            </a:r>
            <a:r>
              <a:rPr lang="cs-CZ" altLang="de-CZ" sz="2800" dirty="0" err="1">
                <a:latin typeface="Times New Roman" panose="02020603050405020304" pitchFamily="18" charset="0"/>
              </a:rPr>
              <a:t>čuk</a:t>
            </a:r>
            <a:r>
              <a:rPr lang="cs-CZ" altLang="de-CZ" sz="2800" dirty="0">
                <a:latin typeface="Times New Roman" panose="02020603050405020304" pitchFamily="18" charset="0"/>
              </a:rPr>
              <a:t> počítá s </a:t>
            </a:r>
            <a:r>
              <a:rPr lang="cs-CZ" altLang="de-CZ" sz="2800" dirty="0" err="1">
                <a:latin typeface="Times New Roman" panose="02020603050405020304" pitchFamily="18" charset="0"/>
              </a:rPr>
              <a:t>partitivem</a:t>
            </a:r>
            <a:r>
              <a:rPr lang="cs-CZ" altLang="de-CZ" sz="2800" dirty="0">
                <a:latin typeface="Times New Roman" panose="02020603050405020304" pitchFamily="18" charset="0"/>
              </a:rPr>
              <a:t> </a:t>
            </a:r>
            <a:r>
              <a:rPr lang="cs-CZ" altLang="de-CZ" sz="2800" i="1" dirty="0">
                <a:latin typeface="Times New Roman" panose="02020603050405020304" pitchFamily="18" charset="0"/>
              </a:rPr>
              <a:t>(</a:t>
            </a:r>
            <a:r>
              <a:rPr lang="ru-RU" altLang="de-CZ" sz="2800" i="1" dirty="0">
                <a:latin typeface="Times New Roman" panose="02020603050405020304" pitchFamily="18" charset="0"/>
              </a:rPr>
              <a:t>ложка сахару</a:t>
            </a:r>
            <a:r>
              <a:rPr lang="cs-CZ" altLang="de-CZ" sz="2800" i="1" dirty="0">
                <a:latin typeface="Times New Roman" panose="02020603050405020304" pitchFamily="18" charset="0"/>
              </a:rPr>
              <a:t>)</a:t>
            </a:r>
            <a:r>
              <a:rPr lang="ru-RU" altLang="de-CZ" sz="2800" dirty="0">
                <a:latin typeface="Times New Roman" panose="02020603050405020304" pitchFamily="18" charset="0"/>
              </a:rPr>
              <a:t>,</a:t>
            </a:r>
            <a:r>
              <a:rPr lang="cs-CZ" altLang="de-CZ" sz="2800" dirty="0">
                <a:latin typeface="Times New Roman" panose="02020603050405020304" pitchFamily="18" charset="0"/>
              </a:rPr>
              <a:t> s lokálem (</a:t>
            </a:r>
            <a:r>
              <a:rPr lang="ru-RU" altLang="de-CZ" sz="2800" i="1" dirty="0">
                <a:latin typeface="Times New Roman" panose="02020603050405020304" pitchFamily="18" charset="0"/>
              </a:rPr>
              <a:t>в шкафу</a:t>
            </a:r>
            <a:r>
              <a:rPr lang="cs-CZ" altLang="de-CZ" sz="2800" dirty="0">
                <a:latin typeface="Times New Roman" panose="02020603050405020304" pitchFamily="18" charset="0"/>
              </a:rPr>
              <a:t>), s vokativem („novým“, </a:t>
            </a:r>
            <a:r>
              <a:rPr lang="ru-RU" altLang="de-CZ" sz="2800" i="1" dirty="0">
                <a:latin typeface="Times New Roman" panose="02020603050405020304" pitchFamily="18" charset="0"/>
              </a:rPr>
              <a:t>Саш!, Наташ!</a:t>
            </a:r>
            <a:r>
              <a:rPr lang="cs-CZ" altLang="de-CZ" sz="2800" dirty="0">
                <a:latin typeface="Times New Roman" panose="02020603050405020304" pitchFamily="18" charset="0"/>
              </a:rPr>
              <a:t>) a s </a:t>
            </a:r>
            <a:r>
              <a:rPr lang="cs-CZ" altLang="de-CZ" sz="2800" dirty="0" err="1">
                <a:latin typeface="Times New Roman" panose="02020603050405020304" pitchFamily="18" charset="0"/>
              </a:rPr>
              <a:t>adnumerativem</a:t>
            </a:r>
            <a:r>
              <a:rPr lang="cs-CZ" altLang="de-CZ" sz="2800" dirty="0">
                <a:latin typeface="Times New Roman" panose="02020603050405020304" pitchFamily="18" charset="0"/>
              </a:rPr>
              <a:t> (</a:t>
            </a:r>
            <a:r>
              <a:rPr lang="ru-RU" altLang="de-CZ" sz="2800" i="1" dirty="0">
                <a:latin typeface="Times New Roman" panose="02020603050405020304" pitchFamily="18" charset="0"/>
              </a:rPr>
              <a:t>два шаг</a:t>
            </a:r>
            <a:r>
              <a:rPr lang="cs-CZ" altLang="de-CZ" sz="2800" i="1" dirty="0">
                <a:latin typeface="Times New Roman" panose="02020603050405020304" pitchFamily="18" charset="0"/>
              </a:rPr>
              <a:t>á </a:t>
            </a:r>
            <a:r>
              <a:rPr lang="cs-CZ" altLang="de-CZ" sz="2800" dirty="0">
                <a:latin typeface="Times New Roman" panose="02020603050405020304" pitchFamily="18" charset="0"/>
              </a:rPr>
              <a:t>na rozdíl od </a:t>
            </a:r>
            <a:r>
              <a:rPr lang="ru-RU" altLang="de-CZ" sz="2800" i="1" dirty="0">
                <a:latin typeface="Times New Roman" panose="02020603050405020304" pitchFamily="18" charset="0"/>
              </a:rPr>
              <a:t>этого ш</a:t>
            </a:r>
            <a:r>
              <a:rPr lang="cs-CZ" altLang="de-CZ" sz="2800" i="1" dirty="0">
                <a:latin typeface="Times New Roman" panose="02020603050405020304" pitchFamily="18" charset="0"/>
              </a:rPr>
              <a:t>á</a:t>
            </a:r>
            <a:r>
              <a:rPr lang="ru-RU" altLang="de-CZ" sz="2800" i="1" dirty="0">
                <a:latin typeface="Times New Roman" panose="02020603050405020304" pitchFamily="18" charset="0"/>
              </a:rPr>
              <a:t>га</a:t>
            </a:r>
            <a:r>
              <a:rPr lang="cs-CZ" altLang="de-CZ" sz="2800" dirty="0">
                <a:latin typeface="Times New Roman" panose="02020603050405020304" pitchFamily="18" charset="0"/>
              </a:rPr>
              <a:t>), takže má až 10 pádů, s tím, že ovšem ty čtyři „další“ jsou pouze „dílčí“ (mají je pouze některá slova) a částečně i nesamostatné (gen. </a:t>
            </a:r>
            <a:r>
              <a:rPr lang="ru-RU" altLang="de-CZ" sz="2800" i="1" dirty="0">
                <a:latin typeface="Times New Roman" panose="02020603050405020304" pitchFamily="18" charset="0"/>
              </a:rPr>
              <a:t>сахару</a:t>
            </a:r>
            <a:r>
              <a:rPr lang="cs-CZ" altLang="de-CZ" sz="2800" dirty="0">
                <a:latin typeface="Times New Roman" panose="02020603050405020304" pitchFamily="18" charset="0"/>
              </a:rPr>
              <a:t> má stejný tvar jako dativ </a:t>
            </a:r>
            <a:r>
              <a:rPr lang="ru-RU" altLang="de-CZ" sz="2800" i="1" dirty="0">
                <a:latin typeface="Times New Roman" panose="02020603050405020304" pitchFamily="18" charset="0"/>
              </a:rPr>
              <a:t>сахару</a:t>
            </a:r>
            <a:r>
              <a:rPr lang="cs-CZ" altLang="de-CZ" sz="2800" dirty="0">
                <a:latin typeface="Times New Roman" panose="02020603050405020304" pitchFamily="18" charset="0"/>
              </a:rPr>
              <a:t>)</a:t>
            </a:r>
            <a:endParaRPr lang="ru-RU" altLang="de-CZ" sz="2800" dirty="0">
              <a:latin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CZ" sz="2800" dirty="0">
                <a:latin typeface="Times New Roman" panose="02020603050405020304" pitchFamily="18" charset="0"/>
              </a:rPr>
              <a:t>NB: U posledního ovšem shoda, která je sice u druhého genitivu/</a:t>
            </a:r>
            <a:r>
              <a:rPr lang="cs-CZ" altLang="de-CZ" sz="2800" dirty="0" err="1">
                <a:latin typeface="Times New Roman" panose="02020603050405020304" pitchFamily="18" charset="0"/>
              </a:rPr>
              <a:t>partitivu</a:t>
            </a:r>
            <a:r>
              <a:rPr lang="cs-CZ" altLang="de-CZ" sz="2800" dirty="0">
                <a:latin typeface="Times New Roman" panose="02020603050405020304" pitchFamily="18" charset="0"/>
              </a:rPr>
              <a:t> dnes neobvyklá, ale zásadně možná: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69" name="Inhaltsplatzhalter 2">
            <a:extLst>
              <a:ext uri="{FF2B5EF4-FFF2-40B4-BE49-F238E27FC236}">
                <a16:creationId xmlns:a16="http://schemas.microsoft.com/office/drawing/2014/main" id="{CFF09AB5-2C2C-D521-F1AE-9D90CC91EA0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50825" y="260350"/>
            <a:ext cx="8642350" cy="6264275"/>
          </a:xfrm>
        </p:spPr>
        <p:txBody>
          <a:bodyPr/>
          <a:lstStyle/>
          <a:p>
            <a:pPr marL="414338" indent="-309563" eaLnBrk="1">
              <a:buSzPct val="45000"/>
              <a:buFont typeface="Wingdings" pitchFamily="2" charset="2"/>
              <a:buChar char=""/>
              <a:tabLst>
                <a:tab pos="414338" algn="l"/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8050" algn="l"/>
                <a:tab pos="7707313" algn="l"/>
                <a:tab pos="8156575" algn="l"/>
                <a:tab pos="8605838" algn="l"/>
                <a:tab pos="9055100" algn="l"/>
              </a:tabLst>
            </a:pPr>
            <a:r>
              <a:rPr lang="ru-RU" altLang="de-DE" sz="2800" i="1">
                <a:latin typeface="Times New Roman" panose="02020603050405020304" pitchFamily="18" charset="0"/>
              </a:rPr>
              <a:t>сказать при свидетелях </a:t>
            </a:r>
            <a:r>
              <a:rPr lang="ru-RU" altLang="de-DE" sz="2800">
                <a:latin typeface="Times New Roman" panose="02020603050405020304" pitchFamily="18" charset="0"/>
              </a:rPr>
              <a:t>– </a:t>
            </a:r>
            <a:r>
              <a:rPr lang="cs-CZ" altLang="de-DE" sz="2800">
                <a:latin typeface="Times New Roman" panose="02020603050405020304" pitchFamily="18" charset="0"/>
              </a:rPr>
              <a:t>,před svědky</a:t>
            </a:r>
            <a:r>
              <a:rPr lang="cs-CZ" altLang="de-CZ" sz="2800">
                <a:latin typeface="Times New Roman" panose="02020603050405020304" pitchFamily="18" charset="0"/>
              </a:rPr>
              <a:t>‘, ale </a:t>
            </a:r>
            <a:r>
              <a:rPr lang="cs-CZ" altLang="de-CZ" sz="2800" i="1">
                <a:latin typeface="Times New Roman" panose="02020603050405020304" pitchFamily="18" charset="0"/>
              </a:rPr>
              <a:t>při práci, obědě, vyučování</a:t>
            </a:r>
            <a:r>
              <a:rPr lang="cs-CZ" altLang="de-CZ" sz="2800">
                <a:latin typeface="Times New Roman" panose="02020603050405020304" pitchFamily="18" charset="0"/>
              </a:rPr>
              <a:t> – </a:t>
            </a:r>
            <a:r>
              <a:rPr lang="ru-RU" altLang="de-CZ" sz="2800" i="1">
                <a:latin typeface="Times New Roman" panose="02020603050405020304" pitchFamily="18" charset="0"/>
              </a:rPr>
              <a:t>за работой, обедом, на занятиях/на уроке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cs-CZ" altLang="de-CZ" sz="2800">
                <a:latin typeface="Times New Roman" panose="02020603050405020304" pitchFamily="18" charset="0"/>
              </a:rPr>
              <a:t>česky i časově </a:t>
            </a:r>
            <a:r>
              <a:rPr lang="cs-CZ" altLang="de-CZ" sz="2800" i="1">
                <a:latin typeface="Times New Roman" panose="02020603050405020304" pitchFamily="18" charset="0"/>
              </a:rPr>
              <a:t>o prázdninách, o Vánocích </a:t>
            </a:r>
          </a:p>
          <a:p>
            <a:pPr marL="414338" indent="-309563" eaLnBrk="1">
              <a:buSzPct val="45000"/>
              <a:buFont typeface="Wingdings" pitchFamily="2" charset="2"/>
              <a:buChar char=""/>
              <a:tabLst>
                <a:tab pos="414338" algn="l"/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8050" algn="l"/>
                <a:tab pos="7707313" algn="l"/>
                <a:tab pos="8156575" algn="l"/>
                <a:tab pos="8605838" algn="l"/>
                <a:tab pos="9055100" algn="l"/>
              </a:tabLst>
            </a:pPr>
            <a:r>
              <a:rPr lang="ru-RU" altLang="de-DE" sz="2800" i="1">
                <a:latin typeface="Times New Roman" panose="02020603050405020304" pitchFamily="18" charset="0"/>
              </a:rPr>
              <a:t>лежать на диване, петь на сцене</a:t>
            </a:r>
            <a:r>
              <a:rPr lang="ru-RU" altLang="de-DE" sz="2800">
                <a:latin typeface="Times New Roman" panose="02020603050405020304" pitchFamily="18" charset="0"/>
              </a:rPr>
              <a:t>, </a:t>
            </a:r>
            <a:r>
              <a:rPr lang="cs-CZ" altLang="de-DE" sz="2800">
                <a:latin typeface="Times New Roman" panose="02020603050405020304" pitchFamily="18" charset="0"/>
              </a:rPr>
              <a:t>ale </a:t>
            </a:r>
            <a:r>
              <a:rPr lang="ru-RU" altLang="de-DE" sz="2800" i="1">
                <a:latin typeface="Times New Roman" panose="02020603050405020304" pitchFamily="18" charset="0"/>
              </a:rPr>
              <a:t>работать на заводе, на фабрике, учиться на курсах</a:t>
            </a:r>
          </a:p>
          <a:p>
            <a:pPr marL="414338" indent="-309563" eaLnBrk="1">
              <a:buSzPct val="45000"/>
              <a:buFont typeface="Wingdings" pitchFamily="2" charset="2"/>
              <a:buChar char=""/>
              <a:tabLst>
                <a:tab pos="414338" algn="l"/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8050" algn="l"/>
                <a:tab pos="7707313" algn="l"/>
                <a:tab pos="8156575" algn="l"/>
                <a:tab pos="8605838" algn="l"/>
                <a:tab pos="9055100" algn="l"/>
              </a:tabLst>
            </a:pPr>
            <a:r>
              <a:rPr lang="cs-CZ" altLang="de-DE" sz="2800">
                <a:latin typeface="Times New Roman" panose="02020603050405020304" pitchFamily="18" charset="0"/>
              </a:rPr>
              <a:t>česky časově </a:t>
            </a:r>
            <a:r>
              <a:rPr lang="cs-CZ" altLang="de-DE" sz="2800" i="1">
                <a:latin typeface="Times New Roman" panose="02020603050405020304" pitchFamily="18" charset="0"/>
              </a:rPr>
              <a:t>po</a:t>
            </a:r>
            <a:r>
              <a:rPr lang="cs-CZ" altLang="de-DE" sz="2800">
                <a:latin typeface="Times New Roman" panose="02020603050405020304" pitchFamily="18" charset="0"/>
              </a:rPr>
              <a:t> + lok., </a:t>
            </a:r>
            <a:r>
              <a:rPr lang="cs-CZ" altLang="de-DE" sz="2800" i="1">
                <a:latin typeface="Times New Roman" panose="02020603050405020304" pitchFamily="18" charset="0"/>
              </a:rPr>
              <a:t>po prázdninách, po létě, po dlouhé době</a:t>
            </a:r>
            <a:r>
              <a:rPr lang="cs-CZ" altLang="de-DE" sz="2800">
                <a:latin typeface="Times New Roman" panose="02020603050405020304" pitchFamily="18" charset="0"/>
              </a:rPr>
              <a:t>, rusky </a:t>
            </a:r>
            <a:r>
              <a:rPr lang="ru-RU" altLang="de-DE" sz="2800" i="1">
                <a:latin typeface="Times New Roman" panose="02020603050405020304" pitchFamily="18" charset="0"/>
              </a:rPr>
              <a:t>после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cs-CZ" altLang="de-DE" sz="2800">
                <a:latin typeface="Times New Roman" panose="02020603050405020304" pitchFamily="18" charset="0"/>
              </a:rPr>
              <a:t>+ gen., </a:t>
            </a:r>
            <a:r>
              <a:rPr lang="ru-RU" altLang="de-DE" sz="2800" i="1">
                <a:latin typeface="Times New Roman" panose="02020603050405020304" pitchFamily="18" charset="0"/>
              </a:rPr>
              <a:t>по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cs-CZ" altLang="de-DE" sz="2800">
                <a:latin typeface="Times New Roman" panose="02020603050405020304" pitchFamily="18" charset="0"/>
              </a:rPr>
              <a:t>+ </a:t>
            </a:r>
            <a:r>
              <a:rPr lang="ru-RU" altLang="de-DE" sz="2800">
                <a:latin typeface="Times New Roman" panose="02020603050405020304" pitchFamily="18" charset="0"/>
              </a:rPr>
              <a:t>Пр.п. </a:t>
            </a:r>
            <a:r>
              <a:rPr lang="cs-CZ" altLang="de-DE" sz="2800">
                <a:latin typeface="Times New Roman" panose="02020603050405020304" pitchFamily="18" charset="0"/>
              </a:rPr>
              <a:t>v několika pevných spojeních:</a:t>
            </a:r>
            <a:endParaRPr lang="ru-RU" altLang="de-DE" sz="2800">
              <a:latin typeface="Times New Roman" panose="02020603050405020304" pitchFamily="18" charset="0"/>
            </a:endParaRPr>
          </a:p>
          <a:p>
            <a:pPr marL="414338" indent="-309563" eaLnBrk="1">
              <a:buSzPct val="45000"/>
              <a:buFont typeface="Wingdings" pitchFamily="2" charset="2"/>
              <a:buChar char=""/>
              <a:tabLst>
                <a:tab pos="414338" algn="l"/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8050" algn="l"/>
                <a:tab pos="7707313" algn="l"/>
                <a:tab pos="8156575" algn="l"/>
                <a:tab pos="8605838" algn="l"/>
                <a:tab pos="9055100" algn="l"/>
              </a:tabLst>
            </a:pPr>
            <a:r>
              <a:rPr lang="ru-RU" altLang="de-DE" sz="2800">
                <a:latin typeface="Times New Roman" panose="02020603050405020304" pitchFamily="18" charset="0"/>
              </a:rPr>
              <a:t>«</a:t>
            </a:r>
            <a:r>
              <a:rPr lang="ru-RU" altLang="de-CZ" sz="2800">
                <a:latin typeface="Times New Roman" panose="02020603050405020304" pitchFamily="18" charset="0"/>
              </a:rPr>
              <a:t>В современном языке выражения с предлогом </a:t>
            </a:r>
            <a:r>
              <a:rPr lang="ru-RU" altLang="de-CZ" sz="2800" i="1">
                <a:latin typeface="Times New Roman" panose="02020603050405020304" pitchFamily="18" charset="0"/>
              </a:rPr>
              <a:t>по</a:t>
            </a:r>
            <a:r>
              <a:rPr lang="ru-RU" altLang="de-CZ" sz="2800">
                <a:latin typeface="Times New Roman" panose="02020603050405020304" pitchFamily="18" charset="0"/>
              </a:rPr>
              <a:t> (в значении ‘после’) встречаются с группой неодушевленных существительных мужского рода и среднего рода на -</a:t>
            </a:r>
            <a:r>
              <a:rPr lang="ru-RU" altLang="de-CZ" sz="2800" i="1">
                <a:latin typeface="Times New Roman" panose="02020603050405020304" pitchFamily="18" charset="0"/>
              </a:rPr>
              <a:t>ие</a:t>
            </a:r>
            <a:r>
              <a:rPr lang="ru-RU" altLang="de-CZ" sz="2800">
                <a:latin typeface="Times New Roman" panose="02020603050405020304" pitchFamily="18" charset="0"/>
              </a:rPr>
              <a:t>, принадлежат к официально-деловому стилю речи (канцелярскому языку), </a:t>
            </a:r>
            <a:endParaRPr lang="ru-RU" altLang="de-DE" sz="28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7" name="Inhaltsplatzhalter 2">
            <a:extLst>
              <a:ext uri="{FF2B5EF4-FFF2-40B4-BE49-F238E27FC236}">
                <a16:creationId xmlns:a16="http://schemas.microsoft.com/office/drawing/2014/main" id="{68794A37-CE30-080E-9CAA-634F56B06CF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50825" y="260350"/>
            <a:ext cx="8642350" cy="6264275"/>
          </a:xfrm>
        </p:spPr>
        <p:txBody>
          <a:bodyPr/>
          <a:lstStyle/>
          <a:p>
            <a:pPr marL="414338" indent="-309563" eaLnBrk="1">
              <a:buSzPct val="45000"/>
              <a:buFont typeface="Wingdings" pitchFamily="2" charset="2"/>
              <a:buChar char=""/>
              <a:tabLst>
                <a:tab pos="414338" algn="l"/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8050" algn="l"/>
                <a:tab pos="7707313" algn="l"/>
                <a:tab pos="8156575" algn="l"/>
                <a:tab pos="8605838" algn="l"/>
                <a:tab pos="9055100" algn="l"/>
              </a:tabLst>
            </a:pPr>
            <a:r>
              <a:rPr lang="ru-RU" altLang="de-CZ" sz="2800">
                <a:latin typeface="Times New Roman" panose="02020603050405020304" pitchFamily="18" charset="0"/>
              </a:rPr>
              <a:t>многие из них имеют характер устаревших: </a:t>
            </a:r>
            <a:r>
              <a:rPr lang="ru-RU" altLang="de-CZ" sz="2800" i="1">
                <a:latin typeface="Times New Roman" panose="02020603050405020304" pitchFamily="18" charset="0"/>
              </a:rPr>
              <a:t>по приезде</a:t>
            </a:r>
            <a:r>
              <a:rPr lang="ru-RU" altLang="de-CZ" sz="2800">
                <a:latin typeface="Times New Roman" panose="02020603050405020304" pitchFamily="18" charset="0"/>
              </a:rPr>
              <a:t>, </a:t>
            </a:r>
            <a:r>
              <a:rPr lang="ru-RU" altLang="de-CZ" sz="2800" i="1">
                <a:latin typeface="Times New Roman" panose="02020603050405020304" pitchFamily="18" charset="0"/>
              </a:rPr>
              <a:t>по прибытии</a:t>
            </a:r>
            <a:r>
              <a:rPr lang="ru-RU" altLang="de-CZ" sz="2800">
                <a:latin typeface="Times New Roman" panose="02020603050405020304" pitchFamily="18" charset="0"/>
              </a:rPr>
              <a:t>,</a:t>
            </a:r>
            <a:r>
              <a:rPr lang="ru-RU" altLang="de-CZ" sz="2800" i="1">
                <a:latin typeface="Times New Roman" panose="02020603050405020304" pitchFamily="18" charset="0"/>
              </a:rPr>
              <a:t> по отбытии</a:t>
            </a:r>
            <a:r>
              <a:rPr lang="ru-RU" altLang="de-CZ" sz="2800">
                <a:latin typeface="Times New Roman" panose="02020603050405020304" pitchFamily="18" charset="0"/>
              </a:rPr>
              <a:t>,</a:t>
            </a:r>
            <a:r>
              <a:rPr lang="ru-RU" altLang="de-CZ" sz="2800" i="1">
                <a:latin typeface="Times New Roman" panose="02020603050405020304" pitchFamily="18" charset="0"/>
              </a:rPr>
              <a:t> по отъезде</a:t>
            </a:r>
            <a:r>
              <a:rPr lang="ru-RU" altLang="de-CZ" sz="2800">
                <a:latin typeface="Times New Roman" panose="02020603050405020304" pitchFamily="18" charset="0"/>
              </a:rPr>
              <a:t>,</a:t>
            </a:r>
            <a:r>
              <a:rPr lang="ru-RU" altLang="de-CZ" sz="2800" i="1">
                <a:latin typeface="Times New Roman" panose="02020603050405020304" pitchFamily="18" charset="0"/>
              </a:rPr>
              <a:t> по прилете</a:t>
            </a:r>
            <a:r>
              <a:rPr lang="ru-RU" altLang="de-CZ" sz="2800">
                <a:latin typeface="Times New Roman" panose="02020603050405020304" pitchFamily="18" charset="0"/>
              </a:rPr>
              <a:t>,</a:t>
            </a:r>
            <a:r>
              <a:rPr lang="ru-RU" altLang="de-CZ" sz="2800" i="1">
                <a:latin typeface="Times New Roman" panose="02020603050405020304" pitchFamily="18" charset="0"/>
              </a:rPr>
              <a:t> по переезде</a:t>
            </a:r>
            <a:r>
              <a:rPr lang="ru-RU" altLang="de-CZ" sz="2800">
                <a:latin typeface="Times New Roman" panose="02020603050405020304" pitchFamily="18" charset="0"/>
              </a:rPr>
              <a:t>,</a:t>
            </a:r>
            <a:r>
              <a:rPr lang="ru-RU" altLang="de-CZ" sz="2800" i="1">
                <a:latin typeface="Times New Roman" panose="02020603050405020304" pitchFamily="18" charset="0"/>
              </a:rPr>
              <a:t> по возвращении</a:t>
            </a:r>
            <a:r>
              <a:rPr lang="ru-RU" altLang="de-CZ" sz="2800">
                <a:latin typeface="Times New Roman" panose="02020603050405020304" pitchFamily="18" charset="0"/>
              </a:rPr>
              <a:t> (</a:t>
            </a:r>
            <a:r>
              <a:rPr lang="ru-RU" altLang="de-CZ" sz="2800" i="1">
                <a:latin typeface="Times New Roman" panose="02020603050405020304" pitchFamily="18" charset="0"/>
              </a:rPr>
              <a:t>в</a:t>
            </a:r>
            <a:r>
              <a:rPr lang="ru-RU" altLang="de-CZ" sz="2800">
                <a:latin typeface="Times New Roman" panose="02020603050405020304" pitchFamily="18" charset="0"/>
              </a:rPr>
              <a:t> </a:t>
            </a:r>
            <a:r>
              <a:rPr lang="ru-RU" altLang="de-CZ" sz="2800" i="1">
                <a:latin typeface="Times New Roman" panose="02020603050405020304" pitchFamily="18" charset="0"/>
              </a:rPr>
              <a:t>Москву</a:t>
            </a:r>
            <a:r>
              <a:rPr lang="ru-RU" altLang="de-CZ" sz="2800">
                <a:latin typeface="Times New Roman" panose="02020603050405020304" pitchFamily="18" charset="0"/>
              </a:rPr>
              <a:t>), </a:t>
            </a:r>
            <a:r>
              <a:rPr lang="ru-RU" altLang="de-CZ" sz="2800" i="1">
                <a:latin typeface="Times New Roman" panose="02020603050405020304" pitchFamily="18" charset="0"/>
              </a:rPr>
              <a:t>по выходе</a:t>
            </a:r>
            <a:r>
              <a:rPr lang="ru-RU" altLang="de-CZ" sz="2800">
                <a:latin typeface="Times New Roman" panose="02020603050405020304" pitchFamily="18" charset="0"/>
              </a:rPr>
              <a:t>,</a:t>
            </a:r>
            <a:r>
              <a:rPr lang="ru-RU" altLang="de-CZ" sz="2800" i="1">
                <a:latin typeface="Times New Roman" panose="02020603050405020304" pitchFamily="18" charset="0"/>
              </a:rPr>
              <a:t> по предъявлении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по вывозе</a:t>
            </a:r>
            <a:r>
              <a:rPr lang="ru-RU" altLang="de-CZ" sz="2800">
                <a:latin typeface="Times New Roman" panose="02020603050405020304" pitchFamily="18" charset="0"/>
              </a:rPr>
              <a:t>,</a:t>
            </a:r>
            <a:r>
              <a:rPr lang="ru-RU" altLang="de-CZ" sz="2800" i="1">
                <a:latin typeface="Times New Roman" panose="02020603050405020304" pitchFamily="18" charset="0"/>
              </a:rPr>
              <a:t> по достижении</a:t>
            </a:r>
            <a:r>
              <a:rPr lang="ru-RU" altLang="de-CZ" sz="2800">
                <a:latin typeface="Times New Roman" panose="02020603050405020304" pitchFamily="18" charset="0"/>
              </a:rPr>
              <a:t>,</a:t>
            </a:r>
            <a:r>
              <a:rPr lang="ru-RU" altLang="de-CZ" sz="2800" i="1">
                <a:latin typeface="Times New Roman" panose="02020603050405020304" pitchFamily="18" charset="0"/>
              </a:rPr>
              <a:t> по прочтении</a:t>
            </a:r>
            <a:r>
              <a:rPr lang="ru-RU" altLang="de-CZ" sz="2800">
                <a:latin typeface="Times New Roman" panose="02020603050405020304" pitchFamily="18" charset="0"/>
              </a:rPr>
              <a:t>,</a:t>
            </a:r>
            <a:r>
              <a:rPr lang="ru-RU" altLang="de-CZ" sz="2800" i="1">
                <a:latin typeface="Times New Roman" panose="02020603050405020304" pitchFamily="18" charset="0"/>
              </a:rPr>
              <a:t> по размышлении</a:t>
            </a:r>
            <a:r>
              <a:rPr lang="ru-RU" altLang="de-CZ" sz="2800">
                <a:latin typeface="Times New Roman" panose="02020603050405020304" pitchFamily="18" charset="0"/>
              </a:rPr>
              <a:t>,</a:t>
            </a:r>
            <a:r>
              <a:rPr lang="ru-RU" altLang="de-CZ" sz="2800" i="1">
                <a:latin typeface="Times New Roman" panose="02020603050405020304" pitchFamily="18" charset="0"/>
              </a:rPr>
              <a:t> по получении</a:t>
            </a:r>
            <a:r>
              <a:rPr lang="ru-RU" altLang="de-CZ" sz="2800">
                <a:latin typeface="Times New Roman" panose="02020603050405020304" pitchFamily="18" charset="0"/>
              </a:rPr>
              <a:t>,</a:t>
            </a:r>
            <a:r>
              <a:rPr lang="ru-RU" altLang="de-CZ" sz="2800" i="1">
                <a:latin typeface="Times New Roman" panose="02020603050405020304" pitchFamily="18" charset="0"/>
              </a:rPr>
              <a:t> по уходе</a:t>
            </a:r>
            <a:r>
              <a:rPr lang="ru-RU" altLang="de-CZ" sz="2800">
                <a:latin typeface="Times New Roman" panose="02020603050405020304" pitchFamily="18" charset="0"/>
              </a:rPr>
              <a:t>,</a:t>
            </a:r>
            <a:r>
              <a:rPr lang="ru-RU" altLang="de-CZ" sz="2800" i="1">
                <a:latin typeface="Times New Roman" panose="02020603050405020304" pitchFamily="18" charset="0"/>
              </a:rPr>
              <a:t> по получении</a:t>
            </a:r>
            <a:r>
              <a:rPr lang="ru-RU" altLang="de-CZ" sz="2800">
                <a:latin typeface="Times New Roman" panose="02020603050405020304" pitchFamily="18" charset="0"/>
              </a:rPr>
              <a:t>,</a:t>
            </a:r>
            <a:r>
              <a:rPr lang="ru-RU" altLang="de-CZ" sz="2800" i="1">
                <a:latin typeface="Times New Roman" panose="02020603050405020304" pitchFamily="18" charset="0"/>
              </a:rPr>
              <a:t> по появлении</a:t>
            </a:r>
            <a:r>
              <a:rPr lang="ru-RU" altLang="de-CZ" sz="2800">
                <a:latin typeface="Times New Roman" panose="02020603050405020304" pitchFamily="18" charset="0"/>
              </a:rPr>
              <a:t>,</a:t>
            </a:r>
            <a:r>
              <a:rPr lang="ru-RU" altLang="de-CZ" sz="2800" i="1">
                <a:latin typeface="Times New Roman" panose="02020603050405020304" pitchFamily="18" charset="0"/>
              </a:rPr>
              <a:t> по объяснении</a:t>
            </a:r>
            <a:r>
              <a:rPr lang="ru-RU" altLang="de-CZ" sz="2800">
                <a:latin typeface="Times New Roman" panose="02020603050405020304" pitchFamily="18" charset="0"/>
              </a:rPr>
              <a:t>,</a:t>
            </a:r>
            <a:r>
              <a:rPr lang="ru-RU" altLang="de-CZ" sz="2800" i="1">
                <a:latin typeface="Times New Roman" panose="02020603050405020304" pitchFamily="18" charset="0"/>
              </a:rPr>
              <a:t> по приобретении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по рассмотрении</a:t>
            </a:r>
            <a:r>
              <a:rPr lang="ru-RU" altLang="de-CZ" sz="2800">
                <a:latin typeface="Times New Roman" panose="02020603050405020304" pitchFamily="18" charset="0"/>
              </a:rPr>
              <a:t>,</a:t>
            </a:r>
            <a:r>
              <a:rPr lang="ru-RU" altLang="de-CZ" sz="2800" i="1">
                <a:latin typeface="Times New Roman" panose="02020603050405020304" pitchFamily="18" charset="0"/>
              </a:rPr>
              <a:t> по совершении</a:t>
            </a:r>
            <a:r>
              <a:rPr lang="ru-RU" altLang="de-CZ" sz="2800">
                <a:latin typeface="Times New Roman" panose="02020603050405020304" pitchFamily="18" charset="0"/>
              </a:rPr>
              <a:t>,</a:t>
            </a:r>
            <a:r>
              <a:rPr lang="ru-RU" altLang="de-CZ" sz="2800" i="1">
                <a:latin typeface="Times New Roman" panose="02020603050405020304" pitchFamily="18" charset="0"/>
              </a:rPr>
              <a:t> по выступлении</a:t>
            </a:r>
            <a:r>
              <a:rPr lang="ru-RU" altLang="de-CZ" sz="2800">
                <a:latin typeface="Times New Roman" panose="02020603050405020304" pitchFamily="18" charset="0"/>
              </a:rPr>
              <a:t> (</a:t>
            </a:r>
            <a:r>
              <a:rPr lang="ru-RU" altLang="de-CZ" sz="2800" i="1">
                <a:latin typeface="Times New Roman" panose="02020603050405020304" pitchFamily="18" charset="0"/>
              </a:rPr>
              <a:t>из Смоленска</a:t>
            </a:r>
            <a:r>
              <a:rPr lang="ru-RU" altLang="de-CZ" sz="2800">
                <a:latin typeface="Times New Roman" panose="02020603050405020304" pitchFamily="18" charset="0"/>
              </a:rPr>
              <a:t>), </a:t>
            </a:r>
            <a:r>
              <a:rPr lang="ru-RU" altLang="de-CZ" sz="2800" i="1">
                <a:latin typeface="Times New Roman" panose="02020603050405020304" pitchFamily="18" charset="0"/>
              </a:rPr>
              <a:t>по произнесении</a:t>
            </a:r>
            <a:r>
              <a:rPr lang="ru-RU" altLang="de-CZ" sz="2800">
                <a:latin typeface="Times New Roman" panose="02020603050405020304" pitchFamily="18" charset="0"/>
              </a:rPr>
              <a:t>, </a:t>
            </a:r>
            <a:r>
              <a:rPr lang="ru-RU" altLang="de-CZ" sz="2800" i="1">
                <a:latin typeface="Times New Roman" panose="02020603050405020304" pitchFamily="18" charset="0"/>
              </a:rPr>
              <a:t>по разрушении</a:t>
            </a:r>
            <a:r>
              <a:rPr lang="ru-RU" altLang="de-CZ" sz="2800">
                <a:latin typeface="Times New Roman" panose="02020603050405020304" pitchFamily="18" charset="0"/>
              </a:rPr>
              <a:t>, ср. также устойчивый оборот </a:t>
            </a:r>
            <a:r>
              <a:rPr lang="ru-RU" altLang="de-CZ" sz="2800" i="1">
                <a:latin typeface="Times New Roman" panose="02020603050405020304" pitchFamily="18" charset="0"/>
              </a:rPr>
              <a:t>по зрелом размышлении</a:t>
            </a:r>
            <a:r>
              <a:rPr lang="cs-CZ" altLang="de-CZ" sz="2800" i="1">
                <a:latin typeface="Times New Roman" panose="02020603050405020304" pitchFamily="18" charset="0"/>
              </a:rPr>
              <a:t> </a:t>
            </a:r>
            <a:r>
              <a:rPr lang="cs-CZ" altLang="de-CZ" sz="2800">
                <a:latin typeface="Times New Roman" panose="02020603050405020304" pitchFamily="18" charset="0"/>
              </a:rPr>
              <a:t>[…]</a:t>
            </a:r>
            <a:endParaRPr lang="ru-RU" altLang="de-CZ" sz="2800" i="1">
              <a:latin typeface="Times New Roman" panose="02020603050405020304" pitchFamily="18" charset="0"/>
            </a:endParaRPr>
          </a:p>
          <a:p>
            <a:pPr marL="414338" indent="-309563" eaLnBrk="1">
              <a:buSzPct val="45000"/>
              <a:buFont typeface="Wingdings" pitchFamily="2" charset="2"/>
              <a:buChar char=""/>
              <a:tabLst>
                <a:tab pos="414338" algn="l"/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8050" algn="l"/>
                <a:tab pos="7707313" algn="l"/>
                <a:tab pos="8156575" algn="l"/>
                <a:tab pos="8605838" algn="l"/>
                <a:tab pos="9055100" algn="l"/>
              </a:tabLst>
            </a:pPr>
            <a:r>
              <a:rPr lang="ru-RU" altLang="de-CZ" sz="2800">
                <a:latin typeface="Times New Roman" panose="02020603050405020304" pitchFamily="18" charset="0"/>
              </a:rPr>
              <a:t>С предлогом </a:t>
            </a:r>
            <a:r>
              <a:rPr lang="ru-RU" altLang="de-CZ" sz="2800" i="1">
                <a:latin typeface="Times New Roman" panose="02020603050405020304" pitchFamily="18" charset="0"/>
              </a:rPr>
              <a:t>по</a:t>
            </a:r>
            <a:r>
              <a:rPr lang="ru-RU" altLang="de-CZ" sz="2800">
                <a:latin typeface="Times New Roman" panose="02020603050405020304" pitchFamily="18" charset="0"/>
              </a:rPr>
              <a:t> употребляется лишь небольшая группа существительных, большинство событийных существительных (не говоря уже о предметных), в современном языке с предлогом </a:t>
            </a:r>
            <a:r>
              <a:rPr lang="ru-RU" altLang="de-CZ" sz="2800" i="1">
                <a:latin typeface="Times New Roman" panose="02020603050405020304" pitchFamily="18" charset="0"/>
              </a:rPr>
              <a:t>по</a:t>
            </a:r>
            <a:r>
              <a:rPr lang="ru-RU" altLang="de-CZ" sz="2800">
                <a:latin typeface="Times New Roman" panose="02020603050405020304" pitchFamily="18" charset="0"/>
              </a:rPr>
              <a:t> не встречаются:</a:t>
            </a:r>
            <a:endParaRPr lang="ru-RU" altLang="de-DE" sz="28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5" name="Inhaltsplatzhalter 2">
            <a:extLst>
              <a:ext uri="{FF2B5EF4-FFF2-40B4-BE49-F238E27FC236}">
                <a16:creationId xmlns:a16="http://schemas.microsoft.com/office/drawing/2014/main" id="{EB96C465-BE70-636F-C461-7C68545C0DA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50825" y="260350"/>
            <a:ext cx="8642350" cy="6264275"/>
          </a:xfrm>
        </p:spPr>
        <p:txBody>
          <a:bodyPr/>
          <a:lstStyle/>
          <a:p>
            <a:pPr marL="414338" indent="-309563" eaLnBrk="1">
              <a:buSzPct val="45000"/>
              <a:buFont typeface="Wingdings" pitchFamily="2" charset="2"/>
              <a:buChar char=""/>
              <a:tabLst>
                <a:tab pos="414338" algn="l"/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8050" algn="l"/>
                <a:tab pos="7707313" algn="l"/>
                <a:tab pos="8156575" algn="l"/>
                <a:tab pos="8605838" algn="l"/>
                <a:tab pos="9055100" algn="l"/>
              </a:tabLst>
            </a:pPr>
            <a:r>
              <a:rPr lang="ru-RU" altLang="de-CZ" sz="2800" dirty="0">
                <a:latin typeface="Times New Roman" panose="02020603050405020304" pitchFamily="18" charset="0"/>
              </a:rPr>
              <a:t>*</a:t>
            </a:r>
            <a:r>
              <a:rPr lang="ru-RU" altLang="de-CZ" sz="2800" i="1" dirty="0">
                <a:latin typeface="Times New Roman" panose="02020603050405020304" pitchFamily="18" charset="0"/>
              </a:rPr>
              <a:t>по вручении наград</a:t>
            </a:r>
            <a:r>
              <a:rPr lang="ru-RU" altLang="de-CZ" sz="2800" dirty="0">
                <a:latin typeface="Times New Roman" panose="02020603050405020304" pitchFamily="18" charset="0"/>
              </a:rPr>
              <a:t>, *</a:t>
            </a:r>
            <a:r>
              <a:rPr lang="ru-RU" altLang="de-CZ" sz="2800" i="1" dirty="0">
                <a:latin typeface="Times New Roman" panose="02020603050405020304" pitchFamily="18" charset="0"/>
              </a:rPr>
              <a:t>по принятии решения</a:t>
            </a:r>
            <a:r>
              <a:rPr lang="ru-RU" altLang="de-CZ" sz="2800" dirty="0">
                <a:latin typeface="Times New Roman" panose="02020603050405020304" pitchFamily="18" charset="0"/>
              </a:rPr>
              <a:t>, *</a:t>
            </a:r>
            <a:r>
              <a:rPr lang="ru-RU" altLang="de-CZ" sz="2800" i="1" dirty="0">
                <a:latin typeface="Times New Roman" panose="02020603050405020304" pitchFamily="18" charset="0"/>
              </a:rPr>
              <a:t>по встрече</a:t>
            </a:r>
            <a:r>
              <a:rPr lang="ru-RU" altLang="de-CZ" sz="2800" dirty="0">
                <a:latin typeface="Times New Roman" panose="02020603050405020304" pitchFamily="18" charset="0"/>
              </a:rPr>
              <a:t> </a:t>
            </a:r>
            <a:r>
              <a:rPr lang="ru-RU" altLang="de-CZ" sz="2800" i="1" dirty="0">
                <a:latin typeface="Times New Roman" panose="02020603050405020304" pitchFamily="18" charset="0"/>
              </a:rPr>
              <a:t>делегации</a:t>
            </a:r>
            <a:r>
              <a:rPr lang="ru-RU" altLang="de-CZ" sz="2800" dirty="0">
                <a:latin typeface="Times New Roman" panose="02020603050405020304" pitchFamily="18" charset="0"/>
              </a:rPr>
              <a:t>. В конструкциях с </a:t>
            </a:r>
            <a:r>
              <a:rPr lang="ru-RU" altLang="de-CZ" sz="2800" i="1" dirty="0">
                <a:latin typeface="Times New Roman" panose="02020603050405020304" pitchFamily="18" charset="0"/>
              </a:rPr>
              <a:t>по</a:t>
            </a:r>
            <a:r>
              <a:rPr lang="ru-RU" altLang="de-CZ" sz="2800" dirty="0">
                <a:latin typeface="Times New Roman" panose="02020603050405020304" pitchFamily="18" charset="0"/>
              </a:rPr>
              <a:t> практически не употребляются прилагательные: *</a:t>
            </a:r>
            <a:r>
              <a:rPr lang="ru-RU" altLang="de-CZ" sz="2800" i="1" dirty="0">
                <a:latin typeface="Times New Roman" panose="02020603050405020304" pitchFamily="18" charset="0"/>
              </a:rPr>
              <a:t>По вчерашнем прилете в Москву он отправился в гостиницу</a:t>
            </a:r>
            <a:r>
              <a:rPr lang="ru-RU" altLang="de-CZ" sz="2800" dirty="0">
                <a:latin typeface="Times New Roman" panose="02020603050405020304" pitchFamily="18" charset="0"/>
              </a:rPr>
              <a:t>.</a:t>
            </a:r>
            <a:r>
              <a:rPr lang="ru-RU" altLang="de-DE" sz="2800" dirty="0">
                <a:latin typeface="Times New Roman" panose="02020603050405020304" pitchFamily="18" charset="0"/>
              </a:rPr>
              <a:t>»</a:t>
            </a:r>
            <a:r>
              <a:rPr lang="cs-CZ" altLang="de-DE" sz="2800" dirty="0">
                <a:latin typeface="Times New Roman" panose="02020603050405020304" pitchFamily="18" charset="0"/>
              </a:rPr>
              <a:t> (Kustova 2016, </a:t>
            </a:r>
            <a:r>
              <a:rPr lang="ru-RU" altLang="de-DE" sz="2800" dirty="0">
                <a:latin typeface="Times New Roman" panose="02020603050405020304" pitchFamily="18" charset="0"/>
              </a:rPr>
              <a:t>«Предложный падеж», </a:t>
            </a:r>
            <a:r>
              <a:rPr lang="de-CH" altLang="de-DE" sz="2800" dirty="0">
                <a:latin typeface="Times New Roman" panose="02020603050405020304" pitchFamily="18" charset="0"/>
              </a:rPr>
              <a:t>in: </a:t>
            </a:r>
            <a:r>
              <a:rPr lang="ru-RU" altLang="de-DE" sz="2800" dirty="0">
                <a:latin typeface="Times New Roman" panose="02020603050405020304" pitchFamily="18" charset="0"/>
              </a:rPr>
              <a:t>РКГ</a:t>
            </a:r>
            <a:r>
              <a:rPr lang="cs-CZ" altLang="de-DE" sz="2800" dirty="0">
                <a:latin typeface="Times New Roman" panose="02020603050405020304" pitchFamily="18" charset="0"/>
              </a:rPr>
              <a:t>)</a:t>
            </a:r>
            <a:endParaRPr lang="ru-RU" altLang="de-DE" sz="2800" dirty="0">
              <a:latin typeface="Times New Roman" panose="02020603050405020304" pitchFamily="18" charset="0"/>
            </a:endParaRPr>
          </a:p>
          <a:p>
            <a:pPr marL="414338" indent="-309563" eaLnBrk="1">
              <a:buSzPct val="45000"/>
              <a:buFont typeface="Wingdings" pitchFamily="2" charset="2"/>
              <a:buChar char=""/>
              <a:tabLst>
                <a:tab pos="414338" algn="l"/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8050" algn="l"/>
                <a:tab pos="7707313" algn="l"/>
                <a:tab pos="8156575" algn="l"/>
                <a:tab pos="8605838" algn="l"/>
                <a:tab pos="9055100" algn="l"/>
              </a:tabLst>
            </a:pPr>
            <a:r>
              <a:rPr lang="cs-CZ" altLang="de-DE" sz="2800" dirty="0">
                <a:latin typeface="Times New Roman" panose="02020603050405020304" pitchFamily="18" charset="0"/>
              </a:rPr>
              <a:t>Probíhá zde tedy adverbializace a </a:t>
            </a:r>
            <a:r>
              <a:rPr lang="cs-CZ" altLang="de-DE" sz="2800" dirty="0" err="1">
                <a:latin typeface="Times New Roman" panose="02020603050405020304" pitchFamily="18" charset="0"/>
              </a:rPr>
              <a:t>frazeologizace</a:t>
            </a:r>
            <a:r>
              <a:rPr lang="cs-CZ" altLang="de-DE" sz="2800" dirty="0">
                <a:latin typeface="Times New Roman" panose="02020603050405020304" pitchFamily="18" charset="0"/>
              </a:rPr>
              <a:t>, podobně jako v případě „druhého </a:t>
            </a:r>
            <a:r>
              <a:rPr lang="cs-CZ" altLang="de-DE" sz="2800" dirty="0" err="1">
                <a:latin typeface="Times New Roman" panose="02020603050405020304" pitchFamily="18" charset="0"/>
              </a:rPr>
              <a:t>prepozitivu</a:t>
            </a:r>
            <a:r>
              <a:rPr lang="cs-CZ" altLang="de-DE" sz="2800" dirty="0">
                <a:latin typeface="Times New Roman" panose="02020603050405020304" pitchFamily="18" charset="0"/>
              </a:rPr>
              <a:t>“ (lokálu) typu </a:t>
            </a:r>
            <a:r>
              <a:rPr lang="ru-RU" altLang="de-DE" sz="2800" i="1" dirty="0">
                <a:latin typeface="Times New Roman" panose="02020603050405020304" pitchFamily="18" charset="0"/>
              </a:rPr>
              <a:t>в шкафу, на дубу</a:t>
            </a:r>
            <a:r>
              <a:rPr lang="cs-CZ" altLang="de-DE" sz="2800" dirty="0">
                <a:latin typeface="Times New Roman" panose="02020603050405020304" pitchFamily="18" charset="0"/>
              </a:rPr>
              <a:t>, o kterém jsme mluvili v rámci morfologie </a:t>
            </a:r>
            <a:endParaRPr lang="ru-RU" altLang="de-DE" sz="2800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3" name="Inhaltsplatzhalter 2">
            <a:extLst>
              <a:ext uri="{FF2B5EF4-FFF2-40B4-BE49-F238E27FC236}">
                <a16:creationId xmlns:a16="http://schemas.microsoft.com/office/drawing/2014/main" id="{5C93B7C6-C5EC-8D1A-DAB2-9B7B013AEB7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50825" y="260350"/>
            <a:ext cx="8713788" cy="6264275"/>
          </a:xfrm>
        </p:spPr>
        <p:txBody>
          <a:bodyPr/>
          <a:lstStyle/>
          <a:p>
            <a:pPr marL="414338" indent="-309563" eaLnBrk="1">
              <a:buSzPct val="45000"/>
              <a:buFont typeface="Wingdings" pitchFamily="2" charset="2"/>
              <a:buChar char=""/>
              <a:tabLst>
                <a:tab pos="414338" algn="l"/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8050" algn="l"/>
                <a:tab pos="7707313" algn="l"/>
                <a:tab pos="8156575" algn="l"/>
                <a:tab pos="8605838" algn="l"/>
                <a:tab pos="9055100" algn="l"/>
              </a:tabLst>
            </a:pPr>
            <a:r>
              <a:rPr lang="cs-CZ" altLang="de-DE" sz="2800" dirty="0">
                <a:latin typeface="Times New Roman" panose="02020603050405020304" pitchFamily="18" charset="0"/>
              </a:rPr>
              <a:t>Instrumentál:</a:t>
            </a:r>
          </a:p>
          <a:p>
            <a:pPr marL="414338" indent="-309563" eaLnBrk="1">
              <a:buSzPct val="45000"/>
              <a:buFont typeface="Wingdings" pitchFamily="2" charset="2"/>
              <a:buChar char=""/>
              <a:tabLst>
                <a:tab pos="414338" algn="l"/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8050" algn="l"/>
                <a:tab pos="7707313" algn="l"/>
                <a:tab pos="8156575" algn="l"/>
                <a:tab pos="8605838" algn="l"/>
                <a:tab pos="9055100" algn="l"/>
              </a:tabLst>
            </a:pPr>
            <a:endParaRPr lang="cs-CZ" altLang="de-DE" sz="2800" dirty="0">
              <a:latin typeface="Times New Roman" panose="02020603050405020304" pitchFamily="18" charset="0"/>
            </a:endParaRPr>
          </a:p>
          <a:p>
            <a:pPr marL="414338" indent="-309563" eaLnBrk="1">
              <a:buSzPct val="45000"/>
              <a:buFont typeface="Wingdings" pitchFamily="2" charset="2"/>
              <a:buChar char=""/>
              <a:tabLst>
                <a:tab pos="414338" algn="l"/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8050" algn="l"/>
                <a:tab pos="7707313" algn="l"/>
                <a:tab pos="8156575" algn="l"/>
                <a:tab pos="8605838" algn="l"/>
                <a:tab pos="9055100" algn="l"/>
              </a:tabLst>
            </a:pPr>
            <a:r>
              <a:rPr lang="cs-CZ" altLang="de-DE" sz="2800" dirty="0">
                <a:latin typeface="Times New Roman" panose="02020603050405020304" pitchFamily="18" charset="0"/>
              </a:rPr>
              <a:t>„Užívání instrumentálu je značně rozrůzněné a oba jazyky mají přitom řadu zvláštností; […].“ (PMR 1, s 305)</a:t>
            </a:r>
          </a:p>
          <a:p>
            <a:pPr marL="414338" indent="-309563" eaLnBrk="1">
              <a:buSzPct val="45000"/>
              <a:buFont typeface="Wingdings" pitchFamily="2" charset="2"/>
              <a:buChar char=""/>
              <a:tabLst>
                <a:tab pos="414338" algn="l"/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8050" algn="l"/>
                <a:tab pos="7707313" algn="l"/>
                <a:tab pos="8156575" algn="l"/>
                <a:tab pos="8605838" algn="l"/>
                <a:tab pos="9055100" algn="l"/>
              </a:tabLst>
            </a:pPr>
            <a:r>
              <a:rPr lang="cs-CZ" altLang="de-DE" sz="2800" dirty="0">
                <a:latin typeface="Times New Roman" panose="02020603050405020304" pitchFamily="18" charset="0"/>
              </a:rPr>
              <a:t>Instrumentál jako pád objektu není častý, i když oba jazyky ho u některých sloves mají. V češtině je ještě vzácnější, srov. ale </a:t>
            </a:r>
            <a:r>
              <a:rPr lang="cs-CZ" altLang="de-DE" sz="2800" i="1" dirty="0">
                <a:latin typeface="Times New Roman" panose="02020603050405020304" pitchFamily="18" charset="0"/>
              </a:rPr>
              <a:t>zabývat se něčím, kochat se něčím</a:t>
            </a:r>
            <a:r>
              <a:rPr lang="cs-CZ" altLang="de-DE" sz="2800" dirty="0">
                <a:latin typeface="Times New Roman" panose="02020603050405020304" pitchFamily="18" charset="0"/>
              </a:rPr>
              <a:t>. Rusky srov. </a:t>
            </a:r>
            <a:r>
              <a:rPr lang="ru-RU" altLang="de-DE" sz="2800" i="1" dirty="0">
                <a:latin typeface="Times New Roman" panose="02020603050405020304" pitchFamily="18" charset="0"/>
              </a:rPr>
              <a:t>интересоваться, увлекаться, пользоваться, гордиться, ограничиться, наслаждаться, руководить, командовать, владеть, дирижировать (оркестром), заведовать, управлять, жертвовать (личной славой), обедать (сухарями)</a:t>
            </a:r>
            <a:r>
              <a:rPr lang="cs-CZ" altLang="de-DE" sz="2800" i="1" dirty="0">
                <a:latin typeface="Times New Roman" panose="02020603050405020304" pitchFamily="18" charset="0"/>
              </a:rPr>
              <a:t> </a:t>
            </a:r>
            <a:r>
              <a:rPr lang="cs-CZ" altLang="de-DE" sz="2800" dirty="0">
                <a:latin typeface="Times New Roman" panose="02020603050405020304" pitchFamily="18" charset="0"/>
              </a:rPr>
              <a:t>aj.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1" name="Inhaltsplatzhalter 2">
            <a:extLst>
              <a:ext uri="{FF2B5EF4-FFF2-40B4-BE49-F238E27FC236}">
                <a16:creationId xmlns:a16="http://schemas.microsoft.com/office/drawing/2014/main" id="{34BF0C80-B550-95DC-BCC0-B5704E65AD0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50825" y="260350"/>
            <a:ext cx="8713788" cy="6264275"/>
          </a:xfrm>
        </p:spPr>
        <p:txBody>
          <a:bodyPr/>
          <a:lstStyle/>
          <a:p>
            <a:pPr marL="414338" indent="-309563" eaLnBrk="1">
              <a:buSzPct val="45000"/>
              <a:buFont typeface="Wingdings" pitchFamily="2" charset="2"/>
              <a:buChar char=""/>
              <a:tabLst>
                <a:tab pos="414338" algn="l"/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8050" algn="l"/>
                <a:tab pos="7707313" algn="l"/>
                <a:tab pos="8156575" algn="l"/>
                <a:tab pos="8605838" algn="l"/>
                <a:tab pos="9055100" algn="l"/>
              </a:tabLst>
            </a:pPr>
            <a:r>
              <a:rPr lang="cs-CZ" altLang="de-DE" sz="2800">
                <a:latin typeface="Times New Roman" panose="02020603050405020304" pitchFamily="18" charset="0"/>
              </a:rPr>
              <a:t>V ruštině i řada substantiv, většinou deverbálních, se spojuje s instrumentálem: </a:t>
            </a:r>
            <a:r>
              <a:rPr lang="ru-RU" altLang="de-DE" sz="2800" i="1">
                <a:latin typeface="Times New Roman" panose="02020603050405020304" pitchFamily="18" charset="0"/>
              </a:rPr>
              <a:t>обмен опытом, командование армией, заведующий кафедрой, управление машиной, руководство кружком, занятия музыкой, восхищение природой </a:t>
            </a:r>
            <a:r>
              <a:rPr lang="cs-CZ" altLang="de-DE" sz="2800">
                <a:latin typeface="Times New Roman" panose="02020603050405020304" pitchFamily="18" charset="0"/>
              </a:rPr>
              <a:t>aj.</a:t>
            </a:r>
            <a:r>
              <a:rPr lang="ru-RU" altLang="de-DE" sz="2800">
                <a:latin typeface="Times New Roman" panose="02020603050405020304" pitchFamily="18" charset="0"/>
              </a:rPr>
              <a:t>  </a:t>
            </a:r>
          </a:p>
          <a:p>
            <a:pPr marL="414338" indent="-309563" eaLnBrk="1">
              <a:buSzPct val="45000"/>
              <a:buFont typeface="Wingdings" pitchFamily="2" charset="2"/>
              <a:buChar char=""/>
              <a:tabLst>
                <a:tab pos="414338" algn="l"/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8050" algn="l"/>
                <a:tab pos="7707313" algn="l"/>
                <a:tab pos="8156575" algn="l"/>
                <a:tab pos="8605838" algn="l"/>
                <a:tab pos="9055100" algn="l"/>
              </a:tabLst>
            </a:pPr>
            <a:r>
              <a:rPr lang="cs-CZ" altLang="de-DE" sz="2800">
                <a:latin typeface="Times New Roman" panose="02020603050405020304" pitchFamily="18" charset="0"/>
              </a:rPr>
              <a:t>I u některých adjektiv: </a:t>
            </a:r>
            <a:r>
              <a:rPr lang="ru-RU" altLang="de-DE" sz="2800" i="1">
                <a:latin typeface="Times New Roman" panose="02020603050405020304" pitchFamily="18" charset="0"/>
              </a:rPr>
              <a:t>богат полезными ископаемыми </a:t>
            </a:r>
            <a:r>
              <a:rPr lang="cs-CZ" altLang="de-DE" sz="2800">
                <a:latin typeface="Times New Roman" panose="02020603050405020304" pitchFamily="18" charset="0"/>
              </a:rPr>
              <a:t>,bohatý na užitečné nerosty</a:t>
            </a:r>
            <a:r>
              <a:rPr lang="cs-CZ" altLang="de-CZ" sz="2800">
                <a:latin typeface="Times New Roman" panose="02020603050405020304" pitchFamily="18" charset="0"/>
              </a:rPr>
              <a:t>‘, </a:t>
            </a:r>
            <a:r>
              <a:rPr lang="ru-RU" altLang="de-CZ" sz="2800" i="1">
                <a:latin typeface="Times New Roman" panose="02020603050405020304" pitchFamily="18" charset="0"/>
              </a:rPr>
              <a:t>доволен сделанной работой</a:t>
            </a:r>
            <a:r>
              <a:rPr lang="ru-RU" altLang="de-CZ" sz="2800">
                <a:latin typeface="Times New Roman" panose="02020603050405020304" pitchFamily="18" charset="0"/>
              </a:rPr>
              <a:t> ,</a:t>
            </a:r>
            <a:r>
              <a:rPr lang="cs-CZ" altLang="de-CZ" sz="2800">
                <a:latin typeface="Times New Roman" panose="02020603050405020304" pitchFamily="18" charset="0"/>
              </a:rPr>
              <a:t>spokojen s vykonanou prací‘, </a:t>
            </a:r>
            <a:r>
              <a:rPr lang="ru-RU" altLang="de-CZ" sz="2800" i="1">
                <a:latin typeface="Times New Roman" panose="02020603050405020304" pitchFamily="18" charset="0"/>
              </a:rPr>
              <a:t>полный мглой </a:t>
            </a:r>
            <a:r>
              <a:rPr lang="ru-RU" altLang="de-CZ" sz="2800">
                <a:latin typeface="Times New Roman" panose="02020603050405020304" pitchFamily="18" charset="0"/>
              </a:rPr>
              <a:t>,</a:t>
            </a:r>
            <a:r>
              <a:rPr lang="cs-CZ" altLang="de-CZ" sz="2800">
                <a:latin typeface="Times New Roman" panose="02020603050405020304" pitchFamily="18" charset="0"/>
              </a:rPr>
              <a:t>plný mlhy‘, </a:t>
            </a:r>
            <a:r>
              <a:rPr lang="ru-RU" altLang="de-CZ" sz="2800" i="1">
                <a:latin typeface="Times New Roman" panose="02020603050405020304" pitchFamily="18" charset="0"/>
              </a:rPr>
              <a:t>скупой чувствами </a:t>
            </a:r>
            <a:r>
              <a:rPr lang="cs-CZ" altLang="de-CZ" sz="2800">
                <a:latin typeface="Times New Roman" panose="02020603050405020304" pitchFamily="18" charset="0"/>
              </a:rPr>
              <a:t>,skoupý na city‘</a:t>
            </a:r>
            <a:endParaRPr lang="cs-CZ" altLang="de-DE" sz="28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5" name="Inhaltsplatzhalter 2">
            <a:extLst>
              <a:ext uri="{FF2B5EF4-FFF2-40B4-BE49-F238E27FC236}">
                <a16:creationId xmlns:a16="http://schemas.microsoft.com/office/drawing/2014/main" id="{9ED0F619-D739-9084-CC93-A235A074EA7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50825" y="260350"/>
            <a:ext cx="8713788" cy="6264275"/>
          </a:xfrm>
        </p:spPr>
        <p:txBody>
          <a:bodyPr/>
          <a:lstStyle/>
          <a:p>
            <a:pPr marL="414338" indent="-309563" eaLnBrk="1">
              <a:buSzPct val="45000"/>
              <a:buFont typeface="Wingdings" pitchFamily="2" charset="2"/>
              <a:buChar char=""/>
              <a:tabLst>
                <a:tab pos="414338" algn="l"/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8050" algn="l"/>
                <a:tab pos="7707313" algn="l"/>
                <a:tab pos="8156575" algn="l"/>
                <a:tab pos="8605838" algn="l"/>
                <a:tab pos="9055100" algn="l"/>
              </a:tabLst>
            </a:pPr>
            <a:r>
              <a:rPr lang="cs-CZ" altLang="de-DE" sz="2800" dirty="0">
                <a:latin typeface="Times New Roman" panose="02020603050405020304" pitchFamily="18" charset="0"/>
              </a:rPr>
              <a:t>Hlavní význam adverbiální je nástrojový, který je charakteristický pro oba jazyky a dal pádu jeho jméno, </a:t>
            </a:r>
            <a:r>
              <a:rPr lang="ru-RU" altLang="de-DE" sz="2800" i="1" dirty="0">
                <a:latin typeface="Times New Roman" panose="02020603050405020304" pitchFamily="18" charset="0"/>
              </a:rPr>
              <a:t>рубить топором, пахать трактором, удовлетворить кого-н. ответом</a:t>
            </a:r>
            <a:r>
              <a:rPr lang="ru-RU" altLang="de-DE" sz="2800" dirty="0">
                <a:latin typeface="Times New Roman" panose="02020603050405020304" pitchFamily="18" charset="0"/>
              </a:rPr>
              <a:t>.</a:t>
            </a:r>
            <a:r>
              <a:rPr lang="cs-CZ" altLang="de-DE" sz="2800" dirty="0">
                <a:latin typeface="Times New Roman" panose="02020603050405020304" pitchFamily="18" charset="0"/>
              </a:rPr>
              <a:t> Srov. ovšem případy </a:t>
            </a:r>
            <a:r>
              <a:rPr lang="ru-RU" altLang="de-DE" sz="2800" i="1" dirty="0">
                <a:latin typeface="Times New Roman" panose="02020603050405020304" pitchFamily="18" charset="0"/>
              </a:rPr>
              <a:t>лететь самолётом / на самолёте, ехать трамваем / на трамвае</a:t>
            </a:r>
            <a:endParaRPr lang="cs-CZ" altLang="de-DE" sz="2800" dirty="0">
              <a:latin typeface="Times New Roman" panose="02020603050405020304" pitchFamily="18" charset="0"/>
            </a:endParaRPr>
          </a:p>
          <a:p>
            <a:pPr marL="414338" indent="-309563" eaLnBrk="1">
              <a:buSzPct val="45000"/>
              <a:buFont typeface="Wingdings" pitchFamily="2" charset="2"/>
              <a:buChar char=""/>
              <a:tabLst>
                <a:tab pos="414338" algn="l"/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8050" algn="l"/>
                <a:tab pos="7707313" algn="l"/>
                <a:tab pos="8156575" algn="l"/>
                <a:tab pos="8605838" algn="l"/>
                <a:tab pos="9055100" algn="l"/>
              </a:tabLst>
            </a:pPr>
            <a:r>
              <a:rPr lang="cs-CZ" altLang="de-DE" sz="2800" dirty="0">
                <a:latin typeface="Times New Roman" panose="02020603050405020304" pitchFamily="18" charset="0"/>
              </a:rPr>
              <a:t>Agens v pasivu: </a:t>
            </a:r>
            <a:r>
              <a:rPr lang="ru-RU" altLang="de-DE" sz="2800" i="1" dirty="0">
                <a:latin typeface="Times New Roman" panose="02020603050405020304" pitchFamily="18" charset="0"/>
              </a:rPr>
              <a:t>Стадион украшается пионерами, Музыка создана известным композитором, Песни, собиравшиеся учёными</a:t>
            </a:r>
            <a:r>
              <a:rPr lang="ru-RU" altLang="de-DE" sz="2800" dirty="0">
                <a:latin typeface="Times New Roman" panose="02020603050405020304" pitchFamily="18" charset="0"/>
              </a:rPr>
              <a:t>. </a:t>
            </a:r>
            <a:endParaRPr lang="ru-RU" altLang="de-DE" sz="2800" i="1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3" name="Inhaltsplatzhalter 2">
            <a:extLst>
              <a:ext uri="{FF2B5EF4-FFF2-40B4-BE49-F238E27FC236}">
                <a16:creationId xmlns:a16="http://schemas.microsoft.com/office/drawing/2014/main" id="{8E44AA5A-CB7E-AA0A-EFCB-D5AD0414456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50825" y="260350"/>
            <a:ext cx="8713788" cy="6264275"/>
          </a:xfrm>
        </p:spPr>
        <p:txBody>
          <a:bodyPr/>
          <a:lstStyle/>
          <a:p>
            <a:pPr marL="414338" indent="-309563" eaLnBrk="1">
              <a:buSzPct val="45000"/>
              <a:buFont typeface="Wingdings" pitchFamily="2" charset="2"/>
              <a:buChar char=""/>
              <a:tabLst>
                <a:tab pos="414338" algn="l"/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8050" algn="l"/>
                <a:tab pos="7707313" algn="l"/>
                <a:tab pos="8156575" algn="l"/>
                <a:tab pos="8605838" algn="l"/>
                <a:tab pos="9055100" algn="l"/>
              </a:tabLst>
            </a:pPr>
            <a:r>
              <a:rPr lang="cs-CZ" altLang="de-DE" sz="2800" dirty="0">
                <a:latin typeface="Times New Roman" panose="02020603050405020304" pitchFamily="18" charset="0"/>
              </a:rPr>
              <a:t>Srov. i u substantiv:</a:t>
            </a:r>
            <a:r>
              <a:rPr lang="ru-RU" altLang="de-DE" sz="2800" dirty="0">
                <a:latin typeface="Times New Roman" panose="02020603050405020304" pitchFamily="18" charset="0"/>
              </a:rPr>
              <a:t> </a:t>
            </a:r>
            <a:r>
              <a:rPr lang="ru-RU" altLang="de-DE" sz="2800" i="1" dirty="0">
                <a:latin typeface="Times New Roman" panose="02020603050405020304" pitchFamily="18" charset="0"/>
              </a:rPr>
              <a:t>изобретение им этой машины, разработка проекта комиссией, посещение советскими колхозниками наших кооперативов…</a:t>
            </a:r>
            <a:endParaRPr lang="cs-CZ" altLang="de-DE" sz="2800" i="1" dirty="0">
              <a:latin typeface="Times New Roman" panose="02020603050405020304" pitchFamily="18" charset="0"/>
            </a:endParaRPr>
          </a:p>
          <a:p>
            <a:pPr marL="414338" indent="-309563" eaLnBrk="1">
              <a:buSzPct val="45000"/>
              <a:buFont typeface="Wingdings" pitchFamily="2" charset="2"/>
              <a:buChar char=""/>
              <a:tabLst>
                <a:tab pos="414338" algn="l"/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8050" algn="l"/>
                <a:tab pos="7707313" algn="l"/>
                <a:tab pos="8156575" algn="l"/>
                <a:tab pos="8605838" algn="l"/>
                <a:tab pos="9055100" algn="l"/>
              </a:tabLst>
            </a:pPr>
            <a:r>
              <a:rPr lang="cs-CZ" altLang="de-DE" sz="2800" dirty="0">
                <a:latin typeface="Times New Roman" panose="02020603050405020304" pitchFamily="18" charset="0"/>
              </a:rPr>
              <a:t> V češtině vedle instrumentálu i předložka </a:t>
            </a:r>
            <a:r>
              <a:rPr lang="cs-CZ" altLang="de-DE" sz="2800" i="1" dirty="0">
                <a:latin typeface="Times New Roman" panose="02020603050405020304" pitchFamily="18" charset="0"/>
              </a:rPr>
              <a:t>od</a:t>
            </a:r>
            <a:r>
              <a:rPr lang="cs-CZ" altLang="de-DE" sz="2800" dirty="0">
                <a:latin typeface="Times New Roman" panose="02020603050405020304" pitchFamily="18" charset="0"/>
              </a:rPr>
              <a:t>: </a:t>
            </a:r>
            <a:r>
              <a:rPr lang="cs-CZ" altLang="de-CZ" sz="2800" i="1" dirty="0">
                <a:latin typeface="Times New Roman" panose="02020603050405020304" pitchFamily="18" charset="0"/>
              </a:rPr>
              <a:t>Čeští policisté byli informováni svými německými kolegy //</a:t>
            </a:r>
            <a:r>
              <a:rPr lang="cs-CZ" altLang="de-CZ" sz="2800" dirty="0">
                <a:latin typeface="Times New Roman" panose="02020603050405020304" pitchFamily="18" charset="0"/>
              </a:rPr>
              <a:t> </a:t>
            </a:r>
            <a:r>
              <a:rPr lang="cs-CZ" altLang="de-CZ" sz="2800" i="1" dirty="0">
                <a:latin typeface="Times New Roman" panose="02020603050405020304" pitchFamily="18" charset="0"/>
              </a:rPr>
              <a:t>od svých německých kolegů</a:t>
            </a:r>
            <a:r>
              <a:rPr lang="cs-CZ" altLang="de-CZ" sz="2800" dirty="0">
                <a:latin typeface="Times New Roman" panose="02020603050405020304" pitchFamily="18" charset="0"/>
              </a:rPr>
              <a:t> (NESČ). Agens v instrumentálu u dějových podstatných jmen je mnohem omezenější, než v ruštině</a:t>
            </a:r>
          </a:p>
          <a:p>
            <a:pPr marL="414338" indent="-309563" eaLnBrk="1">
              <a:buSzPct val="45000"/>
              <a:buFont typeface="Wingdings" pitchFamily="2" charset="2"/>
              <a:buChar char=""/>
              <a:tabLst>
                <a:tab pos="414338" algn="l"/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8050" algn="l"/>
                <a:tab pos="7707313" algn="l"/>
                <a:tab pos="8156575" algn="l"/>
                <a:tab pos="8605838" algn="l"/>
                <a:tab pos="9055100" algn="l"/>
              </a:tabLst>
            </a:pPr>
            <a:r>
              <a:rPr lang="cs-CZ" altLang="de-DE" sz="2800" dirty="0">
                <a:latin typeface="Times New Roman" panose="02020603050405020304" pitchFamily="18" charset="0"/>
              </a:rPr>
              <a:t>Jednočlenné věty: </a:t>
            </a:r>
            <a:r>
              <a:rPr lang="ru-RU" altLang="de-DE" sz="2800" i="1" dirty="0">
                <a:latin typeface="Times New Roman" panose="02020603050405020304" pitchFamily="18" charset="0"/>
              </a:rPr>
              <a:t>Ветром относит голос </a:t>
            </a:r>
            <a:r>
              <a:rPr lang="ru-RU" altLang="de-DE" sz="2800" dirty="0">
                <a:latin typeface="Times New Roman" panose="02020603050405020304" pitchFamily="18" charset="0"/>
              </a:rPr>
              <a:t>,</a:t>
            </a:r>
            <a:r>
              <a:rPr lang="cs-CZ" altLang="de-DE" sz="2800" dirty="0">
                <a:latin typeface="Times New Roman" panose="02020603050405020304" pitchFamily="18" charset="0"/>
              </a:rPr>
              <a:t>Hlas je odnášen větrem</a:t>
            </a:r>
            <a:r>
              <a:rPr lang="cs-CZ" altLang="de-CZ" sz="2800" dirty="0">
                <a:latin typeface="Times New Roman" panose="02020603050405020304" pitchFamily="18" charset="0"/>
              </a:rPr>
              <a:t>‘</a:t>
            </a:r>
            <a:r>
              <a:rPr lang="ru-RU" altLang="de-DE" sz="2800" dirty="0">
                <a:latin typeface="Times New Roman" panose="02020603050405020304" pitchFamily="18" charset="0"/>
              </a:rPr>
              <a:t>, </a:t>
            </a:r>
            <a:r>
              <a:rPr lang="ru-RU" altLang="de-DE" sz="2800" i="1" dirty="0">
                <a:latin typeface="Times New Roman" panose="02020603050405020304" pitchFamily="18" charset="0"/>
              </a:rPr>
              <a:t>Реку затянуло мглой</a:t>
            </a:r>
            <a:r>
              <a:rPr lang="cs-CZ" altLang="de-DE" sz="2800" i="1" dirty="0">
                <a:latin typeface="Times New Roman" panose="02020603050405020304" pitchFamily="18" charset="0"/>
              </a:rPr>
              <a:t> </a:t>
            </a:r>
            <a:r>
              <a:rPr lang="cs-CZ" altLang="de-DE" sz="2800" dirty="0">
                <a:latin typeface="Times New Roman" panose="02020603050405020304" pitchFamily="18" charset="0"/>
              </a:rPr>
              <a:t>,Mlha zahalila řeku</a:t>
            </a:r>
            <a:r>
              <a:rPr lang="cs-CZ" altLang="de-CZ" sz="2800" dirty="0">
                <a:latin typeface="Times New Roman" panose="02020603050405020304" pitchFamily="18" charset="0"/>
              </a:rPr>
              <a:t>‘, srov. </a:t>
            </a:r>
            <a:r>
              <a:rPr lang="cs-CZ" altLang="de-CZ" sz="2800" dirty="0" err="1">
                <a:latin typeface="Times New Roman" panose="02020603050405020304" pitchFamily="18" charset="0"/>
              </a:rPr>
              <a:t>Mustajoki</a:t>
            </a:r>
            <a:r>
              <a:rPr lang="cs-CZ" altLang="de-CZ" sz="2800" dirty="0">
                <a:latin typeface="Times New Roman" panose="02020603050405020304" pitchFamily="18" charset="0"/>
              </a:rPr>
              <a:t>/</a:t>
            </a:r>
            <a:r>
              <a:rPr lang="cs-CZ" altLang="de-CZ" sz="2800" dirty="0" err="1">
                <a:latin typeface="Times New Roman" panose="02020603050405020304" pitchFamily="18" charset="0"/>
              </a:rPr>
              <a:t>Kopotev</a:t>
            </a:r>
            <a:r>
              <a:rPr lang="cs-CZ" altLang="de-CZ" sz="2800" dirty="0">
                <a:latin typeface="Times New Roman" panose="02020603050405020304" pitchFamily="18" charset="0"/>
              </a:rPr>
              <a:t> (2005): </a:t>
            </a:r>
            <a:r>
              <a:rPr lang="ru-RU" altLang="de-CZ" sz="2800" i="1" dirty="0">
                <a:latin typeface="Times New Roman" panose="02020603050405020304" pitchFamily="18" charset="0"/>
              </a:rPr>
              <a:t>Лодку унесло ветром</a:t>
            </a:r>
            <a:r>
              <a:rPr lang="cs-CZ" altLang="de-CZ" sz="2800" dirty="0">
                <a:latin typeface="Times New Roman" panose="02020603050405020304" pitchFamily="18" charset="0"/>
              </a:rPr>
              <a:t> (</a:t>
            </a:r>
            <a:r>
              <a:rPr lang="cs-CZ" altLang="de-CZ" sz="2800" dirty="0" err="1">
                <a:latin typeface="Times New Roman" panose="02020603050405020304" pitchFamily="18" charset="0"/>
              </a:rPr>
              <a:t>Russian</a:t>
            </a:r>
            <a:r>
              <a:rPr lang="cs-CZ" altLang="de-CZ" sz="2800" dirty="0">
                <a:latin typeface="Times New Roman" panose="02020603050405020304" pitchFamily="18" charset="0"/>
              </a:rPr>
              <a:t> </a:t>
            </a:r>
            <a:r>
              <a:rPr lang="cs-CZ" altLang="de-CZ" sz="2800" dirty="0" err="1">
                <a:latin typeface="Times New Roman" panose="02020603050405020304" pitchFamily="18" charset="0"/>
              </a:rPr>
              <a:t>Linguistics</a:t>
            </a:r>
            <a:r>
              <a:rPr lang="cs-CZ" altLang="de-CZ" sz="2800" dirty="0">
                <a:latin typeface="Times New Roman" panose="02020603050405020304" pitchFamily="18" charset="0"/>
              </a:rPr>
              <a:t>)</a:t>
            </a:r>
            <a:endParaRPr lang="cs-CZ" altLang="de-DE" sz="2800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29" name="Inhaltsplatzhalter 2">
            <a:extLst>
              <a:ext uri="{FF2B5EF4-FFF2-40B4-BE49-F238E27FC236}">
                <a16:creationId xmlns:a16="http://schemas.microsoft.com/office/drawing/2014/main" id="{E6B1D533-5562-EB67-44C5-E2AEA8F8E12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15900" y="188913"/>
            <a:ext cx="8712200" cy="6264275"/>
          </a:xfrm>
        </p:spPr>
        <p:txBody>
          <a:bodyPr/>
          <a:lstStyle/>
          <a:p>
            <a:pPr marL="414338" indent="-309563" eaLnBrk="1">
              <a:buSzPct val="45000"/>
              <a:buFont typeface="Wingdings" pitchFamily="2" charset="2"/>
              <a:buChar char=""/>
              <a:tabLst>
                <a:tab pos="414338" algn="l"/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8050" algn="l"/>
                <a:tab pos="7707313" algn="l"/>
                <a:tab pos="8156575" algn="l"/>
                <a:tab pos="8605838" algn="l"/>
                <a:tab pos="9055100" algn="l"/>
              </a:tabLst>
            </a:pPr>
            <a:r>
              <a:rPr lang="cs-CZ" altLang="de-DE" sz="2800" dirty="0">
                <a:latin typeface="Times New Roman" panose="02020603050405020304" pitchFamily="18" charset="0"/>
              </a:rPr>
              <a:t>Srov. </a:t>
            </a:r>
            <a:r>
              <a:rPr lang="ru-RU" altLang="de-CZ" sz="2800" i="1" dirty="0">
                <a:latin typeface="Times New Roman" panose="02020603050405020304" pitchFamily="18" charset="0"/>
              </a:rPr>
              <a:t>Его убило молнией</a:t>
            </a:r>
            <a:r>
              <a:rPr lang="cs-CZ" altLang="de-CZ" sz="2800" dirty="0">
                <a:latin typeface="Times New Roman" panose="02020603050405020304" pitchFamily="18" charset="0"/>
              </a:rPr>
              <a:t>, ale dokonce </a:t>
            </a:r>
            <a:r>
              <a:rPr lang="ru-RU" altLang="de-CZ" sz="2800" i="1" dirty="0">
                <a:latin typeface="Times New Roman" panose="02020603050405020304" pitchFamily="18" charset="0"/>
              </a:rPr>
              <a:t>Берлиоза переехало трамваем</a:t>
            </a:r>
            <a:r>
              <a:rPr lang="cs-CZ" altLang="de-CZ" sz="2800" dirty="0">
                <a:latin typeface="Times New Roman" panose="02020603050405020304" pitchFamily="18" charset="0"/>
              </a:rPr>
              <a:t>, kde „tramvaj“ není živel, ale musí mít řidiče (řidičku), tedy vlastně lidský agens. Čeština tuto konstrukci prakticky nezná.</a:t>
            </a:r>
          </a:p>
          <a:p>
            <a:pPr marL="414338" indent="-309563" eaLnBrk="1">
              <a:buSzPct val="45000"/>
              <a:buFont typeface="Wingdings" pitchFamily="2" charset="2"/>
              <a:buChar char=""/>
              <a:tabLst>
                <a:tab pos="414338" algn="l"/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8050" algn="l"/>
                <a:tab pos="7707313" algn="l"/>
                <a:tab pos="8156575" algn="l"/>
                <a:tab pos="8605838" algn="l"/>
                <a:tab pos="9055100" algn="l"/>
              </a:tabLst>
            </a:pPr>
            <a:r>
              <a:rPr lang="cs-CZ" altLang="de-DE" sz="2800" dirty="0">
                <a:latin typeface="Times New Roman" panose="02020603050405020304" pitchFamily="18" charset="0"/>
              </a:rPr>
              <a:t>Instrumentál může být prostorový </a:t>
            </a:r>
            <a:r>
              <a:rPr lang="cs-CZ" altLang="de-DE" sz="2800" i="1" dirty="0">
                <a:latin typeface="Times New Roman" panose="02020603050405020304" pitchFamily="18" charset="0"/>
              </a:rPr>
              <a:t>(</a:t>
            </a:r>
            <a:r>
              <a:rPr lang="ru-RU" altLang="de-DE" sz="2800" i="1" dirty="0">
                <a:latin typeface="Times New Roman" panose="02020603050405020304" pitchFamily="18" charset="0"/>
              </a:rPr>
              <a:t>идти лесом, бежать лугом</a:t>
            </a:r>
            <a:r>
              <a:rPr lang="cs-CZ" altLang="de-DE" sz="2800" i="1" dirty="0">
                <a:latin typeface="Times New Roman" panose="02020603050405020304" pitchFamily="18" charset="0"/>
              </a:rPr>
              <a:t>)</a:t>
            </a:r>
            <a:r>
              <a:rPr lang="ru-RU" altLang="de-DE" sz="2800" dirty="0">
                <a:latin typeface="Times New Roman" panose="02020603050405020304" pitchFamily="18" charset="0"/>
              </a:rPr>
              <a:t>, </a:t>
            </a:r>
            <a:r>
              <a:rPr lang="cs-CZ" altLang="de-DE" sz="2800" dirty="0">
                <a:latin typeface="Times New Roman" panose="02020603050405020304" pitchFamily="18" charset="0"/>
              </a:rPr>
              <a:t>podle PMR (1, 306n.) je jeho používání v ruštině užší, než v češtině, více se používají specifické předložky, </a:t>
            </a:r>
            <a:r>
              <a:rPr lang="ru-RU" altLang="de-DE" sz="2800" i="1" dirty="0">
                <a:latin typeface="Times New Roman" panose="02020603050405020304" pitchFamily="18" charset="0"/>
              </a:rPr>
              <a:t>Мы бродили по лесу </a:t>
            </a:r>
            <a:r>
              <a:rPr lang="ru-RU" altLang="de-DE" sz="2800" dirty="0">
                <a:latin typeface="Times New Roman" panose="02020603050405020304" pitchFamily="18" charset="0"/>
              </a:rPr>
              <a:t>,</a:t>
            </a:r>
            <a:r>
              <a:rPr lang="cs-CZ" altLang="de-DE" sz="2800" dirty="0">
                <a:latin typeface="Times New Roman" panose="02020603050405020304" pitchFamily="18" charset="0"/>
              </a:rPr>
              <a:t>lesem</a:t>
            </a:r>
            <a:r>
              <a:rPr lang="cs-CZ" altLang="de-CZ" sz="2800" dirty="0">
                <a:latin typeface="Times New Roman" panose="02020603050405020304" pitchFamily="18" charset="0"/>
              </a:rPr>
              <a:t>‘, </a:t>
            </a:r>
            <a:r>
              <a:rPr lang="ru-RU" altLang="de-CZ" sz="2800" i="1" dirty="0">
                <a:latin typeface="Times New Roman" panose="02020603050405020304" pitchFamily="18" charset="0"/>
              </a:rPr>
              <a:t>Он летит 70 метров по воздуху</a:t>
            </a:r>
            <a:r>
              <a:rPr lang="ru-RU" altLang="de-CZ" sz="2800" dirty="0">
                <a:latin typeface="Times New Roman" panose="02020603050405020304" pitchFamily="18" charset="0"/>
              </a:rPr>
              <a:t> ,</a:t>
            </a:r>
            <a:r>
              <a:rPr lang="cs-CZ" altLang="de-CZ" sz="2800" dirty="0">
                <a:latin typeface="Times New Roman" panose="02020603050405020304" pitchFamily="18" charset="0"/>
              </a:rPr>
              <a:t>vzduchem‘</a:t>
            </a:r>
            <a:r>
              <a:rPr lang="ru-RU" altLang="de-CZ" sz="2800" dirty="0">
                <a:latin typeface="Times New Roman" panose="02020603050405020304" pitchFamily="18" charset="0"/>
              </a:rPr>
              <a:t> </a:t>
            </a:r>
            <a:endParaRPr lang="cs-CZ" altLang="de-CZ" sz="2800" dirty="0">
              <a:latin typeface="Times New Roman" panose="02020603050405020304" pitchFamily="18" charset="0"/>
            </a:endParaRPr>
          </a:p>
          <a:p>
            <a:pPr marL="414338" indent="-309563" eaLnBrk="1">
              <a:buSzPct val="45000"/>
              <a:buFont typeface="Wingdings" pitchFamily="2" charset="2"/>
              <a:buChar char=""/>
              <a:tabLst>
                <a:tab pos="414338" algn="l"/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8050" algn="l"/>
                <a:tab pos="7707313" algn="l"/>
                <a:tab pos="8156575" algn="l"/>
                <a:tab pos="8605838" algn="l"/>
                <a:tab pos="9055100" algn="l"/>
              </a:tabLst>
            </a:pPr>
            <a:r>
              <a:rPr lang="cs-CZ" altLang="de-DE" sz="2800" dirty="0">
                <a:latin typeface="Times New Roman" panose="02020603050405020304" pitchFamily="18" charset="0"/>
              </a:rPr>
              <a:t>Může být i časový, a to v ruštině více než v češtině: </a:t>
            </a:r>
            <a:r>
              <a:rPr lang="ru-RU" altLang="de-DE" sz="2800" i="1" dirty="0">
                <a:latin typeface="Times New Roman" panose="02020603050405020304" pitchFamily="18" charset="0"/>
              </a:rPr>
              <a:t>Он уехал глубокой осенью, Они встретились ранним, прохладным утром, Это произошло поздней ночью (январским вечером)</a:t>
            </a:r>
            <a:endParaRPr lang="cs-CZ" altLang="de-DE" sz="2800" i="1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7" name="Inhaltsplatzhalter 2">
            <a:extLst>
              <a:ext uri="{FF2B5EF4-FFF2-40B4-BE49-F238E27FC236}">
                <a16:creationId xmlns:a16="http://schemas.microsoft.com/office/drawing/2014/main" id="{05E4BACA-A65F-626A-5937-472B4F9AEF5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15900" y="188913"/>
            <a:ext cx="8712200" cy="6264275"/>
          </a:xfrm>
        </p:spPr>
        <p:txBody>
          <a:bodyPr/>
          <a:lstStyle/>
          <a:p>
            <a:pPr marL="414338" indent="-309563" eaLnBrk="1">
              <a:buSzPct val="45000"/>
              <a:buFont typeface="Wingdings" pitchFamily="2" charset="2"/>
              <a:buChar char=""/>
              <a:tabLst>
                <a:tab pos="414338" algn="l"/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8050" algn="l"/>
                <a:tab pos="7707313" algn="l"/>
                <a:tab pos="8156575" algn="l"/>
                <a:tab pos="8605838" algn="l"/>
                <a:tab pos="9055100" algn="l"/>
              </a:tabLst>
            </a:pPr>
            <a:r>
              <a:rPr lang="cs-CZ" altLang="de-DE" sz="2800" dirty="0">
                <a:latin typeface="Times New Roman" panose="02020603050405020304" pitchFamily="18" charset="0"/>
              </a:rPr>
              <a:t>Charakteristický pro ruštinu, ale nikoliv pro češtinu je instrumentál srovnávací: </a:t>
            </a:r>
            <a:r>
              <a:rPr lang="ru-RU" altLang="de-DE" sz="2800" i="1" dirty="0">
                <a:latin typeface="Times New Roman" panose="02020603050405020304" pitchFamily="18" charset="0"/>
              </a:rPr>
              <a:t>мчаться стрелой </a:t>
            </a:r>
            <a:r>
              <a:rPr lang="ru-RU" altLang="de-DE" sz="2800" dirty="0">
                <a:latin typeface="Times New Roman" panose="02020603050405020304" pitchFamily="18" charset="0"/>
              </a:rPr>
              <a:t>,</a:t>
            </a:r>
            <a:r>
              <a:rPr lang="cs-CZ" altLang="de-DE" sz="2800" dirty="0">
                <a:latin typeface="Times New Roman" panose="02020603050405020304" pitchFamily="18" charset="0"/>
              </a:rPr>
              <a:t>jako střela</a:t>
            </a:r>
            <a:r>
              <a:rPr lang="cs-CZ" altLang="de-CZ" sz="2800" dirty="0">
                <a:latin typeface="Times New Roman" panose="02020603050405020304" pitchFamily="18" charset="0"/>
              </a:rPr>
              <a:t>‘</a:t>
            </a:r>
            <a:r>
              <a:rPr lang="cs-CZ" altLang="de-DE" sz="2800" dirty="0">
                <a:latin typeface="Times New Roman" panose="02020603050405020304" pitchFamily="18" charset="0"/>
              </a:rPr>
              <a:t>,</a:t>
            </a:r>
            <a:r>
              <a:rPr lang="ru-RU" altLang="de-DE" sz="2800" dirty="0">
                <a:latin typeface="Times New Roman" panose="02020603050405020304" pitchFamily="18" charset="0"/>
              </a:rPr>
              <a:t> </a:t>
            </a:r>
            <a:r>
              <a:rPr lang="ru-RU" altLang="de-DE" sz="2800" i="1" dirty="0">
                <a:latin typeface="Times New Roman" panose="02020603050405020304" pitchFamily="18" charset="0"/>
              </a:rPr>
              <a:t>вытянуться струной </a:t>
            </a:r>
            <a:r>
              <a:rPr lang="ru-RU" altLang="de-DE" sz="2800" dirty="0">
                <a:latin typeface="Times New Roman" panose="02020603050405020304" pitchFamily="18" charset="0"/>
              </a:rPr>
              <a:t>,</a:t>
            </a:r>
            <a:r>
              <a:rPr lang="cs-CZ" altLang="de-DE" sz="2800" dirty="0">
                <a:latin typeface="Times New Roman" panose="02020603050405020304" pitchFamily="18" charset="0"/>
              </a:rPr>
              <a:t>jako struna</a:t>
            </a:r>
            <a:r>
              <a:rPr lang="cs-CZ" altLang="de-CZ" sz="2800" dirty="0">
                <a:latin typeface="Times New Roman" panose="02020603050405020304" pitchFamily="18" charset="0"/>
              </a:rPr>
              <a:t>‘, </a:t>
            </a:r>
            <a:r>
              <a:rPr lang="ru-RU" altLang="de-CZ" sz="2800" i="1" dirty="0">
                <a:latin typeface="Times New Roman" panose="02020603050405020304" pitchFamily="18" charset="0"/>
              </a:rPr>
              <a:t>зашипеть кошкой, лежать бревном</a:t>
            </a:r>
            <a:r>
              <a:rPr lang="ru-RU" altLang="de-CZ" sz="2800" dirty="0">
                <a:latin typeface="Times New Roman" panose="02020603050405020304" pitchFamily="18" charset="0"/>
              </a:rPr>
              <a:t>, </a:t>
            </a:r>
            <a:r>
              <a:rPr lang="cs-CZ" altLang="de-CZ" sz="2800" dirty="0">
                <a:latin typeface="Times New Roman" panose="02020603050405020304" pitchFamily="18" charset="0"/>
              </a:rPr>
              <a:t>se substantivem: </a:t>
            </a:r>
            <a:r>
              <a:rPr lang="ru-RU" altLang="de-CZ" sz="2800" i="1" dirty="0">
                <a:latin typeface="Times New Roman" panose="02020603050405020304" pitchFamily="18" charset="0"/>
              </a:rPr>
              <a:t>полёт стрелой</a:t>
            </a:r>
            <a:r>
              <a:rPr lang="cs-CZ" altLang="de-CZ" sz="2800" dirty="0">
                <a:latin typeface="Times New Roman" panose="02020603050405020304" pitchFamily="18" charset="0"/>
              </a:rPr>
              <a:t>. V některých případech ruština má také vazbu s </a:t>
            </a:r>
            <a:r>
              <a:rPr lang="ru-RU" altLang="de-CZ" sz="2800" i="1" dirty="0">
                <a:latin typeface="Times New Roman" panose="02020603050405020304" pitchFamily="18" charset="0"/>
              </a:rPr>
              <a:t>как</a:t>
            </a:r>
            <a:r>
              <a:rPr lang="ru-RU" altLang="de-CZ" sz="2800" dirty="0">
                <a:latin typeface="Times New Roman" panose="02020603050405020304" pitchFamily="18" charset="0"/>
              </a:rPr>
              <a:t>.</a:t>
            </a:r>
            <a:endParaRPr lang="cs-CZ" altLang="de-CZ" sz="2800" dirty="0">
              <a:latin typeface="Times New Roman" panose="02020603050405020304" pitchFamily="18" charset="0"/>
            </a:endParaRPr>
          </a:p>
          <a:p>
            <a:pPr marL="414338" indent="-309563" eaLnBrk="1">
              <a:buSzPct val="45000"/>
              <a:buFont typeface="Wingdings" pitchFamily="2" charset="2"/>
              <a:buChar char=""/>
              <a:tabLst>
                <a:tab pos="414338" algn="l"/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8050" algn="l"/>
                <a:tab pos="7707313" algn="l"/>
                <a:tab pos="8156575" algn="l"/>
                <a:tab pos="8605838" algn="l"/>
                <a:tab pos="9055100" algn="l"/>
              </a:tabLst>
            </a:pPr>
            <a:r>
              <a:rPr lang="cs-CZ" altLang="de-CZ" sz="2800" dirty="0">
                <a:latin typeface="Times New Roman" panose="02020603050405020304" pitchFamily="18" charset="0"/>
              </a:rPr>
              <a:t>Snaha některých obrozenců instrumentál srovnávací zavést do češtiny, nebyly úspěšné:</a:t>
            </a:r>
          </a:p>
          <a:p>
            <a:pPr marL="414338" indent="-309563" eaLnBrk="1">
              <a:buSzPct val="45000"/>
              <a:buFont typeface="Wingdings" pitchFamily="2" charset="2"/>
              <a:buChar char=""/>
              <a:tabLst>
                <a:tab pos="414338" algn="l"/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8050" algn="l"/>
                <a:tab pos="7707313" algn="l"/>
                <a:tab pos="8156575" algn="l"/>
                <a:tab pos="8605838" algn="l"/>
                <a:tab pos="9055100" algn="l"/>
              </a:tabLst>
            </a:pPr>
            <a:r>
              <a:rPr lang="cs-CZ" altLang="de-CZ" sz="2800" i="1" dirty="0" err="1">
                <a:latin typeface="Times New Roman" panose="02020603050405020304" pitchFamily="18" charset="0"/>
              </a:rPr>
              <a:t>gako</a:t>
            </a:r>
            <a:r>
              <a:rPr lang="cs-CZ" altLang="de-CZ" sz="2800" i="1" dirty="0">
                <a:latin typeface="Times New Roman" panose="02020603050405020304" pitchFamily="18" charset="0"/>
              </a:rPr>
              <a:t> 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laupe</a:t>
            </a:r>
            <a:r>
              <a:rPr lang="en-US" altLang="de-CZ" sz="2800" i="1" dirty="0" err="1">
                <a:latin typeface="Times New Roman" panose="02020603050405020304" pitchFamily="18" charset="0"/>
              </a:rPr>
              <a:t>ž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né</a:t>
            </a:r>
            <a:r>
              <a:rPr lang="cs-CZ" altLang="de-CZ" sz="2800" i="1" dirty="0">
                <a:latin typeface="Times New Roman" panose="02020603050405020304" pitchFamily="18" charset="0"/>
              </a:rPr>
              <a:t> 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ptactwo</a:t>
            </a:r>
            <a:r>
              <a:rPr lang="cs-CZ" altLang="de-CZ" sz="2800" i="1" dirty="0">
                <a:latin typeface="Times New Roman" panose="02020603050405020304" pitchFamily="18" charset="0"/>
              </a:rPr>
              <a:t> 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rozhánj</a:t>
            </a:r>
            <a:r>
              <a:rPr lang="cs-CZ" altLang="de-CZ" sz="2800" i="1" dirty="0">
                <a:latin typeface="Times New Roman" panose="02020603050405020304" pitchFamily="18" charset="0"/>
              </a:rPr>
              <a:t> se orlem (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какъ</a:t>
            </a:r>
            <a:r>
              <a:rPr lang="cs-CZ" altLang="de-CZ" sz="2800" i="1" dirty="0">
                <a:latin typeface="Times New Roman" panose="02020603050405020304" pitchFamily="18" charset="0"/>
              </a:rPr>
              <a:t> 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хищныя</a:t>
            </a:r>
            <a:r>
              <a:rPr lang="cs-CZ" altLang="de-CZ" sz="2800" i="1" dirty="0">
                <a:latin typeface="Times New Roman" panose="02020603050405020304" pitchFamily="18" charset="0"/>
              </a:rPr>
              <a:t> 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птицы</a:t>
            </a:r>
            <a:r>
              <a:rPr lang="cs-CZ" altLang="de-CZ" sz="2800" i="1" dirty="0">
                <a:latin typeface="Times New Roman" panose="02020603050405020304" pitchFamily="18" charset="0"/>
              </a:rPr>
              <a:t> 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разгоняются</a:t>
            </a:r>
            <a:r>
              <a:rPr lang="cs-CZ" altLang="de-CZ" sz="2800" i="1" dirty="0">
                <a:latin typeface="Times New Roman" panose="02020603050405020304" pitchFamily="18" charset="0"/>
              </a:rPr>
              <a:t> 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орлом</a:t>
            </a:r>
            <a:r>
              <a:rPr lang="ru-RU" altLang="de-CZ" sz="2800" i="1" dirty="0">
                <a:latin typeface="Times New Roman" panose="02020603050405020304" pitchFamily="18" charset="0"/>
              </a:rPr>
              <a:t>ъ</a:t>
            </a:r>
            <a:r>
              <a:rPr lang="cs-CZ" altLang="de-CZ" sz="2800" i="1" dirty="0">
                <a:latin typeface="Times New Roman" panose="02020603050405020304" pitchFamily="18" charset="0"/>
              </a:rPr>
              <a:t>) </a:t>
            </a:r>
            <a:r>
              <a:rPr lang="cs-CZ" altLang="de-CZ" sz="2800" dirty="0">
                <a:latin typeface="Times New Roman" panose="02020603050405020304" pitchFamily="18" charset="0"/>
              </a:rPr>
              <a:t>(V. Hanka)</a:t>
            </a:r>
          </a:p>
          <a:p>
            <a:pPr marL="414338" indent="-309563" eaLnBrk="1">
              <a:buSzPct val="45000"/>
              <a:buFont typeface="Wingdings" pitchFamily="2" charset="2"/>
              <a:buChar char=""/>
              <a:tabLst>
                <a:tab pos="414338" algn="l"/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8050" algn="l"/>
                <a:tab pos="7707313" algn="l"/>
                <a:tab pos="8156575" algn="l"/>
                <a:tab pos="8605838" algn="l"/>
                <a:tab pos="9055100" algn="l"/>
              </a:tabLst>
            </a:pPr>
            <a:endParaRPr lang="cs-CZ" altLang="de-CZ" sz="2800" dirty="0">
              <a:latin typeface="Times New Roman" panose="02020603050405020304" pitchFamily="18" charset="0"/>
            </a:endParaRPr>
          </a:p>
          <a:p>
            <a:pPr marL="414338" indent="-309563" eaLnBrk="1">
              <a:buSzPct val="45000"/>
              <a:buFont typeface="Wingdings" pitchFamily="2" charset="2"/>
              <a:buChar char=""/>
              <a:tabLst>
                <a:tab pos="414338" algn="l"/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8050" algn="l"/>
                <a:tab pos="7707313" algn="l"/>
                <a:tab pos="8156575" algn="l"/>
                <a:tab pos="8605838" algn="l"/>
                <a:tab pos="9055100" algn="l"/>
              </a:tabLst>
            </a:pPr>
            <a:r>
              <a:rPr lang="cs-CZ" altLang="de-CZ" sz="2800" dirty="0">
                <a:latin typeface="Times New Roman" panose="02020603050405020304" pitchFamily="18" charset="0"/>
              </a:rPr>
              <a:t>Srov. předchozí prezentaci k I v predikátu</a:t>
            </a:r>
            <a:endParaRPr lang="ru-RU" altLang="de-CZ" sz="2800" dirty="0">
              <a:latin typeface="Times New Roman" panose="02020603050405020304" pitchFamily="18" charset="0"/>
            </a:endParaRPr>
          </a:p>
          <a:p>
            <a:pPr marL="414338" indent="-309563" eaLnBrk="1">
              <a:buSzPct val="45000"/>
              <a:buFont typeface="Wingdings" pitchFamily="2" charset="2"/>
              <a:buChar char=""/>
              <a:tabLst>
                <a:tab pos="414338" algn="l"/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8050" algn="l"/>
                <a:tab pos="7707313" algn="l"/>
                <a:tab pos="8156575" algn="l"/>
                <a:tab pos="8605838" algn="l"/>
                <a:tab pos="9055100" algn="l"/>
              </a:tabLst>
            </a:pPr>
            <a:endParaRPr lang="cs-CZ" altLang="de-DE" sz="2800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3" name="Inhaltsplatzhalter 2">
            <a:extLst>
              <a:ext uri="{FF2B5EF4-FFF2-40B4-BE49-F238E27FC236}">
                <a16:creationId xmlns:a16="http://schemas.microsoft.com/office/drawing/2014/main" id="{43A7B396-6AD7-E6D8-31C8-2AA6EF7D490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15900" y="188913"/>
            <a:ext cx="8712200" cy="6264275"/>
          </a:xfrm>
        </p:spPr>
        <p:txBody>
          <a:bodyPr/>
          <a:lstStyle/>
          <a:p>
            <a:pPr marL="414338" indent="-309563" eaLnBrk="1">
              <a:buSzPct val="45000"/>
              <a:buFont typeface="Wingdings" pitchFamily="2" charset="2"/>
              <a:buChar char=""/>
              <a:tabLst>
                <a:tab pos="414338" algn="l"/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8050" algn="l"/>
                <a:tab pos="7707313" algn="l"/>
                <a:tab pos="8156575" algn="l"/>
                <a:tab pos="8605838" algn="l"/>
                <a:tab pos="9055100" algn="l"/>
              </a:tabLst>
            </a:pPr>
            <a:r>
              <a:rPr lang="cs-CZ" altLang="de-CZ" sz="2800" dirty="0">
                <a:latin typeface="Times New Roman" panose="02020603050405020304" pitchFamily="18" charset="0"/>
              </a:rPr>
              <a:t>Na druhé straně v případě důvodů a příčin: </a:t>
            </a:r>
            <a:r>
              <a:rPr lang="ru-RU" altLang="de-CZ" sz="2800" i="1" dirty="0">
                <a:latin typeface="Times New Roman" panose="02020603050405020304" pitchFamily="18" charset="0"/>
              </a:rPr>
              <a:t>не спать от волнения, заплакать от радости, дрожать от холода, умереть от/с голода</a:t>
            </a:r>
            <a:r>
              <a:rPr lang="ru-RU" altLang="de-CZ" sz="2800" dirty="0">
                <a:latin typeface="Times New Roman" panose="02020603050405020304" pitchFamily="18" charset="0"/>
              </a:rPr>
              <a:t>, </a:t>
            </a:r>
            <a:r>
              <a:rPr lang="cs-CZ" altLang="de-CZ" sz="2800" dirty="0">
                <a:latin typeface="Times New Roman" panose="02020603050405020304" pitchFamily="18" charset="0"/>
              </a:rPr>
              <a:t>kde čeština má často instrumentál: </a:t>
            </a:r>
            <a:r>
              <a:rPr lang="cs-CZ" altLang="de-CZ" sz="2800" i="1" dirty="0">
                <a:latin typeface="Times New Roman" panose="02020603050405020304" pitchFamily="18" charset="0"/>
              </a:rPr>
              <a:t>plakal radostí, vzrušením nespal, třásl se zimou, zemřeli hladem</a:t>
            </a:r>
          </a:p>
          <a:p>
            <a:pPr marL="414338" indent="-309563" eaLnBrk="1">
              <a:buSzPct val="45000"/>
              <a:buFont typeface="Wingdings" pitchFamily="2" charset="2"/>
              <a:buChar char=""/>
              <a:tabLst>
                <a:tab pos="414338" algn="l"/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8050" algn="l"/>
                <a:tab pos="7707313" algn="l"/>
                <a:tab pos="8156575" algn="l"/>
                <a:tab pos="8605838" algn="l"/>
                <a:tab pos="9055100" algn="l"/>
              </a:tabLst>
            </a:pPr>
            <a:r>
              <a:rPr lang="cs-CZ" altLang="de-CZ" sz="2800" dirty="0">
                <a:latin typeface="Times New Roman" panose="02020603050405020304" pitchFamily="18" charset="0"/>
              </a:rPr>
              <a:t>V oblasti vazeb hrají velkou úlohu i předložky. Je zde kromě paralel i mnoho rozdílů: </a:t>
            </a:r>
            <a:r>
              <a:rPr lang="cs-CZ" altLang="de-CZ" sz="2800" i="1" dirty="0">
                <a:latin typeface="Times New Roman" panose="02020603050405020304" pitchFamily="18" charset="0"/>
              </a:rPr>
              <a:t>myslet na, zapomenout na, čekat na, obrátit se na, utíkat před, mít strach před, divit se nad, zajímat se o, </a:t>
            </a:r>
            <a:r>
              <a:rPr lang="ru-RU" altLang="de-CZ" sz="2800" i="1" dirty="0">
                <a:latin typeface="Times New Roman" panose="02020603050405020304" pitchFamily="18" charset="0"/>
              </a:rPr>
              <a:t>думать о, заботиться о, следить за, наблюдать за, обратиться к, смеяться над</a:t>
            </a:r>
            <a:r>
              <a:rPr lang="cs-CZ" altLang="de-CZ" sz="2800" i="1" dirty="0">
                <a:latin typeface="Times New Roman" panose="02020603050405020304" pitchFamily="18" charset="0"/>
              </a:rPr>
              <a:t> </a:t>
            </a:r>
            <a:r>
              <a:rPr lang="cs-CZ" altLang="de-CZ" sz="2800" dirty="0">
                <a:latin typeface="Times New Roman" panose="02020603050405020304" pitchFamily="18" charset="0"/>
              </a:rPr>
              <a:t>atd.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Inhaltsplatzhalter 2">
            <a:extLst>
              <a:ext uri="{FF2B5EF4-FFF2-40B4-BE49-F238E27FC236}">
                <a16:creationId xmlns:a16="http://schemas.microsoft.com/office/drawing/2014/main" id="{B0586C3E-C08E-C1CC-6D76-C45E48A94DC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50825" y="188913"/>
            <a:ext cx="8713788" cy="6480175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endParaRPr lang="cs-CZ" altLang="de-CZ" sz="2800" dirty="0">
              <a:latin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altLang="de-CZ" sz="2800" i="1" dirty="0">
                <a:latin typeface="Times New Roman" panose="02020603050405020304" pitchFamily="18" charset="0"/>
              </a:rPr>
              <a:t>К блинам что прикажете?  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Домашнего </a:t>
            </a:r>
            <a:r>
              <a:rPr lang="ru-RU" altLang="de-CZ" sz="2800" i="1" u="sng" dirty="0" err="1">
                <a:latin typeface="Times New Roman" panose="02020603050405020304" pitchFamily="18" charset="0"/>
              </a:rPr>
              <a:t>травничку</a:t>
            </a:r>
            <a:r>
              <a:rPr lang="ru-RU" altLang="de-CZ" sz="2800" i="1" dirty="0">
                <a:latin typeface="Times New Roman" panose="02020603050405020304" pitchFamily="18" charset="0"/>
              </a:rPr>
              <a:t>?  Икорки, </a:t>
            </a:r>
            <a:r>
              <a:rPr lang="ru-RU" altLang="de-CZ" sz="2800" i="1" dirty="0" err="1">
                <a:latin typeface="Times New Roman" panose="02020603050405020304" pitchFamily="18" charset="0"/>
              </a:rPr>
              <a:t>семушки</a:t>
            </a:r>
            <a:r>
              <a:rPr lang="ru-RU" altLang="de-CZ" sz="2800" i="1" dirty="0">
                <a:latin typeface="Times New Roman" panose="02020603050405020304" pitchFamily="18" charset="0"/>
              </a:rPr>
              <a:t>? </a:t>
            </a:r>
            <a:r>
              <a:rPr lang="cs-CZ" altLang="de-CZ" sz="2800" dirty="0">
                <a:latin typeface="Times New Roman" panose="02020603050405020304" pitchFamily="18" charset="0"/>
              </a:rPr>
              <a:t>(</a:t>
            </a:r>
            <a:r>
              <a:rPr lang="cs-CZ" altLang="de-CZ" sz="2800" dirty="0" err="1">
                <a:latin typeface="Times New Roman" panose="02020603050405020304" pitchFamily="18" charset="0"/>
              </a:rPr>
              <a:t>Bunin</a:t>
            </a:r>
            <a:r>
              <a:rPr lang="cs-CZ" altLang="de-CZ" sz="2800" dirty="0">
                <a:latin typeface="Times New Roman" panose="02020603050405020304" pitchFamily="18" charset="0"/>
              </a:rPr>
              <a:t>)</a:t>
            </a:r>
            <a:endParaRPr lang="ru-RU" altLang="de-CZ" sz="2800" dirty="0">
              <a:latin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altLang="de-CZ" dirty="0"/>
              <a:t> </a:t>
            </a:r>
            <a:r>
              <a:rPr lang="cs-CZ" altLang="de-CZ" sz="2800" i="1" dirty="0">
                <a:latin typeface="Times New Roman" panose="02020603050405020304" pitchFamily="18" charset="0"/>
              </a:rPr>
              <a:t>(…) </a:t>
            </a:r>
            <a:r>
              <a:rPr lang="ru-RU" altLang="de-CZ" sz="2800" i="1" dirty="0">
                <a:latin typeface="Times New Roman" panose="02020603050405020304" pitchFamily="18" charset="0"/>
              </a:rPr>
              <a:t>положить соли, перцу, 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мускатного ореху</a:t>
            </a:r>
            <a:r>
              <a:rPr lang="cs-CZ" altLang="de-CZ" sz="2800" i="1" u="sng" dirty="0">
                <a:latin typeface="Times New Roman" panose="02020603050405020304" pitchFamily="18" charset="0"/>
              </a:rPr>
              <a:t> </a:t>
            </a:r>
            <a:r>
              <a:rPr lang="ru-RU" altLang="de-CZ" sz="2800" dirty="0">
                <a:latin typeface="Times New Roman" panose="02020603050405020304" pitchFamily="18" charset="0"/>
              </a:rPr>
              <a:t>(</a:t>
            </a:r>
            <a:r>
              <a:rPr lang="cs-CZ" altLang="de-CZ" sz="2800" dirty="0">
                <a:latin typeface="Times New Roman" panose="02020603050405020304" pitchFamily="18" charset="0"/>
              </a:rPr>
              <a:t>kuchařka, konec 19. stol.</a:t>
            </a:r>
            <a:r>
              <a:rPr lang="ru-RU" altLang="de-CZ" sz="2800" dirty="0">
                <a:latin typeface="Times New Roman" panose="02020603050405020304" pitchFamily="18" charset="0"/>
              </a:rPr>
              <a:t>)</a:t>
            </a:r>
            <a:endParaRPr lang="cs-CZ" altLang="de-CZ" sz="2800" dirty="0">
              <a:latin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altLang="de-CZ" sz="2800" dirty="0">
              <a:latin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CZ" sz="2800" dirty="0">
                <a:latin typeface="Times New Roman" panose="02020603050405020304" pitchFamily="18" charset="0"/>
              </a:rPr>
              <a:t>Vzniká pak z různých přístupů např. taková tabulka, kterou jsem okopíroval ze švédské</a:t>
            </a:r>
            <a:r>
              <a:rPr lang="ru-RU" altLang="de-CZ" sz="2800" dirty="0">
                <a:latin typeface="Times New Roman" panose="02020603050405020304" pitchFamily="18" charset="0"/>
              </a:rPr>
              <a:t> </a:t>
            </a:r>
            <a:r>
              <a:rPr lang="cs-CZ" altLang="de-CZ" sz="2800" dirty="0">
                <a:latin typeface="Times New Roman" panose="02020603050405020304" pitchFamily="18" charset="0"/>
              </a:rPr>
              <a:t>studentské práce: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69" name="Inhaltsplatzhalter 2">
            <a:extLst>
              <a:ext uri="{FF2B5EF4-FFF2-40B4-BE49-F238E27FC236}">
                <a16:creationId xmlns:a16="http://schemas.microsoft.com/office/drawing/2014/main" id="{785E3071-27FC-DF52-6D22-477BACA052ED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14313" y="692150"/>
            <a:ext cx="8715375" cy="4292600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Inhaltsplatzhalter 2">
            <a:extLst>
              <a:ext uri="{FF2B5EF4-FFF2-40B4-BE49-F238E27FC236}">
                <a16:creationId xmlns:a16="http://schemas.microsoft.com/office/drawing/2014/main" id="{EDD26DD9-3AE2-C05E-B994-97DAEAB288D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50825" y="188913"/>
            <a:ext cx="8713788" cy="6553200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CZ" sz="2800" dirty="0">
                <a:latin typeface="Times New Roman" panose="02020603050405020304" pitchFamily="18" charset="0"/>
              </a:rPr>
              <a:t>Vidíme zde šest, osm, nebo i deset pádů, s tím ovšem, že dva zdroje (RG-M 1980 a Mel</a:t>
            </a:r>
            <a:r>
              <a:rPr lang="de-DE" altLang="de-CZ" sz="2800" dirty="0">
                <a:latin typeface="Times New Roman" panose="02020603050405020304" pitchFamily="18" charset="0"/>
              </a:rPr>
              <a:t>’</a:t>
            </a:r>
            <a:r>
              <a:rPr lang="cs-CZ" altLang="de-CZ" sz="2800" dirty="0" err="1">
                <a:latin typeface="Times New Roman" panose="02020603050405020304" pitchFamily="18" charset="0"/>
              </a:rPr>
              <a:t>čuk</a:t>
            </a:r>
            <a:r>
              <a:rPr lang="cs-CZ" altLang="de-CZ" sz="2800" dirty="0">
                <a:latin typeface="Times New Roman" panose="02020603050405020304" pitchFamily="18" charset="0"/>
              </a:rPr>
              <a:t>) mají sice oba po deseti pádech, ale ne deset stejných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CZ" sz="2800" dirty="0">
                <a:latin typeface="Times New Roman" panose="02020603050405020304" pitchFamily="18" charset="0"/>
              </a:rPr>
              <a:t>V čem je rozdíl? RG-M (1980) počítá</a:t>
            </a:r>
            <a:r>
              <a:rPr lang="ru-RU" altLang="de-CZ" sz="2800" dirty="0">
                <a:latin typeface="Times New Roman" panose="02020603050405020304" pitchFamily="18" charset="0"/>
              </a:rPr>
              <a:t>,</a:t>
            </a:r>
            <a:r>
              <a:rPr lang="cs-CZ" altLang="de-CZ" sz="2800" dirty="0">
                <a:latin typeface="Times New Roman" panose="02020603050405020304" pitchFamily="18" charset="0"/>
              </a:rPr>
              <a:t> jak tvrdí autorka, se čtyřmi vedlejšími/dílčími pády. Já se musím přiznat, že to tak úplně jednoznačně tam nečtu, navíc se mi zdá, že je rozdíl v tom, jak se zachází s druhým genitivem </a:t>
            </a:r>
            <a:r>
              <a:rPr lang="cs-CZ" altLang="de-CZ" sz="2800" i="1" dirty="0">
                <a:latin typeface="Times New Roman" panose="02020603050405020304" pitchFamily="18" charset="0"/>
              </a:rPr>
              <a:t>(</a:t>
            </a:r>
            <a:r>
              <a:rPr lang="ru-RU" altLang="de-CZ" sz="2800" i="1" dirty="0">
                <a:latin typeface="Times New Roman" panose="02020603050405020304" pitchFamily="18" charset="0"/>
              </a:rPr>
              <a:t>ложа сахару, чашка чаю</a:t>
            </a:r>
            <a:r>
              <a:rPr lang="cs-CZ" altLang="de-CZ" sz="2800" i="1" dirty="0">
                <a:latin typeface="Times New Roman" panose="02020603050405020304" pitchFamily="18" charset="0"/>
              </a:rPr>
              <a:t>) </a:t>
            </a:r>
            <a:r>
              <a:rPr lang="cs-CZ" altLang="de-CZ" sz="2800" dirty="0">
                <a:latin typeface="Times New Roman" panose="02020603050405020304" pitchFamily="18" charset="0"/>
              </a:rPr>
              <a:t>a druhým lokálem</a:t>
            </a:r>
            <a:r>
              <a:rPr lang="ru-RU" altLang="de-CZ" sz="2800" dirty="0">
                <a:latin typeface="Times New Roman" panose="02020603050405020304" pitchFamily="18" charset="0"/>
              </a:rPr>
              <a:t> </a:t>
            </a:r>
            <a:r>
              <a:rPr lang="ru-RU" altLang="de-CZ" sz="2800" i="1" dirty="0">
                <a:latin typeface="Times New Roman" panose="02020603050405020304" pitchFamily="18" charset="0"/>
              </a:rPr>
              <a:t>(в шкафу, на берегу) </a:t>
            </a:r>
            <a:r>
              <a:rPr lang="cs-CZ" altLang="de-CZ" sz="2800" dirty="0">
                <a:latin typeface="Times New Roman" panose="02020603050405020304" pitchFamily="18" charset="0"/>
              </a:rPr>
              <a:t>na jedné straně, a s dalšími na straně druhé. Ty se projevují v mn. čísle, jednak v </a:t>
            </a:r>
            <a:r>
              <a:rPr lang="cs-CZ" altLang="de-CZ" sz="2800" dirty="0" err="1">
                <a:latin typeface="Times New Roman" panose="02020603050405020304" pitchFamily="18" charset="0"/>
              </a:rPr>
              <a:t>Npl</a:t>
            </a:r>
            <a:r>
              <a:rPr lang="cs-CZ" altLang="de-CZ" sz="2800" dirty="0">
                <a:latin typeface="Times New Roman" panose="02020603050405020304" pitchFamily="18" charset="0"/>
              </a:rPr>
              <a:t> variantnost typu </a:t>
            </a:r>
            <a:r>
              <a:rPr lang="ru-RU" altLang="de-CZ" sz="2800" i="1" dirty="0">
                <a:latin typeface="Times New Roman" panose="02020603050405020304" pitchFamily="18" charset="0"/>
              </a:rPr>
              <a:t>кондукторы/кондуктор</a:t>
            </a:r>
            <a:r>
              <a:rPr lang="cs-CZ" altLang="de-CZ" sz="2800" i="1" dirty="0">
                <a:latin typeface="Times New Roman" panose="02020603050405020304" pitchFamily="18" charset="0"/>
              </a:rPr>
              <a:t>á, </a:t>
            </a:r>
            <a:r>
              <a:rPr lang="ru-RU" altLang="de-CZ" sz="2800" i="1" dirty="0" err="1">
                <a:latin typeface="Times New Roman" panose="02020603050405020304" pitchFamily="18" charset="0"/>
              </a:rPr>
              <a:t>слезари</a:t>
            </a:r>
            <a:r>
              <a:rPr lang="ru-RU" altLang="de-CZ" sz="2800" i="1" dirty="0">
                <a:latin typeface="Times New Roman" panose="02020603050405020304" pitchFamily="18" charset="0"/>
              </a:rPr>
              <a:t>/</a:t>
            </a:r>
            <a:r>
              <a:rPr lang="ru-RU" altLang="de-CZ" sz="2800" i="1" dirty="0" err="1">
                <a:latin typeface="Times New Roman" panose="02020603050405020304" pitchFamily="18" charset="0"/>
              </a:rPr>
              <a:t>слезаря</a:t>
            </a:r>
            <a:r>
              <a:rPr lang="cs-CZ" altLang="de-CZ" sz="2800" dirty="0">
                <a:latin typeface="Times New Roman" panose="02020603050405020304" pitchFamily="18" charset="0"/>
              </a:rPr>
              <a:t>, jednak v </a:t>
            </a:r>
            <a:r>
              <a:rPr lang="cs-CZ" altLang="de-CZ" sz="2800" dirty="0" err="1">
                <a:latin typeface="Times New Roman" panose="02020603050405020304" pitchFamily="18" charset="0"/>
              </a:rPr>
              <a:t>Apl</a:t>
            </a:r>
            <a:r>
              <a:rPr lang="cs-CZ" altLang="de-CZ" sz="2800" dirty="0">
                <a:latin typeface="Times New Roman" panose="02020603050405020304" pitchFamily="18" charset="0"/>
              </a:rPr>
              <a:t> v takových případech jako </a:t>
            </a:r>
            <a:r>
              <a:rPr lang="de-CZ" altLang="de-CZ" sz="2800" dirty="0">
                <a:latin typeface="Times New Roman" panose="02020603050405020304" pitchFamily="18" charset="0"/>
              </a:rPr>
              <a:t>[</a:t>
            </a:r>
            <a:r>
              <a:rPr lang="de-CZ" altLang="de-CZ" sz="2800" i="1" dirty="0">
                <a:latin typeface="Times New Roman" panose="02020603050405020304" pitchFamily="18" charset="0"/>
              </a:rPr>
              <a:t>пойти, записаться, выбиться, готовиться, проситься, метить, принять, выбрать</a:t>
            </a:r>
            <a:r>
              <a:rPr lang="de-CZ" altLang="de-CZ" sz="2800" dirty="0">
                <a:latin typeface="Times New Roman" panose="02020603050405020304" pitchFamily="18" charset="0"/>
              </a:rPr>
              <a:t> и т.д. </a:t>
            </a:r>
            <a:r>
              <a:rPr lang="de-CZ" altLang="de-CZ" sz="2800" i="1" dirty="0">
                <a:latin typeface="Times New Roman" panose="02020603050405020304" pitchFamily="18" charset="0"/>
              </a:rPr>
              <a:t>в</a:t>
            </a:r>
            <a:r>
              <a:rPr lang="de-CZ" altLang="de-CZ" sz="2800" dirty="0">
                <a:latin typeface="Times New Roman" panose="02020603050405020304" pitchFamily="18" charset="0"/>
              </a:rPr>
              <a:t>] </a:t>
            </a:r>
            <a:r>
              <a:rPr lang="de-CZ" altLang="de-CZ" sz="2800" i="1" dirty="0">
                <a:latin typeface="Times New Roman" panose="02020603050405020304" pitchFamily="18" charset="0"/>
              </a:rPr>
              <a:t>солдаты, летчики, генералы, начальники</a:t>
            </a:r>
            <a:r>
              <a:rPr lang="de-CZ" altLang="de-CZ" sz="2800" dirty="0">
                <a:latin typeface="Times New Roman" panose="02020603050405020304" pitchFamily="18" charset="0"/>
              </a:rPr>
              <a:t> </a:t>
            </a:r>
            <a:r>
              <a:rPr lang="ru-RU" altLang="de-CZ" sz="2800" dirty="0">
                <a:latin typeface="Times New Roman" panose="02020603050405020304" pitchFamily="18" charset="0"/>
              </a:rPr>
              <a:t>– </a:t>
            </a:r>
            <a:r>
              <a:rPr lang="cs-CZ" altLang="de-CZ" sz="2800" dirty="0">
                <a:latin typeface="Times New Roman" panose="02020603050405020304" pitchFamily="18" charset="0"/>
              </a:rPr>
              <a:t>zde je v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Inhaltsplatzhalter 2">
            <a:extLst>
              <a:ext uri="{FF2B5EF4-FFF2-40B4-BE49-F238E27FC236}">
                <a16:creationId xmlns:a16="http://schemas.microsoft.com/office/drawing/2014/main" id="{258A38FD-7B10-7D21-77D2-40587B40995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50825" y="188913"/>
            <a:ext cx="8713788" cy="6480175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CZ" sz="2800" dirty="0" err="1">
                <a:latin typeface="Times New Roman" panose="02020603050405020304" pitchFamily="18" charset="0"/>
              </a:rPr>
              <a:t>Apl</a:t>
            </a:r>
            <a:r>
              <a:rPr lang="cs-CZ" altLang="de-CZ" sz="2800" dirty="0">
                <a:latin typeface="Times New Roman" panose="02020603050405020304" pitchFamily="18" charset="0"/>
              </a:rPr>
              <a:t> u životních substantiv tvar roven </a:t>
            </a:r>
            <a:r>
              <a:rPr lang="cs-CZ" altLang="de-CZ" sz="2800" dirty="0" err="1">
                <a:latin typeface="Times New Roman" panose="02020603050405020304" pitchFamily="18" charset="0"/>
              </a:rPr>
              <a:t>Npl</a:t>
            </a:r>
            <a:r>
              <a:rPr lang="cs-CZ" altLang="de-CZ" sz="2800" dirty="0">
                <a:latin typeface="Times New Roman" panose="02020603050405020304" pitchFamily="18" charset="0"/>
              </a:rPr>
              <a:t>, nikoliv </a:t>
            </a:r>
            <a:r>
              <a:rPr lang="cs-CZ" altLang="de-CZ" sz="2800" dirty="0" err="1">
                <a:latin typeface="Times New Roman" panose="02020603050405020304" pitchFamily="18" charset="0"/>
              </a:rPr>
              <a:t>Gpl</a:t>
            </a:r>
            <a:r>
              <a:rPr lang="cs-CZ" altLang="de-CZ" sz="2800" dirty="0">
                <a:latin typeface="Times New Roman" panose="02020603050405020304" pitchFamily="18" charset="0"/>
              </a:rPr>
              <a:t>, jak je pravidlem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CZ" sz="2800" dirty="0">
                <a:latin typeface="Times New Roman" panose="02020603050405020304" pitchFamily="18" charset="0"/>
              </a:rPr>
              <a:t>Rozdíl mezi první skupinou a druhou skupinou je jasný: zatímco u Gen2 a Lok2 je zvláštní </a:t>
            </a:r>
            <a:r>
              <a:rPr lang="cs-CZ" altLang="de-CZ" sz="2800" u="sng" dirty="0">
                <a:latin typeface="Times New Roman" panose="02020603050405020304" pitchFamily="18" charset="0"/>
              </a:rPr>
              <a:t>pádová</a:t>
            </a:r>
            <a:r>
              <a:rPr lang="cs-CZ" altLang="de-CZ" sz="2800" dirty="0">
                <a:latin typeface="Times New Roman" panose="02020603050405020304" pitchFamily="18" charset="0"/>
              </a:rPr>
              <a:t> sémantika zřetelná, u „Nom2“ a „Ak2“ není žádná. To není otázka pádu, v N jde většinou o stylistické nebo lexikální rozdíly (kromě toho, variabilní jsou pak, minimálně v přízvuku, všechny tvary plurálu, nejen N!), v A je to zřejmě otázka kategorie živostnosti, nikoliv pádu, navíc je zřetelná </a:t>
            </a:r>
            <a:r>
              <a:rPr lang="cs-CZ" altLang="de-CZ" sz="2800" dirty="0" err="1">
                <a:latin typeface="Times New Roman" panose="02020603050405020304" pitchFamily="18" charset="0"/>
              </a:rPr>
              <a:t>frazeologizace</a:t>
            </a:r>
            <a:endParaRPr lang="cs-CZ" altLang="de-CZ" sz="2800" dirty="0">
              <a:latin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CZ" sz="2800" dirty="0">
                <a:latin typeface="Times New Roman" panose="02020603050405020304" pitchFamily="18" charset="0"/>
              </a:rPr>
              <a:t>Totéž se může říct i na Mel</a:t>
            </a:r>
            <a:r>
              <a:rPr lang="de-DE" altLang="de-CZ" sz="2800" dirty="0">
                <a:latin typeface="Times New Roman" panose="02020603050405020304" pitchFamily="18" charset="0"/>
              </a:rPr>
              <a:t>’</a:t>
            </a:r>
            <a:r>
              <a:rPr lang="cs-CZ" altLang="de-CZ" sz="2800" dirty="0" err="1">
                <a:latin typeface="Times New Roman" panose="02020603050405020304" pitchFamily="18" charset="0"/>
              </a:rPr>
              <a:t>čukův</a:t>
            </a:r>
            <a:r>
              <a:rPr lang="cs-CZ" altLang="de-CZ" sz="2800" dirty="0">
                <a:latin typeface="Times New Roman" panose="02020603050405020304" pitchFamily="18" charset="0"/>
              </a:rPr>
              <a:t> </a:t>
            </a:r>
            <a:r>
              <a:rPr lang="cs-CZ" altLang="de-CZ" sz="2800" dirty="0" err="1">
                <a:latin typeface="Times New Roman" panose="02020603050405020304" pitchFamily="18" charset="0"/>
              </a:rPr>
              <a:t>adnumerativ</a:t>
            </a:r>
            <a:r>
              <a:rPr lang="cs-CZ" altLang="de-CZ" sz="2800" dirty="0">
                <a:latin typeface="Times New Roman" panose="02020603050405020304" pitchFamily="18" charset="0"/>
              </a:rPr>
              <a:t>, tam nevidím rozdíl v pádové sémantice, ale vidím zvláštní tvar N/A po několika číslovkách, něco, čemu se říká i </a:t>
            </a:r>
            <a:r>
              <a:rPr lang="ru-RU" altLang="de-CZ" sz="2800" dirty="0">
                <a:latin typeface="Times New Roman" panose="02020603050405020304" pitchFamily="18" charset="0"/>
              </a:rPr>
              <a:t>«счетная форма»</a:t>
            </a:r>
            <a:endParaRPr lang="cs-CZ" altLang="de-CZ" sz="2800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Inhaltsplatzhalter 2">
            <a:extLst>
              <a:ext uri="{FF2B5EF4-FFF2-40B4-BE49-F238E27FC236}">
                <a16:creationId xmlns:a16="http://schemas.microsoft.com/office/drawing/2014/main" id="{B4B5C8B1-67C0-BC0C-20A0-1A82EBEED3A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07950" y="188913"/>
            <a:ext cx="8856663" cy="6480175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CZ" sz="2800" dirty="0">
                <a:latin typeface="Times New Roman" panose="02020603050405020304" pitchFamily="18" charset="0"/>
              </a:rPr>
              <a:t>Ostatní „dílčí“ pády ovšem mají významy, které souvisejí s jejich pádovou sémantikou, zvláštní typ přivlastnění, zvláštní typ lokalizace, vokativ má vůbec zvláštní funkci, i v češtině, nesignalizuje vlastně syntaktickou funkci ve větě, ale signalizuje, že dané slovo vůbec do syntaktické struktury věty nepatří, stojí mimo ni, je to oslovení. Srov. z práce o vokativu v latině: „a </a:t>
            </a:r>
            <a:r>
              <a:rPr lang="cs-CZ" altLang="de-CZ" sz="2800" dirty="0" err="1">
                <a:latin typeface="Times New Roman" panose="02020603050405020304" pitchFamily="18" charset="0"/>
              </a:rPr>
              <a:t>noun</a:t>
            </a:r>
            <a:r>
              <a:rPr lang="cs-CZ" altLang="de-CZ" sz="2800" dirty="0">
                <a:latin typeface="Times New Roman" panose="02020603050405020304" pitchFamily="18" charset="0"/>
              </a:rPr>
              <a:t> in </a:t>
            </a:r>
            <a:r>
              <a:rPr lang="cs-CZ" altLang="de-CZ" sz="2800" dirty="0" err="1">
                <a:latin typeface="Times New Roman" panose="02020603050405020304" pitchFamily="18" charset="0"/>
              </a:rPr>
              <a:t>the</a:t>
            </a:r>
            <a:r>
              <a:rPr lang="cs-CZ" altLang="de-CZ" sz="2800" dirty="0">
                <a:latin typeface="Times New Roman" panose="02020603050405020304" pitchFamily="18" charset="0"/>
              </a:rPr>
              <a:t> </a:t>
            </a:r>
            <a:r>
              <a:rPr lang="cs-CZ" altLang="de-CZ" sz="2800" dirty="0" err="1">
                <a:latin typeface="Times New Roman" panose="02020603050405020304" pitchFamily="18" charset="0"/>
              </a:rPr>
              <a:t>vocative</a:t>
            </a:r>
            <a:r>
              <a:rPr lang="cs-CZ" altLang="de-CZ" sz="2800" dirty="0">
                <a:latin typeface="Times New Roman" panose="02020603050405020304" pitchFamily="18" charset="0"/>
              </a:rPr>
              <a:t> </a:t>
            </a:r>
            <a:r>
              <a:rPr lang="cs-CZ" altLang="de-CZ" sz="2800" dirty="0" err="1">
                <a:latin typeface="Times New Roman" panose="02020603050405020304" pitchFamily="18" charset="0"/>
              </a:rPr>
              <a:t>is</a:t>
            </a:r>
            <a:r>
              <a:rPr lang="cs-CZ" altLang="de-CZ" sz="2800" dirty="0">
                <a:latin typeface="Times New Roman" panose="02020603050405020304" pitchFamily="18" charset="0"/>
              </a:rPr>
              <a:t> </a:t>
            </a:r>
            <a:r>
              <a:rPr lang="cs-CZ" altLang="de-CZ" sz="2800" dirty="0" err="1">
                <a:latin typeface="Times New Roman" panose="02020603050405020304" pitchFamily="18" charset="0"/>
              </a:rPr>
              <a:t>somehow</a:t>
            </a:r>
            <a:r>
              <a:rPr lang="cs-CZ" altLang="de-CZ" sz="2800" dirty="0">
                <a:latin typeface="Times New Roman" panose="02020603050405020304" pitchFamily="18" charset="0"/>
              </a:rPr>
              <a:t> </a:t>
            </a:r>
            <a:r>
              <a:rPr lang="cs-CZ" altLang="de-CZ" sz="2800" dirty="0" err="1">
                <a:latin typeface="Times New Roman" panose="02020603050405020304" pitchFamily="18" charset="0"/>
              </a:rPr>
              <a:t>outside</a:t>
            </a:r>
            <a:r>
              <a:rPr lang="cs-CZ" altLang="de-CZ" sz="2800" dirty="0">
                <a:latin typeface="Times New Roman" panose="02020603050405020304" pitchFamily="18" charset="0"/>
              </a:rPr>
              <a:t> and independent </a:t>
            </a:r>
            <a:r>
              <a:rPr lang="cs-CZ" altLang="de-CZ" sz="2800" dirty="0" err="1">
                <a:latin typeface="Times New Roman" panose="02020603050405020304" pitchFamily="18" charset="0"/>
              </a:rPr>
              <a:t>of</a:t>
            </a:r>
            <a:r>
              <a:rPr lang="cs-CZ" altLang="de-CZ" sz="2800" dirty="0">
                <a:latin typeface="Times New Roman" panose="02020603050405020304" pitchFamily="18" charset="0"/>
              </a:rPr>
              <a:t> </a:t>
            </a:r>
            <a:r>
              <a:rPr lang="cs-CZ" altLang="de-CZ" sz="2800" dirty="0" err="1">
                <a:latin typeface="Times New Roman" panose="02020603050405020304" pitchFamily="18" charset="0"/>
              </a:rPr>
              <a:t>the</a:t>
            </a:r>
            <a:r>
              <a:rPr lang="cs-CZ" altLang="de-CZ" sz="2800" dirty="0">
                <a:latin typeface="Times New Roman" panose="02020603050405020304" pitchFamily="18" charset="0"/>
              </a:rPr>
              <a:t> rest </a:t>
            </a:r>
            <a:r>
              <a:rPr lang="cs-CZ" altLang="de-CZ" sz="2800" dirty="0" err="1">
                <a:latin typeface="Times New Roman" panose="02020603050405020304" pitchFamily="18" charset="0"/>
              </a:rPr>
              <a:t>of</a:t>
            </a:r>
            <a:r>
              <a:rPr lang="cs-CZ" altLang="de-CZ" sz="2800" dirty="0">
                <a:latin typeface="Times New Roman" panose="02020603050405020304" pitchFamily="18" charset="0"/>
              </a:rPr>
              <a:t> </a:t>
            </a:r>
            <a:r>
              <a:rPr lang="cs-CZ" altLang="de-CZ" sz="2800" dirty="0" err="1">
                <a:latin typeface="Times New Roman" panose="02020603050405020304" pitchFamily="18" charset="0"/>
              </a:rPr>
              <a:t>the</a:t>
            </a:r>
            <a:r>
              <a:rPr lang="cs-CZ" altLang="de-CZ" sz="2800" dirty="0">
                <a:latin typeface="Times New Roman" panose="02020603050405020304" pitchFamily="18" charset="0"/>
              </a:rPr>
              <a:t> sentence“ (</a:t>
            </a:r>
            <a:r>
              <a:rPr lang="cs-CZ" altLang="de-CZ" sz="2800" dirty="0" err="1">
                <a:latin typeface="Times New Roman" panose="02020603050405020304" pitchFamily="18" charset="0"/>
              </a:rPr>
              <a:t>Vairel</a:t>
            </a:r>
            <a:r>
              <a:rPr lang="cs-CZ" altLang="de-CZ" sz="2800" dirty="0">
                <a:latin typeface="Times New Roman" panose="02020603050405020304" pitchFamily="18" charset="0"/>
              </a:rPr>
              <a:t> 1981, 438). Někteří autoři postulovali, že to není </a:t>
            </a:r>
            <a:r>
              <a:rPr lang="cs-CZ" altLang="de-CZ" sz="2800" i="1" dirty="0">
                <a:latin typeface="Times New Roman" panose="02020603050405020304" pitchFamily="18" charset="0"/>
              </a:rPr>
              <a:t>pád</a:t>
            </a:r>
            <a:r>
              <a:rPr lang="cs-CZ" altLang="de-CZ" sz="2800" dirty="0">
                <a:latin typeface="Times New Roman" panose="02020603050405020304" pitchFamily="18" charset="0"/>
              </a:rPr>
              <a:t>, ale </a:t>
            </a:r>
            <a:r>
              <a:rPr lang="cs-CZ" altLang="de-CZ" sz="2800" i="1" dirty="0">
                <a:latin typeface="Times New Roman" panose="02020603050405020304" pitchFamily="18" charset="0"/>
              </a:rPr>
              <a:t>2. osoba</a:t>
            </a:r>
            <a:r>
              <a:rPr lang="cs-CZ" altLang="de-CZ" sz="2800" dirty="0">
                <a:latin typeface="Times New Roman" panose="02020603050405020304" pitchFamily="18" charset="0"/>
              </a:rPr>
              <a:t>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CZ" sz="2800" dirty="0">
                <a:latin typeface="Times New Roman" panose="02020603050405020304" pitchFamily="18" charset="0"/>
              </a:rPr>
              <a:t>Konstatujeme však, že jak tradiční slovanské kódování, tak i „nové“ ruské kódování odpovídá kategorii pádu, jak z hlediska typu (koncovka), tak z hlediska slovního druhu (substantiva)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Inhaltsplatzhalter 2">
            <a:extLst>
              <a:ext uri="{FF2B5EF4-FFF2-40B4-BE49-F238E27FC236}">
                <a16:creationId xmlns:a16="http://schemas.microsoft.com/office/drawing/2014/main" id="{1B9E865E-C129-9346-B469-29C3C3979A0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50825" y="188913"/>
            <a:ext cx="8713788" cy="6480175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 dirty="0">
                <a:latin typeface="Times New Roman" panose="02020603050405020304" pitchFamily="18" charset="0"/>
              </a:rPr>
              <a:t>Srov. i </a:t>
            </a:r>
            <a:r>
              <a:rPr lang="ru-RU" altLang="de-DE" sz="2800" dirty="0">
                <a:latin typeface="Times New Roman" panose="02020603050405020304" pitchFamily="18" charset="0"/>
              </a:rPr>
              <a:t>РКГ, </a:t>
            </a:r>
            <a:r>
              <a:rPr lang="cs-CZ" altLang="de-DE" sz="2800" dirty="0">
                <a:latin typeface="Times New Roman" panose="02020603050405020304" pitchFamily="18" charset="0"/>
              </a:rPr>
              <a:t>sv. </a:t>
            </a:r>
            <a:r>
              <a:rPr lang="ru-RU" altLang="de-DE" sz="2800" dirty="0">
                <a:latin typeface="Times New Roman" panose="02020603050405020304" pitchFamily="18" charset="0"/>
              </a:rPr>
              <a:t>Падеж (Кустова 2011)</a:t>
            </a:r>
            <a:endParaRPr lang="cs-CZ" altLang="de-DE" sz="2800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tandarddesign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andarddesign">
      <a:majorFont>
        <a:latin typeface="Arial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1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1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charset="0"/>
            <a:cs typeface="Arial" charset="0"/>
          </a:defRPr>
        </a:defPPr>
      </a:lstStyle>
    </a:lnDef>
  </a:objectDefaults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3722</Words>
  <Application>Microsoft Macintosh PowerPoint</Application>
  <PresentationFormat>Bildschirmpräsentation (4:3)</PresentationFormat>
  <Paragraphs>108</Paragraphs>
  <Slides>39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39</vt:i4>
      </vt:variant>
    </vt:vector>
  </HeadingPairs>
  <TitlesOfParts>
    <vt:vector size="43" baseType="lpstr">
      <vt:lpstr>Arial</vt:lpstr>
      <vt:lpstr>Times New Roman</vt:lpstr>
      <vt:lpstr>Wingdings</vt:lpstr>
      <vt:lpstr>Standarddesign</vt:lpstr>
      <vt:lpstr>Syntax ruštiny</vt:lpstr>
      <vt:lpstr>Jednoduchá věta: syntax pádů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Sprache und Religion in Osteuropa</dc:title>
  <dc:creator>Markus Giger</dc:creator>
  <cp:lastModifiedBy>Markus Giger</cp:lastModifiedBy>
  <cp:revision>761</cp:revision>
  <cp:lastPrinted>1601-01-01T00:00:00Z</cp:lastPrinted>
  <dcterms:created xsi:type="dcterms:W3CDTF">2011-02-23T05:36:22Z</dcterms:created>
  <dcterms:modified xsi:type="dcterms:W3CDTF">2024-11-13T08:08:30Z</dcterms:modified>
</cp:coreProperties>
</file>