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61" r:id="rId5"/>
    <p:sldId id="266" r:id="rId6"/>
    <p:sldId id="267" r:id="rId7"/>
    <p:sldId id="260" r:id="rId8"/>
    <p:sldId id="268" r:id="rId9"/>
    <p:sldId id="270" r:id="rId10"/>
    <p:sldId id="271" r:id="rId11"/>
    <p:sldId id="265" r:id="rId12"/>
    <p:sldId id="262" r:id="rId13"/>
    <p:sldId id="263" r:id="rId14"/>
    <p:sldId id="264" r:id="rId15"/>
    <p:sldId id="273" r:id="rId16"/>
    <p:sldId id="274" r:id="rId17"/>
    <p:sldId id="282" r:id="rId18"/>
    <p:sldId id="286" r:id="rId19"/>
    <p:sldId id="277" r:id="rId20"/>
    <p:sldId id="280" r:id="rId21"/>
    <p:sldId id="285" r:id="rId22"/>
    <p:sldId id="287"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53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53" autoAdjust="0"/>
  </p:normalViewPr>
  <p:slideViewPr>
    <p:cSldViewPr>
      <p:cViewPr varScale="1">
        <p:scale>
          <a:sx n="83" d="100"/>
          <a:sy n="83" d="100"/>
        </p:scale>
        <p:origin x="23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44ED0C-CCBB-45E1-82DF-BDD44D5BDD3B}" type="datetimeFigureOut">
              <a:rPr lang="cs-CZ" smtClean="0"/>
              <a:t>07.04.2025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4AB727-858B-431B-8C22-436F11943AE5}" type="slidenum">
              <a:rPr lang="cs-CZ" smtClean="0"/>
              <a:t>‹#›</a:t>
            </a:fld>
            <a:endParaRPr lang="cs-CZ"/>
          </a:p>
        </p:txBody>
      </p:sp>
    </p:spTree>
    <p:extLst>
      <p:ext uri="{BB962C8B-B14F-4D97-AF65-F5344CB8AC3E}">
        <p14:creationId xmlns:p14="http://schemas.microsoft.com/office/powerpoint/2010/main" val="345236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a:t>
            </a:fld>
            <a:endParaRPr lang="cs-CZ"/>
          </a:p>
        </p:txBody>
      </p:sp>
    </p:spTree>
    <p:extLst>
      <p:ext uri="{BB962C8B-B14F-4D97-AF65-F5344CB8AC3E}">
        <p14:creationId xmlns:p14="http://schemas.microsoft.com/office/powerpoint/2010/main" val="2663568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u="sng" dirty="0"/>
              <a:t>Příležitostný výběr</a:t>
            </a:r>
            <a:r>
              <a:rPr lang="cs-CZ" baseline="0" dirty="0"/>
              <a:t> je sběr dat ve skupinách, do kterých nám někdo umožní přístup (k souboru školních dětí se dostaneme např. díky našemu kamarádovi, který učí ve škole). To je většinou případ našich studentských závěrečných prací. </a:t>
            </a:r>
          </a:p>
          <a:p>
            <a:endParaRPr lang="cs-CZ" baseline="0" dirty="0"/>
          </a:p>
          <a:p>
            <a:r>
              <a:rPr lang="cs-CZ" baseline="0" dirty="0"/>
              <a:t>Existují různé další typy výběru vzorku. Vždy je důležité popsat, jakou cestou jsme se k respondentům dostali.</a:t>
            </a:r>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13</a:t>
            </a:fld>
            <a:endParaRPr lang="cs-CZ"/>
          </a:p>
        </p:txBody>
      </p:sp>
    </p:spTree>
    <p:extLst>
      <p:ext uri="{BB962C8B-B14F-4D97-AF65-F5344CB8AC3E}">
        <p14:creationId xmlns:p14="http://schemas.microsoft.com/office/powerpoint/2010/main" val="3983084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15</a:t>
            </a:fld>
            <a:endParaRPr lang="cs-CZ"/>
          </a:p>
        </p:txBody>
      </p:sp>
    </p:spTree>
    <p:extLst>
      <p:ext uri="{BB962C8B-B14F-4D97-AF65-F5344CB8AC3E}">
        <p14:creationId xmlns:p14="http://schemas.microsoft.com/office/powerpoint/2010/main" val="1121300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U kvantitativního výzkumu nepotřebujeme popisovat podrobně použitou statistickou metodu. Potřebujeme si o ní však přečíst alespoň základní informace, abychom dokázali správně popsat výsledky a interpretovat je. Doporučuje se konzultovat s vedoucím práce nebo s vyučujícím obeznámeným se základními statistickými metodami ještě před sběrem dat. </a:t>
            </a:r>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16</a:t>
            </a:fld>
            <a:endParaRPr lang="cs-CZ"/>
          </a:p>
        </p:txBody>
      </p:sp>
    </p:spTree>
    <p:extLst>
      <p:ext uri="{BB962C8B-B14F-4D97-AF65-F5344CB8AC3E}">
        <p14:creationId xmlns:p14="http://schemas.microsoft.com/office/powerpoint/2010/main" val="2469657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případě </a:t>
            </a:r>
            <a:r>
              <a:rPr lang="cs-CZ" u="sng" dirty="0"/>
              <a:t>online sběru dat </a:t>
            </a:r>
            <a:r>
              <a:rPr lang="cs-CZ" dirty="0"/>
              <a:t>můžeme informovaný souhlas vkomponovat do online formuláře, kde po úvodní informaci o výzkumu může být </a:t>
            </a:r>
            <a:r>
              <a:rPr lang="cs-CZ" dirty="0" err="1"/>
              <a:t>zaškrtnutelné</a:t>
            </a:r>
            <a:r>
              <a:rPr lang="cs-CZ" dirty="0"/>
              <a:t> okénko „souhlasím se svou účastí na výzkumu“.</a:t>
            </a:r>
          </a:p>
          <a:p>
            <a:endParaRPr lang="cs-CZ" dirty="0"/>
          </a:p>
          <a:p>
            <a:r>
              <a:rPr lang="cs-CZ" dirty="0"/>
              <a:t>Písemný informovaný souhlas nemusíme získávat, pokud používáme anonymní dotazník bez možnosti identifikace respondentů a zároveň se nedotazujeme na žádné osobní údaje (např. zda jsou rodiče rozvedení, na zdravotní stav respondentů apod.). V takovém případě stačí ústní informovaný souhlas získaný při zadávání dotazníku, zda respondenti souhlasí s účastí. Zároveň je informujeme, že mohou z účasti na výzkumu kdykoliv odstoupit. </a:t>
            </a:r>
          </a:p>
          <a:p>
            <a:r>
              <a:rPr lang="cs-CZ" dirty="0"/>
              <a:t> </a:t>
            </a:r>
          </a:p>
          <a:p>
            <a:r>
              <a:rPr lang="cs-CZ" dirty="0"/>
              <a:t>U sběru dat </a:t>
            </a:r>
            <a:r>
              <a:rPr lang="cs-CZ" b="1" dirty="0"/>
              <a:t>u dětí do 18 let </a:t>
            </a:r>
            <a:r>
              <a:rPr lang="cs-CZ" dirty="0"/>
              <a:t>potřebujeme souhlas i od jejich rodičů. Existují určité výjimky, které jsou však na zvážení autora bakalářské práce v konzultaci s jeho vedoucím.</a:t>
            </a:r>
          </a:p>
          <a:p>
            <a:endParaRPr lang="cs-CZ" dirty="0"/>
          </a:p>
          <a:p>
            <a:r>
              <a:rPr lang="cs-CZ" dirty="0"/>
              <a:t>VŽDY SE PTÁME JEN NA OSOBNÍ ÚDAJE, KTERÉ JSOU ZCELA NEZBYTNÉ Z HLEDISKA NAŠICH VÝZKUMNÝCH CÍLŮ A HYPOTÉZ.</a:t>
            </a:r>
          </a:p>
          <a:p>
            <a:endParaRPr lang="cs-CZ" dirty="0"/>
          </a:p>
          <a:p>
            <a:r>
              <a:rPr lang="cs-CZ" dirty="0"/>
              <a:t>Sbíráme-li data ve škole nebo v jiné instituci, potřebujeme získat (alespoň ústní) souhlas s provedením výzkumu i od této </a:t>
            </a:r>
            <a:r>
              <a:rPr lang="cs-CZ" b="1" dirty="0"/>
              <a:t>instituce</a:t>
            </a:r>
            <a:r>
              <a:rPr lang="cs-CZ" dirty="0"/>
              <a:t>.</a:t>
            </a:r>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17</a:t>
            </a:fld>
            <a:endParaRPr lang="cs-CZ"/>
          </a:p>
        </p:txBody>
      </p:sp>
    </p:spTree>
    <p:extLst>
      <p:ext uri="{BB962C8B-B14F-4D97-AF65-F5344CB8AC3E}">
        <p14:creationId xmlns:p14="http://schemas.microsoft.com/office/powerpoint/2010/main" val="4093307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cs-CZ" altLang="cs-CZ" dirty="0"/>
              <a:t>Na</a:t>
            </a:r>
            <a:r>
              <a:rPr lang="cs-CZ" altLang="cs-CZ" baseline="0" dirty="0"/>
              <a:t> snímku je uvedena posloupnost otázek, které si při vyhodnocování výsledků v dotaznících postupně klademe a odpovídáme na ně. Takto jednotlivě vyhodnocujeme zpravidla každou položku („otázku“) v dotazníku. </a:t>
            </a:r>
          </a:p>
          <a:p>
            <a:pPr eaLnBrk="1" hangingPunct="1">
              <a:spcBef>
                <a:spcPct val="0"/>
              </a:spcBef>
            </a:pPr>
            <a:endParaRPr lang="cs-CZ" altLang="cs-CZ" baseline="0" dirty="0"/>
          </a:p>
          <a:p>
            <a:pPr eaLnBrk="1" hangingPunct="1">
              <a:spcBef>
                <a:spcPct val="0"/>
              </a:spcBef>
            </a:pPr>
            <a:r>
              <a:rPr lang="cs-CZ" altLang="cs-CZ" baseline="0" dirty="0"/>
              <a:t>Pokud používáme převzaté, již existující dotazníky (což se rozhodně doporučuje), tak se v nich často výsledky nevyhodnocují po jednotlivých položkách, ale po větších celcích – po škálách. Škály jsou tvořené větším počtem položek („otázek“), které se jiným způsobem dotazují na tentýž jev. Škály složené z více položek vedou k přesnějším výsledkům. </a:t>
            </a:r>
          </a:p>
          <a:p>
            <a:pPr marL="171450" indent="-171450" eaLnBrk="1" hangingPunct="1">
              <a:spcBef>
                <a:spcPct val="0"/>
              </a:spcBef>
              <a:buFontTx/>
              <a:buChar char="-"/>
            </a:pPr>
            <a:r>
              <a:rPr lang="cs-CZ" altLang="cs-CZ" baseline="0" dirty="0"/>
              <a:t>V takovém případě bychom si kladli otázky ve snímku u výsledků každé škály. </a:t>
            </a:r>
          </a:p>
          <a:p>
            <a:pPr marL="171450" indent="-171450" eaLnBrk="1" hangingPunct="1">
              <a:spcBef>
                <a:spcPct val="0"/>
              </a:spcBef>
              <a:buFontTx/>
              <a:buChar char="-"/>
            </a:pPr>
            <a:r>
              <a:rPr lang="cs-CZ" altLang="cs-CZ" baseline="0" dirty="0"/>
              <a:t>Také bychom se nezabývali nejčastějšími a nejméně častými odpověďmi, ale průměrnými hodnotami u každé škály (případně u každé otázky), případně i směrodatnými odchylkami (viz přednášky o statistice).</a:t>
            </a:r>
            <a:endParaRPr lang="en-US" altLang="cs-CZ" baseline="0" dirty="0"/>
          </a:p>
          <a:p>
            <a:pPr marL="171450" indent="-171450" eaLnBrk="1" hangingPunct="1">
              <a:spcBef>
                <a:spcPct val="0"/>
              </a:spcBef>
              <a:buFontTx/>
              <a:buChar char="-"/>
            </a:pPr>
            <a:endParaRPr lang="en-US" altLang="cs-CZ" baseline="0" dirty="0"/>
          </a:p>
          <a:p>
            <a:pPr eaLnBrk="1" hangingPunct="1">
              <a:spcBef>
                <a:spcPct val="0"/>
              </a:spcBef>
            </a:pPr>
            <a:r>
              <a:rPr lang="cs-CZ" altLang="cs-CZ" dirty="0"/>
              <a:t>Čím by podle Vás</a:t>
            </a:r>
            <a:r>
              <a:rPr lang="cs-CZ" altLang="cs-CZ" baseline="0" dirty="0"/>
              <a:t> mohlo být způsobeno, že se dospívající chlapci svěřují se svými citovými či partnerskými problémy statisticky významně častěji kamarádkám než kamarádům? </a:t>
            </a:r>
          </a:p>
          <a:p>
            <a:pPr eaLnBrk="1" hangingPunct="1">
              <a:spcBef>
                <a:spcPct val="0"/>
              </a:spcBef>
            </a:pPr>
            <a:endParaRPr lang="cs-CZ" altLang="cs-CZ" baseline="0" dirty="0"/>
          </a:p>
          <a:p>
            <a:pPr marL="171450" indent="-171450" eaLnBrk="1" hangingPunct="1">
              <a:spcBef>
                <a:spcPct val="0"/>
              </a:spcBef>
              <a:buFontTx/>
              <a:buChar char="-"/>
            </a:pPr>
            <a:r>
              <a:rPr lang="cs-CZ" altLang="cs-CZ" baseline="0" dirty="0"/>
              <a:t>Pravděpodobně nás napadne </a:t>
            </a:r>
            <a:r>
              <a:rPr lang="cs-CZ" altLang="cs-CZ" u="sng" baseline="0" dirty="0"/>
              <a:t>víc možných příčin</a:t>
            </a:r>
            <a:r>
              <a:rPr lang="cs-CZ" altLang="cs-CZ" baseline="0" dirty="0"/>
              <a:t>:</a:t>
            </a:r>
          </a:p>
          <a:p>
            <a:pPr marL="171450" indent="-171450" eaLnBrk="1" hangingPunct="1">
              <a:spcBef>
                <a:spcPct val="0"/>
              </a:spcBef>
              <a:buFontTx/>
              <a:buChar char="-"/>
            </a:pPr>
            <a:endParaRPr lang="cs-CZ" altLang="cs-CZ" baseline="0" dirty="0"/>
          </a:p>
          <a:p>
            <a:pPr marL="171450" indent="-171450" eaLnBrk="1" hangingPunct="1">
              <a:spcBef>
                <a:spcPct val="0"/>
              </a:spcBef>
              <a:buFontTx/>
              <a:buChar char="-"/>
            </a:pPr>
            <a:r>
              <a:rPr lang="cs-CZ" altLang="cs-CZ" baseline="0" dirty="0"/>
              <a:t>Třeba potřeba neshodit se před kamarády a udržet si před nimi COOL pozici. Tedy obava z posměchu od kamarádů.</a:t>
            </a:r>
          </a:p>
          <a:p>
            <a:pPr marL="171450" indent="-171450" eaLnBrk="1" hangingPunct="1">
              <a:spcBef>
                <a:spcPct val="0"/>
              </a:spcBef>
              <a:buFontTx/>
              <a:buChar char="-"/>
            </a:pPr>
            <a:r>
              <a:rPr lang="cs-CZ" altLang="cs-CZ" dirty="0"/>
              <a:t>Nebo fakt, že dívky jsou vedené k větší empatii</a:t>
            </a:r>
            <a:r>
              <a:rPr lang="cs-CZ" altLang="cs-CZ" baseline="0" dirty="0"/>
              <a:t> a</a:t>
            </a:r>
            <a:r>
              <a:rPr lang="cs-CZ" altLang="cs-CZ" dirty="0"/>
              <a:t> chápavosti. </a:t>
            </a:r>
          </a:p>
          <a:p>
            <a:pPr marL="171450" indent="-171450" eaLnBrk="1" hangingPunct="1">
              <a:spcBef>
                <a:spcPct val="0"/>
              </a:spcBef>
              <a:buFontTx/>
              <a:buChar char="-"/>
            </a:pPr>
            <a:r>
              <a:rPr lang="cs-CZ" altLang="cs-CZ" dirty="0"/>
              <a:t>Nebo to, že v dospívání jsou dívky v sociálních oblastech o něco napřed (dospívání, tedy i přemýšlení o lidech a vztazích u nich začíná cca o 2</a:t>
            </a:r>
            <a:r>
              <a:rPr lang="cs-CZ" altLang="cs-CZ" baseline="0" dirty="0"/>
              <a:t> roky dřív než u chlapců</a:t>
            </a:r>
            <a:r>
              <a:rPr lang="cs-CZ" altLang="cs-CZ" dirty="0"/>
              <a:t>);</a:t>
            </a:r>
          </a:p>
          <a:p>
            <a:pPr marL="171450" indent="-171450" eaLnBrk="1" hangingPunct="1">
              <a:spcBef>
                <a:spcPct val="0"/>
              </a:spcBef>
              <a:buFontTx/>
              <a:buChar char="-"/>
            </a:pPr>
            <a:r>
              <a:rPr lang="cs-CZ" altLang="cs-CZ" baseline="0" dirty="0"/>
              <a:t>… napadnou Vás možná ještě další možné důvody a příčiny. NEVÁHEJTE JE DO SVÉ PRÁCE UVÁDĚT. Je to Váš přínos a také důkaz vlastní tvořivosti a schopnosti promýšlet jevy ve větší komplexitě. Tím zároveň prokazujete svou profesionalitu a zároveň potěšíte vedoucí i oponenty své práce </a:t>
            </a:r>
            <a:r>
              <a:rPr lang="cs-CZ" altLang="cs-CZ" baseline="0" dirty="0">
                <a:sym typeface="Wingdings" panose="05000000000000000000" pitchFamily="2" charset="2"/>
              </a:rPr>
              <a:t> </a:t>
            </a:r>
            <a:r>
              <a:rPr lang="cs-CZ" altLang="cs-CZ" baseline="0" dirty="0"/>
              <a:t> </a:t>
            </a:r>
            <a:r>
              <a:rPr lang="cs-CZ" altLang="cs-CZ" dirty="0"/>
              <a:t> </a:t>
            </a:r>
          </a:p>
        </p:txBody>
      </p:sp>
      <p:sp>
        <p:nvSpPr>
          <p:cNvPr id="18436"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C80FA1-A546-436E-85A6-6A9A7E5BB97E}" type="slidenum">
              <a:rPr lang="cs-CZ" smtClean="0"/>
              <a:pPr fontAlgn="base">
                <a:spcBef>
                  <a:spcPct val="0"/>
                </a:spcBef>
                <a:spcAft>
                  <a:spcPct val="0"/>
                </a:spcAft>
                <a:defRPr/>
              </a:pPr>
              <a:t>18</a:t>
            </a:fld>
            <a:endParaRPr lang="cs-CZ"/>
          </a:p>
        </p:txBody>
      </p:sp>
    </p:spTree>
    <p:extLst>
      <p:ext uri="{BB962C8B-B14F-4D97-AF65-F5344CB8AC3E}">
        <p14:creationId xmlns:p14="http://schemas.microsoft.com/office/powerpoint/2010/main" val="3030743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Zde jsou možné</a:t>
            </a:r>
            <a:r>
              <a:rPr lang="cs-CZ" baseline="0" dirty="0"/>
              <a:t> ukázky grafů. Možné je vytvořit je v Excelu, kde je to velmi snadné. </a:t>
            </a:r>
          </a:p>
          <a:p>
            <a:endParaRPr lang="cs-CZ" baseline="0" dirty="0"/>
          </a:p>
          <a:p>
            <a:r>
              <a:rPr lang="cs-CZ" baseline="0" dirty="0"/>
              <a:t>Studenti však nesprávně používají koláčové grafy i u otázek, kde mohli respondenti zvolit víc než jednu možnost. </a:t>
            </a:r>
            <a:r>
              <a:rPr lang="cs-CZ" b="1" baseline="0" dirty="0"/>
              <a:t>Koláčový graf se používá pouze u otázek s jedinou možnou odpovědí !!!!</a:t>
            </a:r>
            <a:r>
              <a:rPr lang="cs-CZ" baseline="0" dirty="0"/>
              <a:t> (např. věk, počet bodů v testu apod.) </a:t>
            </a:r>
          </a:p>
          <a:p>
            <a:r>
              <a:rPr lang="cs-CZ" baseline="0" dirty="0"/>
              <a:t>V ostatních případech volíme jakýkoli jiný graf (obvykle sloupcový, případně spojnicový aj.)   </a:t>
            </a:r>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19</a:t>
            </a:fld>
            <a:endParaRPr lang="cs-CZ"/>
          </a:p>
        </p:txBody>
      </p:sp>
    </p:spTree>
    <p:extLst>
      <p:ext uri="{BB962C8B-B14F-4D97-AF65-F5344CB8AC3E}">
        <p14:creationId xmlns:p14="http://schemas.microsoft.com/office/powerpoint/2010/main" val="1562731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Diskuse</a:t>
            </a:r>
            <a:r>
              <a:rPr lang="cs-CZ" baseline="0" dirty="0"/>
              <a:t> je tzv. syntetizující část práce a </a:t>
            </a:r>
            <a:r>
              <a:rPr lang="cs-CZ" b="1" baseline="0" dirty="0"/>
              <a:t>je nejdůležitější kapitolou praktické části práce</a:t>
            </a:r>
            <a:r>
              <a:rPr lang="cs-CZ" baseline="0" dirty="0"/>
              <a:t>. </a:t>
            </a:r>
          </a:p>
          <a:p>
            <a:endParaRPr lang="cs-CZ" baseline="0" dirty="0"/>
          </a:p>
          <a:p>
            <a:r>
              <a:rPr lang="cs-CZ" baseline="0" dirty="0"/>
              <a:t>Bez ní je výzkum nedokončený, znehodnocený. Nebylo by čtenáři jasné, k čemu výzkum vůbec je, kam v něm autor dospěl, co podstatného výzkum přinesl. Chyběla by i autorská reflexe toho, jak je možné výsledky použít a kde mají svou platnost (a kde už ne).</a:t>
            </a:r>
          </a:p>
          <a:p>
            <a:r>
              <a:rPr lang="cs-CZ" baseline="0" dirty="0"/>
              <a:t>(Diskusní část má také každý výzkumný článek.)</a:t>
            </a:r>
          </a:p>
          <a:p>
            <a:r>
              <a:rPr lang="cs-CZ" baseline="0" dirty="0"/>
              <a:t>Práce bez diskusní části nejsou hodnoceny lépe než klasifikací „dobře“, často nejsou vůbec obhajitelné.</a:t>
            </a:r>
          </a:p>
          <a:p>
            <a:endParaRPr lang="cs-CZ" baseline="0" dirty="0"/>
          </a:p>
          <a:p>
            <a:r>
              <a:rPr lang="cs-CZ" baseline="0" dirty="0"/>
              <a:t>V diskusi své nálezy také porovnáváme s tím, co už bylo předtím vybádáno (a popsáno v teoretické části práce). Tím přispíváme k posunu ve vědě a navrhujeme další pokračování výzkumu v dané oblasti pro případné zájemce. I to je velmi cenné. </a:t>
            </a:r>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20</a:t>
            </a:fld>
            <a:endParaRPr lang="cs-CZ"/>
          </a:p>
        </p:txBody>
      </p:sp>
    </p:spTree>
    <p:extLst>
      <p:ext uri="{BB962C8B-B14F-4D97-AF65-F5344CB8AC3E}">
        <p14:creationId xmlns:p14="http://schemas.microsoft.com/office/powerpoint/2010/main" val="3437086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Tyto části musí každá práce</a:t>
            </a:r>
            <a:r>
              <a:rPr lang="cs-CZ" baseline="0" dirty="0"/>
              <a:t> s praktickou částí obsahovat. Tato osnova zároveň vysvětluje princip výzkumu založeného na důkazech (evidence-</a:t>
            </a:r>
            <a:r>
              <a:rPr lang="cs-CZ" baseline="0" dirty="0" err="1"/>
              <a:t>based</a:t>
            </a:r>
            <a:r>
              <a:rPr lang="cs-CZ" baseline="0" dirty="0"/>
              <a:t> </a:t>
            </a:r>
            <a:r>
              <a:rPr lang="cs-CZ" baseline="0" dirty="0" err="1"/>
              <a:t>knowledge</a:t>
            </a:r>
            <a:r>
              <a:rPr lang="cs-CZ" baseline="0" dirty="0"/>
              <a:t>). Jde o všeobecně přijímané principy vědy, které musí každá akademická instituce dodržovat (vědci i studenti). </a:t>
            </a:r>
          </a:p>
          <a:p>
            <a:r>
              <a:rPr lang="cs-CZ" baseline="0" dirty="0"/>
              <a:t>Je zapotřebí: (1) znát výčet těchto kapitol, </a:t>
            </a:r>
          </a:p>
          <a:p>
            <a:r>
              <a:rPr lang="cs-CZ" baseline="0" dirty="0"/>
              <a:t>(2) vědět, co mají obsahovat </a:t>
            </a:r>
          </a:p>
          <a:p>
            <a:r>
              <a:rPr lang="cs-CZ" baseline="0" dirty="0"/>
              <a:t>(3) a vědět, proč je nutné každou kapitolu do práce zařadit. </a:t>
            </a:r>
          </a:p>
          <a:p>
            <a:r>
              <a:rPr lang="cs-CZ" baseline="0" dirty="0"/>
              <a:t>V posloupnosti těchto metodologických kapitol píšeme také svou Bc. práci.</a:t>
            </a:r>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2</a:t>
            </a:fld>
            <a:endParaRPr lang="cs-CZ"/>
          </a:p>
        </p:txBody>
      </p:sp>
    </p:spTree>
    <p:extLst>
      <p:ext uri="{BB962C8B-B14F-4D97-AF65-F5344CB8AC3E}">
        <p14:creationId xmlns:p14="http://schemas.microsoft.com/office/powerpoint/2010/main" val="135060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4</a:t>
            </a:fld>
            <a:endParaRPr lang="cs-CZ"/>
          </a:p>
        </p:txBody>
      </p:sp>
    </p:spTree>
    <p:extLst>
      <p:ext uri="{BB962C8B-B14F-4D97-AF65-F5344CB8AC3E}">
        <p14:creationId xmlns:p14="http://schemas.microsoft.com/office/powerpoint/2010/main" val="1559046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Zde jsou znázorněny </a:t>
            </a:r>
            <a:r>
              <a:rPr lang="cs-CZ" u="sng" dirty="0"/>
              <a:t>vztahy mezi zkušeností, teorií a hypotézou</a:t>
            </a:r>
            <a:r>
              <a:rPr lang="cs-CZ" dirty="0"/>
              <a:t>:</a:t>
            </a:r>
          </a:p>
          <a:p>
            <a:pPr marL="0" indent="0">
              <a:buNone/>
            </a:pPr>
            <a:endParaRPr lang="cs-CZ" baseline="0" dirty="0"/>
          </a:p>
          <a:p>
            <a:pPr marL="0" indent="0">
              <a:buFontTx/>
              <a:buNone/>
            </a:pPr>
            <a:r>
              <a:rPr lang="cs-CZ" baseline="0" dirty="0"/>
              <a:t>Hypotézu tedy dedukujeme =&gt; z našich dílčích poznatků nebo na základě naší zkušenosti =&gt; usuzujeme na nějakou souvislost, vztahy nebo </a:t>
            </a:r>
            <a:r>
              <a:rPr lang="cs-CZ" baseline="0" dirty="0" err="1"/>
              <a:t>meziskupinové</a:t>
            </a:r>
            <a:r>
              <a:rPr lang="cs-CZ" baseline="0" dirty="0"/>
              <a:t> rozdíly, které by měly platit i u jiných respondentů, než jen u těch, u kterých jsme zkoumaný jev pozorovali (nebo o něm četli v odborné literatuře).</a:t>
            </a:r>
          </a:p>
          <a:p>
            <a:pPr marL="0" indent="0">
              <a:buFontTx/>
              <a:buNone/>
            </a:pPr>
            <a:endParaRPr lang="cs-CZ" baseline="0" dirty="0"/>
          </a:p>
          <a:p>
            <a:r>
              <a:rPr lang="cs-CZ" baseline="0" dirty="0"/>
              <a:t> </a:t>
            </a:r>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6</a:t>
            </a:fld>
            <a:endParaRPr lang="cs-CZ"/>
          </a:p>
        </p:txBody>
      </p:sp>
    </p:spTree>
    <p:extLst>
      <p:ext uri="{BB962C8B-B14F-4D97-AF65-F5344CB8AC3E}">
        <p14:creationId xmlns:p14="http://schemas.microsoft.com/office/powerpoint/2010/main" val="3744908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Studenti někdy mají obavu, že se jim</a:t>
            </a:r>
            <a:r>
              <a:rPr lang="cs-CZ" baseline="0" dirty="0"/>
              <a:t> možná nepotvrdí hypotéza. Z hlediska výzkumné práce je ale jedno, jestli se hypotéza potvrdí nebo ne. Vždycky dostaneme nějaký poznatek. Když se skutečně hypotéza nepotvrdí a nemůžeme přijmout naše původní očekávání, je na místě zvažovat, proč se nějaký jev, který jsme předpokládali, nevyskytl. Proč se např. v českém sociálním systému neobjevuje něco, co se objevuje v německém? Můžeme přemýšlet nad odlišností sociálních politik obou států, nad odlišností sociálního systému, odlišným etickým přístupem obou států apod. </a:t>
            </a:r>
          </a:p>
          <a:p>
            <a:r>
              <a:rPr lang="cs-CZ" baseline="0" dirty="0"/>
              <a:t>Zkrátka, když se hypotéza nepotvrdí, je to vlastně zajímavější a je s tím spojeno trochu víc přemýšlení.   </a:t>
            </a:r>
          </a:p>
          <a:p>
            <a:r>
              <a:rPr lang="cs-CZ" baseline="0" dirty="0"/>
              <a:t>Ve vědě je dokonce podle K. </a:t>
            </a:r>
            <a:r>
              <a:rPr lang="cs-CZ" baseline="0" dirty="0" err="1"/>
              <a:t>Poppera</a:t>
            </a:r>
            <a:r>
              <a:rPr lang="cs-CZ" baseline="0" dirty="0"/>
              <a:t> cennější zamítnutí hypotézy než její potvrzení. Potvrzení pouze dokládá něco, co jsme očekávali, kdežto zamítnutí hypotézy znamená nějaký zcela nový poznatek. (Jako když A. Einstein zamítl obecnou platnost Newtonovy teorie o gravitaci, protože zjistil, že ve vesmíru tento princip funguje jinak. Tím Newtonovu teorii upřesnil a poukázal na její omezení. To bylo pro vědu mnohem cennější, než kdyby donekonečna pouze potvrzoval na nových příkladech různých k Zemi padajících předmětů platnost Newtonových zákonů.)   </a:t>
            </a:r>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7</a:t>
            </a:fld>
            <a:endParaRPr lang="cs-CZ"/>
          </a:p>
        </p:txBody>
      </p:sp>
    </p:spTree>
    <p:extLst>
      <p:ext uri="{BB962C8B-B14F-4D97-AF65-F5344CB8AC3E}">
        <p14:creationId xmlns:p14="http://schemas.microsoft.com/office/powerpoint/2010/main" val="1769050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u="sng" dirty="0"/>
              <a:t>Hypotéza předpokládá nějaký vztah, souvislost</a:t>
            </a:r>
            <a:r>
              <a:rPr lang="cs-CZ" dirty="0"/>
              <a:t> (třeba </a:t>
            </a:r>
            <a:r>
              <a:rPr lang="cs-CZ" b="1" dirty="0"/>
              <a:t>souvislost</a:t>
            </a:r>
            <a:r>
              <a:rPr lang="cs-CZ" baseline="0" dirty="0"/>
              <a:t> </a:t>
            </a:r>
            <a:r>
              <a:rPr lang="cs-CZ" dirty="0"/>
              <a:t>zmíněného </a:t>
            </a:r>
            <a:r>
              <a:rPr lang="cs-CZ" b="1" dirty="0"/>
              <a:t>zájmu o seznamování s novými lidmi s věkem</a:t>
            </a:r>
            <a:r>
              <a:rPr lang="cs-CZ" dirty="0"/>
              <a:t>. Zde bychom mohli předpokládat, že mladí lidé jsou </a:t>
            </a:r>
            <a:r>
              <a:rPr lang="cs-CZ" dirty="0" err="1"/>
              <a:t>extravertnější</a:t>
            </a:r>
            <a:r>
              <a:rPr lang="cs-CZ" baseline="0" dirty="0"/>
              <a:t> a že je bude víc bavit poznávat nové lidi, zatímco s věkem bude tento zájem slábnout).</a:t>
            </a:r>
          </a:p>
          <a:p>
            <a:endParaRPr lang="cs-CZ" baseline="0" dirty="0"/>
          </a:p>
          <a:p>
            <a:pPr marL="171450" indent="-171450">
              <a:buFontTx/>
              <a:buChar char="-"/>
            </a:pPr>
            <a:r>
              <a:rPr lang="cs-CZ" baseline="0" dirty="0"/>
              <a:t>Mohli bychom tuto souvislost zkoumat na jednom vzorku různě starých lidí, u kterých bychom zjišťovali (1) jejich věk a (2) jejich zájem se seznamovat. Souvislost mezi těmito dvěma číselnými proměnnými by pak bylo možné zjistit výpočtem korelačního koeficientu.   </a:t>
            </a:r>
            <a:r>
              <a:rPr lang="cs-CZ" dirty="0"/>
              <a:t> </a:t>
            </a:r>
          </a:p>
          <a:p>
            <a:pPr marL="171450" indent="-171450">
              <a:buFontTx/>
              <a:buChar char="-"/>
            </a:pPr>
            <a:r>
              <a:rPr lang="cs-CZ" dirty="0"/>
              <a:t>Mohli bychom také zvolit postup, kdy získáme</a:t>
            </a:r>
            <a:r>
              <a:rPr lang="cs-CZ" baseline="0" dirty="0"/>
              <a:t> jeden podsoubor mladých respondentů a druhý podsoubor starších respondentů (třeba seniorů) a následně porovnáme, jak se u nich liší zájem o seznamování s druhými lidmi. Použili bychom výpočet t-testu. Šlo by o diferenciální výzkum.</a:t>
            </a:r>
          </a:p>
          <a:p>
            <a:pPr marL="0" indent="0">
              <a:buFontTx/>
              <a:buNone/>
            </a:pPr>
            <a:r>
              <a:rPr lang="cs-CZ" baseline="0" dirty="0"/>
              <a:t>Pro to, abychom náš předpoklad mohli ověřit, </a:t>
            </a:r>
            <a:r>
              <a:rPr lang="cs-CZ" u="sng" baseline="0" dirty="0"/>
              <a:t>musíme hypotézu dobře formulovat a konkretizovat její jednotlivé části</a:t>
            </a:r>
            <a:r>
              <a:rPr lang="cs-CZ" baseline="0" dirty="0"/>
              <a:t>. Tomu se říká operacionalizace. </a:t>
            </a:r>
          </a:p>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8</a:t>
            </a:fld>
            <a:endParaRPr lang="cs-CZ"/>
          </a:p>
        </p:txBody>
      </p:sp>
    </p:spTree>
    <p:extLst>
      <p:ext uri="{BB962C8B-B14F-4D97-AF65-F5344CB8AC3E}">
        <p14:creationId xmlns:p14="http://schemas.microsoft.com/office/powerpoint/2010/main" val="2002796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Zde je příklad operacionalizace</a:t>
            </a:r>
            <a:r>
              <a:rPr lang="cs-CZ" baseline="0" dirty="0"/>
              <a:t> hypotézy: „Staří lidé jsou méně tolerantní než mladí dospělí“.</a:t>
            </a:r>
          </a:p>
          <a:p>
            <a:endParaRPr lang="cs-CZ" baseline="0" dirty="0"/>
          </a:p>
          <a:p>
            <a:r>
              <a:rPr lang="cs-CZ" u="sng" baseline="0" dirty="0"/>
              <a:t>Nejprve musíme konkretizovat jednotlivé části této hypotézy</a:t>
            </a:r>
            <a:r>
              <a:rPr lang="cs-CZ" u="none" baseline="0" dirty="0"/>
              <a:t>:</a:t>
            </a:r>
          </a:p>
          <a:p>
            <a:pPr marL="171450" indent="-171450">
              <a:buFontTx/>
              <a:buChar char="-"/>
            </a:pPr>
            <a:r>
              <a:rPr lang="cs-CZ" baseline="0" dirty="0"/>
              <a:t>Definovat si věkovou hranici pro stáří a také si určit, kam půjdeme </a:t>
            </a:r>
            <a:r>
              <a:rPr lang="cs-CZ" u="sng" baseline="0" dirty="0"/>
              <a:t>typického starého člověka </a:t>
            </a:r>
            <a:r>
              <a:rPr lang="cs-CZ" baseline="0" dirty="0"/>
              <a:t>oslovit pro náš výzkum. Najdeme ho v domově pro seniory? V nemocnici? Na Univerzitě třetího věku? Nebo jinde? S jakou pravděpodobností právě tam, kam půjdeme, najdeme „typického seniora“? </a:t>
            </a:r>
          </a:p>
          <a:p>
            <a:pPr marL="171450" indent="-171450">
              <a:buFontTx/>
              <a:buChar char="-"/>
            </a:pPr>
            <a:r>
              <a:rPr lang="cs-CZ" baseline="0" dirty="0"/>
              <a:t>Dále si musíme definovat „</a:t>
            </a:r>
            <a:r>
              <a:rPr lang="cs-CZ" u="sng" baseline="0" dirty="0"/>
              <a:t>toleranci</a:t>
            </a:r>
            <a:r>
              <a:rPr lang="cs-CZ" baseline="0" dirty="0"/>
              <a:t>“. V dotaznících se ptáme většinou na postoje. Ty se však mohou výrazně lišit od skutečného chování. Ptát se lidí obecně na „toleranci“ je také problematické kvůli vlivu sociální </a:t>
            </a:r>
            <a:r>
              <a:rPr lang="cs-CZ" baseline="0" dirty="0" err="1"/>
              <a:t>desirability</a:t>
            </a:r>
            <a:r>
              <a:rPr lang="cs-CZ" baseline="0" dirty="0"/>
              <a:t>/žádoucnosti. Obvykle tedy zkoumáme toleranci v nějakém konkrétnějším sociálním kontextu [např. „</a:t>
            </a:r>
            <a:r>
              <a:rPr lang="cs-CZ" i="1" baseline="0" dirty="0"/>
              <a:t>Jak byste prožívali situaci, kdyby Váš se syn nebo dcera sezdal/a s příslušníkem jiné (nějaké konkrétní) národnosti?</a:t>
            </a:r>
            <a:r>
              <a:rPr lang="cs-CZ" baseline="0" dirty="0"/>
              <a:t>“]. </a:t>
            </a:r>
          </a:p>
          <a:p>
            <a:endParaRPr lang="cs-CZ" baseline="0" dirty="0"/>
          </a:p>
          <a:p>
            <a:r>
              <a:rPr lang="cs-CZ" baseline="0" dirty="0"/>
              <a:t>To, jak si každou část hypotézy vymezíme, může ovlivnit naše výsledky. Nějak se však rozhodnout musíme a snažíme se pak odhadnout, jakým směrem naše rozhodnutí může ovlivnit následné výsledky. </a:t>
            </a:r>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9</a:t>
            </a:fld>
            <a:endParaRPr lang="cs-CZ"/>
          </a:p>
        </p:txBody>
      </p:sp>
    </p:spTree>
    <p:extLst>
      <p:ext uri="{BB962C8B-B14F-4D97-AF65-F5344CB8AC3E}">
        <p14:creationId xmlns:p14="http://schemas.microsoft.com/office/powerpoint/2010/main" val="1761295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baseline="0" dirty="0"/>
              <a:t>Obecné, abstraktní či nadpřirozené jevy, které nejde rozložit do měřitelných jednotek, nelze výzkumně zpracovávat.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cs-CZ"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cs-CZ" baseline="0" dirty="0"/>
              <a:t>(Tautologická hypotéza není také k ničemu, protože platí vždy. Nepřináší tedy nic nového. Příklad tautologické hypotézy: „</a:t>
            </a:r>
            <a:r>
              <a:rPr lang="cs-CZ" u="sng" baseline="0" dirty="0"/>
              <a:t>Hazardní hráči hrají proto, že jim hra přináší potěšení</a:t>
            </a:r>
            <a:r>
              <a:rPr lang="cs-CZ" baseline="0" dirty="0"/>
              <a:t>“. Lze si těžko představit, že by lidé opakovaně hráli hazardní hry a necítili při hraní žádnou pozitivní emoci.)</a:t>
            </a:r>
            <a:endParaRPr lang="cs-CZ" dirty="0"/>
          </a:p>
          <a:p>
            <a:endParaRPr lang="cs-CZ" dirty="0"/>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10</a:t>
            </a:fld>
            <a:endParaRPr lang="cs-CZ"/>
          </a:p>
        </p:txBody>
      </p:sp>
    </p:spTree>
    <p:extLst>
      <p:ext uri="{BB962C8B-B14F-4D97-AF65-F5344CB8AC3E}">
        <p14:creationId xmlns:p14="http://schemas.microsoft.com/office/powerpoint/2010/main" val="2796454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Stačí stručný popis metody (většinou dotazníku a jeho uvedení, případně odkaz na přílohu, kde bude uvedený). </a:t>
            </a:r>
          </a:p>
          <a:p>
            <a:endParaRPr lang="cs-CZ" baseline="0" dirty="0"/>
          </a:p>
          <a:p>
            <a:r>
              <a:rPr lang="cs-CZ" baseline="0" dirty="0"/>
              <a:t>V případě provádění </a:t>
            </a:r>
            <a:r>
              <a:rPr lang="cs-CZ" u="sng" baseline="0" dirty="0"/>
              <a:t>experimentu</a:t>
            </a:r>
            <a:r>
              <a:rPr lang="cs-CZ" baseline="0" dirty="0"/>
              <a:t> (třeba nějaké pedagogické intervence apod.) se zde popíše, co je podstatou experimentu, v čem přesně spočíval (viz kvalitativní metodologie).</a:t>
            </a:r>
          </a:p>
        </p:txBody>
      </p:sp>
      <p:sp>
        <p:nvSpPr>
          <p:cNvPr id="4" name="Zástupný symbol pro číslo snímku 3"/>
          <p:cNvSpPr>
            <a:spLocks noGrp="1"/>
          </p:cNvSpPr>
          <p:nvPr>
            <p:ph type="sldNum" sz="quarter" idx="10"/>
          </p:nvPr>
        </p:nvSpPr>
        <p:spPr/>
        <p:txBody>
          <a:bodyPr/>
          <a:lstStyle/>
          <a:p>
            <a:fld id="{6B4AB727-858B-431B-8C22-436F11943AE5}" type="slidenum">
              <a:rPr lang="cs-CZ" smtClean="0"/>
              <a:t>11</a:t>
            </a:fld>
            <a:endParaRPr lang="cs-CZ"/>
          </a:p>
        </p:txBody>
      </p:sp>
    </p:spTree>
    <p:extLst>
      <p:ext uri="{BB962C8B-B14F-4D97-AF65-F5344CB8AC3E}">
        <p14:creationId xmlns:p14="http://schemas.microsoft.com/office/powerpoint/2010/main" val="945995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D1A1ED7A-744D-4A69-98DF-FC6F527026D8}" type="datetimeFigureOut">
              <a:rPr lang="cs-CZ" smtClean="0"/>
              <a:t>07.04.2025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349028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1A1ED7A-744D-4A69-98DF-FC6F527026D8}" type="datetimeFigureOut">
              <a:rPr lang="cs-CZ" smtClean="0"/>
              <a:t>07.04.2025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2122921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1A1ED7A-744D-4A69-98DF-FC6F527026D8}" type="datetimeFigureOut">
              <a:rPr lang="cs-CZ" smtClean="0"/>
              <a:t>07.04.2025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3589557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1A1ED7A-744D-4A69-98DF-FC6F527026D8}" type="datetimeFigureOut">
              <a:rPr lang="cs-CZ" smtClean="0"/>
              <a:t>07.04.2025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56811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1A1ED7A-744D-4A69-98DF-FC6F527026D8}" type="datetimeFigureOut">
              <a:rPr lang="cs-CZ" smtClean="0"/>
              <a:t>07.04.2025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194338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1A1ED7A-744D-4A69-98DF-FC6F527026D8}" type="datetimeFigureOut">
              <a:rPr lang="cs-CZ" smtClean="0"/>
              <a:t>07.04.2025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3635248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1A1ED7A-744D-4A69-98DF-FC6F527026D8}" type="datetimeFigureOut">
              <a:rPr lang="cs-CZ" smtClean="0"/>
              <a:t>07.04.2025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183274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1A1ED7A-744D-4A69-98DF-FC6F527026D8}" type="datetimeFigureOut">
              <a:rPr lang="cs-CZ" smtClean="0"/>
              <a:t>07.04.2025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7883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1A1ED7A-744D-4A69-98DF-FC6F527026D8}" type="datetimeFigureOut">
              <a:rPr lang="cs-CZ" smtClean="0"/>
              <a:t>07.04.2025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2838041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1A1ED7A-744D-4A69-98DF-FC6F527026D8}" type="datetimeFigureOut">
              <a:rPr lang="cs-CZ" smtClean="0"/>
              <a:t>07.04.2025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514577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1A1ED7A-744D-4A69-98DF-FC6F527026D8}" type="datetimeFigureOut">
              <a:rPr lang="cs-CZ" smtClean="0"/>
              <a:t>07.04.2025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5F0FEB7-A1F1-4FC4-AA20-C4E12C1B3D92}" type="slidenum">
              <a:rPr lang="cs-CZ" smtClean="0"/>
              <a:t>‹#›</a:t>
            </a:fld>
            <a:endParaRPr lang="cs-CZ"/>
          </a:p>
        </p:txBody>
      </p:sp>
    </p:spTree>
    <p:extLst>
      <p:ext uri="{BB962C8B-B14F-4D97-AF65-F5344CB8AC3E}">
        <p14:creationId xmlns:p14="http://schemas.microsoft.com/office/powerpoint/2010/main" val="228702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1ED7A-744D-4A69-98DF-FC6F527026D8}" type="datetimeFigureOut">
              <a:rPr lang="cs-CZ" smtClean="0"/>
              <a:t>07.04.2025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F0FEB7-A1F1-4FC4-AA20-C4E12C1B3D92}" type="slidenum">
              <a:rPr lang="cs-CZ" smtClean="0"/>
              <a:t>‹#›</a:t>
            </a:fld>
            <a:endParaRPr lang="cs-CZ"/>
          </a:p>
        </p:txBody>
      </p:sp>
    </p:spTree>
    <p:extLst>
      <p:ext uri="{BB962C8B-B14F-4D97-AF65-F5344CB8AC3E}">
        <p14:creationId xmlns:p14="http://schemas.microsoft.com/office/powerpoint/2010/main" val="242947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371600" y="3886200"/>
            <a:ext cx="4496544" cy="1752600"/>
          </a:xfrm>
        </p:spPr>
        <p:txBody>
          <a:bodyPr>
            <a:normAutofit/>
          </a:bodyPr>
          <a:lstStyle/>
          <a:p>
            <a:r>
              <a:rPr lang="cs-CZ" sz="2600" dirty="0"/>
              <a:t>Kvantitativní výzkum</a:t>
            </a:r>
          </a:p>
        </p:txBody>
      </p:sp>
      <p:sp>
        <p:nvSpPr>
          <p:cNvPr id="4" name="Nadpis 1"/>
          <p:cNvSpPr>
            <a:spLocks noGrp="1"/>
          </p:cNvSpPr>
          <p:nvPr>
            <p:ph type="ctrTitle"/>
          </p:nvPr>
        </p:nvSpPr>
        <p:spPr>
          <a:xfrm>
            <a:off x="683568" y="908720"/>
            <a:ext cx="7772400" cy="1800200"/>
          </a:xfrm>
        </p:spPr>
        <p:txBody>
          <a:bodyPr/>
          <a:lstStyle/>
          <a:p>
            <a:pPr algn="ctr" eaLnBrk="1" fontAlgn="auto" hangingPunct="1">
              <a:spcAft>
                <a:spcPts val="0"/>
              </a:spcAft>
              <a:defRPr/>
            </a:pPr>
            <a:r>
              <a:rPr lang="cs-CZ" sz="3200" dirty="0">
                <a:solidFill>
                  <a:schemeClr val="tx2">
                    <a:satMod val="130000"/>
                  </a:schemeClr>
                </a:solidFill>
              </a:rPr>
              <a:t>Struktura praktické části diplomové (bakalářské) práce</a:t>
            </a:r>
          </a:p>
        </p:txBody>
      </p:sp>
      <p:pic>
        <p:nvPicPr>
          <p:cNvPr id="5" name="Obrázek 4" descr="Obsah obrázku text, tkanina&#10;&#10;Popis byl vytvořen automaticky">
            <a:extLst>
              <a:ext uri="{FF2B5EF4-FFF2-40B4-BE49-F238E27FC236}">
                <a16:creationId xmlns:a16="http://schemas.microsoft.com/office/drawing/2014/main" id="{D9CC5A54-937A-491E-9B1B-C0C4C7934D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2953504"/>
            <a:ext cx="3425180" cy="2419712"/>
          </a:xfrm>
          <a:prstGeom prst="rect">
            <a:avLst/>
          </a:prstGeom>
        </p:spPr>
      </p:pic>
    </p:spTree>
    <p:extLst>
      <p:ext uri="{BB962C8B-B14F-4D97-AF65-F5344CB8AC3E}">
        <p14:creationId xmlns:p14="http://schemas.microsoft.com/office/powerpoint/2010/main" val="483453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Zástupný symbol pro obsah 2"/>
          <p:cNvSpPr>
            <a:spLocks noGrp="1"/>
          </p:cNvSpPr>
          <p:nvPr>
            <p:ph idx="1"/>
          </p:nvPr>
        </p:nvSpPr>
        <p:spPr>
          <a:xfrm>
            <a:off x="337952" y="1268761"/>
            <a:ext cx="8698544" cy="5425988"/>
          </a:xfrm>
        </p:spPr>
        <p:txBody>
          <a:bodyPr>
            <a:normAutofit/>
          </a:bodyPr>
          <a:lstStyle/>
          <a:p>
            <a:pPr marL="0" indent="0">
              <a:spcBef>
                <a:spcPts val="3000"/>
              </a:spcBef>
              <a:buNone/>
              <a:defRPr/>
            </a:pPr>
            <a:r>
              <a:rPr lang="en-US" altLang="cs-CZ" sz="1900" dirty="0" err="1"/>
              <a:t>Hypotéza</a:t>
            </a:r>
            <a:r>
              <a:rPr lang="en-US" altLang="cs-CZ" sz="1900" dirty="0"/>
              <a:t> </a:t>
            </a:r>
            <a:r>
              <a:rPr lang="en-US" altLang="cs-CZ" sz="1900" dirty="0" err="1"/>
              <a:t>má</a:t>
            </a:r>
            <a:r>
              <a:rPr lang="cs-CZ" altLang="cs-CZ" sz="1900" dirty="0"/>
              <a:t> být </a:t>
            </a:r>
            <a:r>
              <a:rPr lang="cs-CZ" altLang="cs-CZ" sz="1900" b="1" dirty="0"/>
              <a:t>OPERACIONALIZOVATELNÁ</a:t>
            </a:r>
            <a:endParaRPr lang="cs-CZ" altLang="cs-CZ" sz="1900" b="1" u="sng" dirty="0"/>
          </a:p>
          <a:p>
            <a:pPr indent="-160338">
              <a:spcBef>
                <a:spcPts val="2400"/>
              </a:spcBef>
              <a:buNone/>
              <a:defRPr/>
            </a:pPr>
            <a:r>
              <a:rPr lang="cs-CZ" sz="1900" dirty="0">
                <a:solidFill>
                  <a:schemeClr val="accent6">
                    <a:lumMod val="75000"/>
                  </a:schemeClr>
                </a:solidFill>
                <a:sym typeface="Wingdings" panose="05000000000000000000" pitchFamily="2" charset="2"/>
              </a:rPr>
              <a:t></a:t>
            </a:r>
            <a:r>
              <a:rPr lang="cs-CZ" sz="1900" dirty="0">
                <a:solidFill>
                  <a:schemeClr val="accent6">
                    <a:lumMod val="75000"/>
                  </a:schemeClr>
                </a:solidFill>
              </a:rPr>
              <a:t>  </a:t>
            </a:r>
            <a:r>
              <a:rPr lang="cs-CZ" sz="1900" b="1" dirty="0">
                <a:solidFill>
                  <a:schemeClr val="accent6">
                    <a:lumMod val="75000"/>
                  </a:schemeClr>
                </a:solidFill>
              </a:rPr>
              <a:t>problém</a:t>
            </a:r>
            <a:r>
              <a:rPr lang="cs-CZ" sz="1900" dirty="0">
                <a:solidFill>
                  <a:schemeClr val="accent6">
                    <a:lumMod val="75000"/>
                  </a:schemeClr>
                </a:solidFill>
              </a:rPr>
              <a:t> je to u velmi </a:t>
            </a:r>
            <a:r>
              <a:rPr lang="cs-CZ" sz="1900" b="1" dirty="0">
                <a:solidFill>
                  <a:schemeClr val="accent6">
                    <a:lumMod val="75000"/>
                  </a:schemeClr>
                </a:solidFill>
              </a:rPr>
              <a:t>obecných pojmů </a:t>
            </a:r>
            <a:r>
              <a:rPr lang="cs-CZ" sz="1900" dirty="0"/>
              <a:t>– </a:t>
            </a:r>
            <a:r>
              <a:rPr lang="cs-CZ" sz="1900" i="1" dirty="0">
                <a:solidFill>
                  <a:schemeClr val="tx1">
                    <a:lumMod val="50000"/>
                    <a:lumOff val="50000"/>
                  </a:schemeClr>
                </a:solidFill>
              </a:rPr>
              <a:t>nálada</a:t>
            </a:r>
            <a:r>
              <a:rPr lang="cs-CZ" sz="1900" dirty="0">
                <a:solidFill>
                  <a:schemeClr val="tx1">
                    <a:lumMod val="50000"/>
                    <a:lumOff val="50000"/>
                  </a:schemeClr>
                </a:solidFill>
              </a:rPr>
              <a:t>, </a:t>
            </a:r>
            <a:r>
              <a:rPr lang="cs-CZ" sz="1900" i="1" dirty="0">
                <a:solidFill>
                  <a:schemeClr val="tx1">
                    <a:lumMod val="50000"/>
                    <a:lumOff val="50000"/>
                  </a:schemeClr>
                </a:solidFill>
              </a:rPr>
              <a:t>moudrost</a:t>
            </a:r>
            <a:r>
              <a:rPr lang="cs-CZ" sz="1900" dirty="0">
                <a:solidFill>
                  <a:schemeClr val="tx1">
                    <a:lumMod val="65000"/>
                    <a:lumOff val="35000"/>
                  </a:schemeClr>
                </a:solidFill>
              </a:rPr>
              <a:t>…</a:t>
            </a:r>
            <a:endParaRPr lang="cs-CZ" altLang="cs-CZ" sz="1900" dirty="0"/>
          </a:p>
          <a:p>
            <a:pPr lvl="1" eaLnBrk="1" hangingPunct="1">
              <a:spcBef>
                <a:spcPts val="1800"/>
              </a:spcBef>
              <a:defRPr/>
            </a:pPr>
            <a:r>
              <a:rPr lang="cs-CZ" sz="1900" i="1" dirty="0"/>
              <a:t>Zkoumané jevy potřebujeme konkretizovat a rozložit do řady ověřitelných proměnných.</a:t>
            </a:r>
          </a:p>
          <a:p>
            <a:pPr marL="0" indent="0" algn="just" eaLnBrk="1" hangingPunct="1">
              <a:spcBef>
                <a:spcPts val="4200"/>
              </a:spcBef>
              <a:buNone/>
            </a:pPr>
            <a:r>
              <a:rPr lang="en-US" altLang="cs-CZ" sz="1900" dirty="0" err="1"/>
              <a:t>Hypotéza</a:t>
            </a:r>
            <a:r>
              <a:rPr lang="en-US" altLang="cs-CZ" sz="1900" dirty="0"/>
              <a:t> se </a:t>
            </a:r>
            <a:r>
              <a:rPr lang="en-US" altLang="cs-CZ" sz="1900" dirty="0" err="1"/>
              <a:t>nemá</a:t>
            </a:r>
            <a:r>
              <a:rPr lang="cs-CZ" altLang="cs-CZ" sz="1900" dirty="0"/>
              <a:t> odvolávat </a:t>
            </a:r>
            <a:r>
              <a:rPr lang="cs-CZ" altLang="cs-CZ" sz="1900" u="sng" dirty="0"/>
              <a:t>na síly nebo ideje, které nejsou vědecky uchopitelné</a:t>
            </a:r>
            <a:r>
              <a:rPr lang="en-US" altLang="cs-CZ" sz="1900" dirty="0"/>
              <a:t>.</a:t>
            </a:r>
            <a:endParaRPr lang="cs-CZ" altLang="cs-CZ" sz="1900" u="sng" dirty="0"/>
          </a:p>
          <a:p>
            <a:pPr lvl="1" algn="just" eaLnBrk="1" hangingPunct="1">
              <a:spcBef>
                <a:spcPts val="1800"/>
              </a:spcBef>
            </a:pPr>
            <a:r>
              <a:rPr lang="cs-CZ" altLang="cs-CZ" sz="1900" dirty="0"/>
              <a:t>Nelze </a:t>
            </a:r>
            <a:r>
              <a:rPr lang="en-US" altLang="cs-CZ" sz="1900" dirty="0" err="1"/>
              <a:t>např</a:t>
            </a:r>
            <a:r>
              <a:rPr lang="en-US" altLang="cs-CZ" sz="1900" dirty="0"/>
              <a:t>. </a:t>
            </a:r>
            <a:r>
              <a:rPr lang="cs-CZ" altLang="cs-CZ" sz="1900" dirty="0"/>
              <a:t>testovat hypotézu, že </a:t>
            </a:r>
            <a:r>
              <a:rPr lang="cs-CZ" altLang="cs-CZ" sz="1900" i="1" dirty="0">
                <a:solidFill>
                  <a:srgbClr val="D3493B"/>
                </a:solidFill>
              </a:rPr>
              <a:t>morální principy jsou člověku dány Bohem</a:t>
            </a:r>
            <a:r>
              <a:rPr lang="en-US" altLang="cs-CZ" sz="1900" dirty="0">
                <a:solidFill>
                  <a:srgbClr val="D3493B"/>
                </a:solidFill>
              </a:rPr>
              <a:t>.</a:t>
            </a:r>
            <a:endParaRPr lang="cs-CZ" altLang="cs-CZ" sz="1900" dirty="0">
              <a:solidFill>
                <a:srgbClr val="D3493B"/>
              </a:solidFill>
            </a:endParaRPr>
          </a:p>
          <a:p>
            <a:pPr lvl="1" algn="just" eaLnBrk="1" hangingPunct="1">
              <a:spcBef>
                <a:spcPts val="1800"/>
              </a:spcBef>
            </a:pPr>
            <a:r>
              <a:rPr lang="cs-CZ" altLang="cs-CZ" sz="1900" dirty="0"/>
              <a:t>Nelze měřit ani </a:t>
            </a:r>
            <a:r>
              <a:rPr lang="cs-CZ" altLang="cs-CZ" sz="1900" i="1" dirty="0">
                <a:solidFill>
                  <a:srgbClr val="C00000"/>
                </a:solidFill>
              </a:rPr>
              <a:t>míru Boží lásky</a:t>
            </a:r>
            <a:r>
              <a:rPr lang="cs-CZ" altLang="cs-CZ" sz="1900" dirty="0"/>
              <a:t> či </a:t>
            </a:r>
            <a:r>
              <a:rPr lang="cs-CZ" altLang="cs-CZ" sz="1900" i="1" dirty="0">
                <a:solidFill>
                  <a:srgbClr val="C00000"/>
                </a:solidFill>
              </a:rPr>
              <a:t>dobroty</a:t>
            </a:r>
            <a:r>
              <a:rPr lang="cs-CZ" altLang="cs-CZ" sz="1900" dirty="0"/>
              <a:t>.</a:t>
            </a:r>
          </a:p>
          <a:p>
            <a:pPr marL="457200" lvl="1" indent="0" eaLnBrk="1" hangingPunct="1">
              <a:spcBef>
                <a:spcPts val="600"/>
              </a:spcBef>
              <a:buNone/>
            </a:pPr>
            <a:endParaRPr lang="cs-CZ" altLang="cs-CZ" sz="1900" dirty="0">
              <a:solidFill>
                <a:srgbClr val="D3493B"/>
              </a:solidFill>
            </a:endParaRPr>
          </a:p>
          <a:p>
            <a:pPr marL="457200" lvl="1" indent="-274638" eaLnBrk="1" hangingPunct="1">
              <a:spcBef>
                <a:spcPts val="2400"/>
              </a:spcBef>
              <a:buNone/>
            </a:pPr>
            <a:r>
              <a:rPr lang="cs-CZ" altLang="cs-CZ" sz="2000" dirty="0"/>
              <a:t>Jaký počet hypotéz či výzkumných otázek? </a:t>
            </a:r>
          </a:p>
          <a:p>
            <a:pPr lvl="1" eaLnBrk="1" hangingPunct="1">
              <a:spcBef>
                <a:spcPts val="1800"/>
              </a:spcBef>
              <a:buFontTx/>
              <a:buChar char="-"/>
            </a:pPr>
            <a:r>
              <a:rPr lang="cs-CZ" altLang="cs-CZ" sz="2000" b="1" dirty="0"/>
              <a:t>2-6 je optimum</a:t>
            </a:r>
            <a:endParaRPr lang="en-US" altLang="cs-CZ" sz="2000" b="1" dirty="0"/>
          </a:p>
        </p:txBody>
      </p:sp>
      <p:sp>
        <p:nvSpPr>
          <p:cNvPr id="4" name="Obdélník 3">
            <a:extLst>
              <a:ext uri="{FF2B5EF4-FFF2-40B4-BE49-F238E27FC236}">
                <a16:creationId xmlns:a16="http://schemas.microsoft.com/office/drawing/2014/main" id="{CE9BED89-8AD8-42DC-AC0B-9ED8D106959B}"/>
              </a:ext>
            </a:extLst>
          </p:cNvPr>
          <p:cNvSpPr/>
          <p:nvPr/>
        </p:nvSpPr>
        <p:spPr>
          <a:xfrm>
            <a:off x="2845402" y="427911"/>
            <a:ext cx="3214700" cy="408801"/>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Nadpis 1">
            <a:extLst>
              <a:ext uri="{FF2B5EF4-FFF2-40B4-BE49-F238E27FC236}">
                <a16:creationId xmlns:a16="http://schemas.microsoft.com/office/drawing/2014/main" id="{AF2EEBF8-9DA4-47D0-B0E1-307B67AB0168}"/>
              </a:ext>
            </a:extLst>
          </p:cNvPr>
          <p:cNvSpPr>
            <a:spLocks noGrp="1"/>
          </p:cNvSpPr>
          <p:nvPr>
            <p:ph type="title"/>
          </p:nvPr>
        </p:nvSpPr>
        <p:spPr>
          <a:xfrm>
            <a:off x="337952" y="623363"/>
            <a:ext cx="8229600" cy="72008"/>
          </a:xfrm>
        </p:spPr>
        <p:txBody>
          <a:bodyPr>
            <a:normAutofit fontScale="90000"/>
          </a:bodyPr>
          <a:lstStyle/>
          <a:p>
            <a:pPr algn="ctr" eaLnBrk="1" fontAlgn="auto" hangingPunct="1">
              <a:spcAft>
                <a:spcPts val="0"/>
              </a:spcAft>
              <a:defRPr/>
            </a:pPr>
            <a:r>
              <a:rPr lang="cs-CZ" sz="2400" b="1" i="1" dirty="0">
                <a:solidFill>
                  <a:srgbClr val="D3493B"/>
                </a:solidFill>
              </a:rPr>
              <a:t>Hypotéza </a:t>
            </a:r>
            <a:r>
              <a:rPr lang="cs-CZ" sz="2400" i="1" dirty="0">
                <a:solidFill>
                  <a:srgbClr val="D3493B"/>
                </a:solidFill>
              </a:rPr>
              <a:t>– </a:t>
            </a:r>
            <a:r>
              <a:rPr lang="en-US" sz="2400" i="1" dirty="0" err="1">
                <a:solidFill>
                  <a:srgbClr val="D3493B"/>
                </a:solidFill>
              </a:rPr>
              <a:t>antipříklad</a:t>
            </a:r>
            <a:r>
              <a:rPr lang="cs-CZ" sz="2400" i="1" dirty="0">
                <a:solidFill>
                  <a:srgbClr val="D3493B"/>
                </a:solidFill>
              </a:rPr>
              <a:t>y:</a:t>
            </a:r>
          </a:p>
        </p:txBody>
      </p:sp>
      <p:pic>
        <p:nvPicPr>
          <p:cNvPr id="6" name="Obrázek 5">
            <a:extLst>
              <a:ext uri="{FF2B5EF4-FFF2-40B4-BE49-F238E27FC236}">
                <a16:creationId xmlns:a16="http://schemas.microsoft.com/office/drawing/2014/main" id="{6C83139F-2F65-458E-9490-7D0B668CE6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5373216"/>
            <a:ext cx="2507450" cy="1321533"/>
          </a:xfrm>
          <a:prstGeom prst="rect">
            <a:avLst/>
          </a:prstGeom>
        </p:spPr>
      </p:pic>
    </p:spTree>
    <p:extLst>
      <p:ext uri="{BB962C8B-B14F-4D97-AF65-F5344CB8AC3E}">
        <p14:creationId xmlns:p14="http://schemas.microsoft.com/office/powerpoint/2010/main" val="2557684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a:xfrm>
            <a:off x="405755" y="836973"/>
            <a:ext cx="8229600" cy="576324"/>
          </a:xfrm>
        </p:spPr>
        <p:txBody>
          <a:bodyPr>
            <a:normAutofit/>
          </a:bodyPr>
          <a:lstStyle/>
          <a:p>
            <a:pPr algn="ctr" eaLnBrk="1" fontAlgn="auto" hangingPunct="1">
              <a:spcAft>
                <a:spcPts val="0"/>
              </a:spcAft>
              <a:defRPr/>
            </a:pPr>
            <a:r>
              <a:rPr lang="cs-CZ" sz="2400" b="1" dirty="0">
                <a:solidFill>
                  <a:schemeClr val="accent3">
                    <a:lumMod val="50000"/>
                  </a:schemeClr>
                </a:solidFill>
              </a:rPr>
              <a:t>3. Metoda (nástroj) sběru dat </a:t>
            </a:r>
            <a:r>
              <a:rPr lang="cs-CZ" sz="2400" dirty="0">
                <a:solidFill>
                  <a:schemeClr val="accent3">
                    <a:lumMod val="50000"/>
                  </a:schemeClr>
                </a:solidFill>
              </a:rPr>
              <a:t>– </a:t>
            </a:r>
            <a:r>
              <a:rPr lang="en-US" sz="2400" dirty="0" err="1">
                <a:solidFill>
                  <a:schemeClr val="accent3">
                    <a:lumMod val="50000"/>
                  </a:schemeClr>
                </a:solidFill>
              </a:rPr>
              <a:t>stačí</a:t>
            </a:r>
            <a:r>
              <a:rPr lang="en-US" sz="2400" dirty="0">
                <a:solidFill>
                  <a:schemeClr val="accent3">
                    <a:lumMod val="50000"/>
                  </a:schemeClr>
                </a:solidFill>
              </a:rPr>
              <a:t> </a:t>
            </a:r>
            <a:r>
              <a:rPr lang="cs-CZ" sz="2400" dirty="0">
                <a:solidFill>
                  <a:schemeClr val="accent3">
                    <a:lumMod val="50000"/>
                  </a:schemeClr>
                </a:solidFill>
              </a:rPr>
              <a:t>stručně</a:t>
            </a:r>
          </a:p>
        </p:txBody>
      </p:sp>
      <p:sp>
        <p:nvSpPr>
          <p:cNvPr id="14339" name="Zástupný symbol pro obsah 2"/>
          <p:cNvSpPr>
            <a:spLocks noGrp="1"/>
          </p:cNvSpPr>
          <p:nvPr>
            <p:ph idx="1"/>
          </p:nvPr>
        </p:nvSpPr>
        <p:spPr>
          <a:xfrm>
            <a:off x="683568" y="2132856"/>
            <a:ext cx="8281045" cy="4536232"/>
          </a:xfrm>
        </p:spPr>
        <p:txBody>
          <a:bodyPr>
            <a:normAutofit/>
          </a:bodyPr>
          <a:lstStyle/>
          <a:p>
            <a:pPr marL="0" indent="0" algn="just" eaLnBrk="1" hangingPunct="1">
              <a:lnSpc>
                <a:spcPct val="120000"/>
              </a:lnSpc>
              <a:spcBef>
                <a:spcPts val="600"/>
              </a:spcBef>
              <a:buNone/>
              <a:defRPr/>
            </a:pPr>
            <a:r>
              <a:rPr lang="cs-CZ" altLang="cs-CZ" sz="1900" b="1" dirty="0">
                <a:latin typeface="Arial" charset="0"/>
              </a:rPr>
              <a:t>U</a:t>
            </a:r>
            <a:r>
              <a:rPr lang="cs-CZ" altLang="cs-CZ" sz="1900" b="1" dirty="0"/>
              <a:t> dotazníku nebo písemného textu či volného zadání</a:t>
            </a:r>
            <a:r>
              <a:rPr lang="cs-CZ" altLang="cs-CZ" sz="1900" dirty="0"/>
              <a:t>: </a:t>
            </a:r>
          </a:p>
          <a:p>
            <a:pPr marL="514350" indent="-514350" algn="just" eaLnBrk="1" hangingPunct="1">
              <a:lnSpc>
                <a:spcPct val="120000"/>
              </a:lnSpc>
              <a:spcBef>
                <a:spcPts val="1800"/>
              </a:spcBef>
              <a:buFont typeface="Arial" charset="0"/>
              <a:buNone/>
              <a:defRPr/>
            </a:pPr>
            <a:r>
              <a:rPr lang="cs-CZ" altLang="cs-CZ" sz="1900" dirty="0"/>
              <a:t> </a:t>
            </a:r>
            <a:r>
              <a:rPr lang="cs-CZ" altLang="cs-CZ" sz="1900" dirty="0">
                <a:latin typeface="Arial" charset="0"/>
              </a:rPr>
              <a:t>	</a:t>
            </a:r>
            <a:r>
              <a:rPr lang="cs-CZ" altLang="cs-CZ" sz="1900" b="1" dirty="0">
                <a:solidFill>
                  <a:srgbClr val="00B050"/>
                </a:solidFill>
              </a:rPr>
              <a:t>Obecný popis nástroje</a:t>
            </a:r>
            <a:r>
              <a:rPr lang="cs-CZ" altLang="cs-CZ" sz="1900" dirty="0">
                <a:solidFill>
                  <a:srgbClr val="00B050"/>
                </a:solidFill>
              </a:rPr>
              <a:t>, </a:t>
            </a:r>
            <a:r>
              <a:rPr lang="cs-CZ" altLang="cs-CZ" sz="1900" dirty="0"/>
              <a:t>typu položek (otázek) a způsobu jejich vyhodnocování (např. </a:t>
            </a:r>
            <a:r>
              <a:rPr lang="cs-CZ" altLang="cs-CZ" sz="1900" dirty="0" err="1"/>
              <a:t>Likertova</a:t>
            </a:r>
            <a:r>
              <a:rPr lang="cs-CZ" altLang="cs-CZ" sz="1900" dirty="0"/>
              <a:t> šestistupňová škála) </a:t>
            </a:r>
            <a:r>
              <a:rPr lang="cs-CZ" altLang="cs-CZ" sz="1900" dirty="0">
                <a:solidFill>
                  <a:srgbClr val="00B050"/>
                </a:solidFill>
              </a:rPr>
              <a:t>– </a:t>
            </a:r>
            <a:r>
              <a:rPr lang="cs-CZ" altLang="cs-CZ" sz="1900" i="1" dirty="0">
                <a:solidFill>
                  <a:srgbClr val="00B050"/>
                </a:solidFill>
              </a:rPr>
              <a:t>pár vět</a:t>
            </a:r>
          </a:p>
          <a:p>
            <a:pPr marL="514350" indent="-514350" algn="just">
              <a:lnSpc>
                <a:spcPct val="120000"/>
              </a:lnSpc>
              <a:spcBef>
                <a:spcPts val="1800"/>
              </a:spcBef>
              <a:buNone/>
              <a:defRPr/>
            </a:pPr>
            <a:r>
              <a:rPr lang="cs-CZ" altLang="cs-CZ" sz="1900" dirty="0"/>
              <a:t> </a:t>
            </a:r>
            <a:r>
              <a:rPr lang="cs-CZ" altLang="cs-CZ" sz="1900" dirty="0">
                <a:latin typeface="Arial" charset="0"/>
              </a:rPr>
              <a:t>	- </a:t>
            </a:r>
            <a:r>
              <a:rPr lang="cs-CZ" altLang="cs-CZ" sz="1900" u="sng" dirty="0">
                <a:latin typeface="Arial" charset="0"/>
              </a:rPr>
              <a:t>formulář</a:t>
            </a:r>
            <a:r>
              <a:rPr lang="cs-CZ" altLang="cs-CZ" sz="1900" u="sng" dirty="0"/>
              <a:t> lze zde rovnou uvést</a:t>
            </a:r>
            <a:r>
              <a:rPr lang="cs-CZ" altLang="cs-CZ" sz="1900" dirty="0"/>
              <a:t>; v případě většího rozsahu jej zařadíme do přílohy a zde na ni odkážeme</a:t>
            </a:r>
            <a:r>
              <a:rPr lang="en-US" altLang="cs-CZ" sz="1900" dirty="0"/>
              <a:t>.</a:t>
            </a:r>
            <a:endParaRPr lang="cs-CZ" altLang="cs-CZ" sz="1900" dirty="0"/>
          </a:p>
        </p:txBody>
      </p:sp>
      <p:sp>
        <p:nvSpPr>
          <p:cNvPr id="2" name="Obdélník 1">
            <a:extLst>
              <a:ext uri="{FF2B5EF4-FFF2-40B4-BE49-F238E27FC236}">
                <a16:creationId xmlns:a16="http://schemas.microsoft.com/office/drawing/2014/main" id="{B9A14CFB-B7A4-4EDC-BA7B-89B69A25111D}"/>
              </a:ext>
            </a:extLst>
          </p:cNvPr>
          <p:cNvSpPr/>
          <p:nvPr/>
        </p:nvSpPr>
        <p:spPr>
          <a:xfrm>
            <a:off x="1583668" y="836973"/>
            <a:ext cx="5976664" cy="50405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70865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49275"/>
            <a:ext cx="8229600" cy="922338"/>
          </a:xfrm>
        </p:spPr>
        <p:txBody>
          <a:bodyPr>
            <a:normAutofit/>
          </a:bodyPr>
          <a:lstStyle/>
          <a:p>
            <a:pPr algn="ctr" eaLnBrk="1" fontAlgn="auto" hangingPunct="1">
              <a:spcAft>
                <a:spcPts val="0"/>
              </a:spcAft>
              <a:defRPr/>
            </a:pPr>
            <a:r>
              <a:rPr lang="cs-CZ" sz="2400" b="1" dirty="0">
                <a:solidFill>
                  <a:schemeClr val="accent3">
                    <a:lumMod val="50000"/>
                  </a:schemeClr>
                </a:solidFill>
              </a:rPr>
              <a:t>4. </a:t>
            </a:r>
            <a:r>
              <a:rPr lang="cs-CZ" sz="2400" b="1" dirty="0">
                <a:solidFill>
                  <a:schemeClr val="accent3">
                    <a:lumMod val="50000"/>
                  </a:schemeClr>
                </a:solidFill>
                <a:latin typeface="+mn-lt"/>
              </a:rPr>
              <a:t>Charakteristika zkoumaného souboru</a:t>
            </a:r>
          </a:p>
        </p:txBody>
      </p:sp>
      <p:sp>
        <p:nvSpPr>
          <p:cNvPr id="11267" name="Zástupný symbol pro obsah 2"/>
          <p:cNvSpPr>
            <a:spLocks noGrp="1"/>
          </p:cNvSpPr>
          <p:nvPr>
            <p:ph idx="1"/>
          </p:nvPr>
        </p:nvSpPr>
        <p:spPr>
          <a:xfrm>
            <a:off x="539552" y="1844675"/>
            <a:ext cx="8280920" cy="4321175"/>
          </a:xfrm>
        </p:spPr>
        <p:txBody>
          <a:bodyPr/>
          <a:lstStyle/>
          <a:p>
            <a:pPr algn="just" eaLnBrk="1" hangingPunct="1">
              <a:buFont typeface="Arial" charset="0"/>
              <a:buNone/>
              <a:defRPr/>
            </a:pPr>
            <a:r>
              <a:rPr lang="cs-CZ" altLang="cs-CZ" sz="1900" b="1" dirty="0"/>
              <a:t>Popis souboru a podsouborů (v </a:t>
            </a:r>
            <a:r>
              <a:rPr lang="cs-CZ" altLang="cs-CZ" sz="1900" b="1" u="sng" dirty="0"/>
              <a:t>absolutních číslech </a:t>
            </a:r>
            <a:r>
              <a:rPr lang="cs-CZ" altLang="cs-CZ" sz="1900" b="1" dirty="0"/>
              <a:t>i v </a:t>
            </a:r>
            <a:r>
              <a:rPr lang="cs-CZ" altLang="cs-CZ" sz="1900" b="1" u="sng" dirty="0"/>
              <a:t>%</a:t>
            </a:r>
            <a:r>
              <a:rPr lang="cs-CZ" altLang="cs-CZ" sz="1900" b="1" dirty="0"/>
              <a:t>)</a:t>
            </a:r>
          </a:p>
          <a:p>
            <a:pPr algn="just" eaLnBrk="1" hangingPunct="1">
              <a:spcBef>
                <a:spcPts val="3000"/>
              </a:spcBef>
              <a:buFont typeface="Arial" charset="0"/>
              <a:buNone/>
              <a:defRPr/>
            </a:pPr>
            <a:r>
              <a:rPr lang="cs-CZ" altLang="cs-CZ" sz="1900" dirty="0"/>
              <a:t>– Popisujeme </a:t>
            </a:r>
            <a:r>
              <a:rPr lang="cs-CZ" altLang="cs-CZ" sz="1900" u="sng" dirty="0"/>
              <a:t>základní sociodemografické údaje</a:t>
            </a:r>
            <a:r>
              <a:rPr lang="cs-CZ" altLang="cs-CZ" sz="1900" dirty="0"/>
              <a:t> (většinou </a:t>
            </a:r>
            <a:r>
              <a:rPr lang="cs-CZ" altLang="cs-CZ" sz="1900" dirty="0">
                <a:solidFill>
                  <a:srgbClr val="00B050"/>
                </a:solidFill>
              </a:rPr>
              <a:t>pohlaví, průměrný věk, vzdělání,  </a:t>
            </a:r>
            <a:r>
              <a:rPr lang="cs-CZ" altLang="cs-CZ" sz="1900" dirty="0"/>
              <a:t>případně </a:t>
            </a:r>
            <a:r>
              <a:rPr lang="cs-CZ" altLang="cs-CZ" sz="1900" dirty="0">
                <a:solidFill>
                  <a:srgbClr val="002060"/>
                </a:solidFill>
              </a:rPr>
              <a:t>lokalitu, etnicitu apod.,</a:t>
            </a:r>
            <a:r>
              <a:rPr lang="cs-CZ" altLang="cs-CZ" sz="1900" dirty="0"/>
              <a:t> pokud je to z hlediska zaměření výzkumu důležité).</a:t>
            </a:r>
          </a:p>
          <a:p>
            <a:pPr algn="just" eaLnBrk="1" hangingPunct="1">
              <a:spcBef>
                <a:spcPts val="3000"/>
              </a:spcBef>
              <a:buFont typeface="Arial" charset="0"/>
              <a:buNone/>
              <a:defRPr/>
            </a:pPr>
            <a:r>
              <a:rPr lang="cs-CZ" altLang="cs-CZ" sz="1900" dirty="0"/>
              <a:t>– To, co v popisu souboru uvedeme, závisí i </a:t>
            </a:r>
            <a:r>
              <a:rPr lang="cs-CZ" altLang="cs-CZ" sz="1900" u="sng" dirty="0"/>
              <a:t>na hypotézách</a:t>
            </a:r>
            <a:r>
              <a:rPr lang="cs-CZ" altLang="cs-CZ" sz="1900" dirty="0"/>
              <a:t> </a:t>
            </a:r>
            <a:r>
              <a:rPr lang="cs-CZ" altLang="cs-CZ" sz="1900" dirty="0">
                <a:solidFill>
                  <a:srgbClr val="00B050"/>
                </a:solidFill>
              </a:rPr>
              <a:t>(např. musíme uvést i typ a další specifika studované školy, zkoumáme-li rozdíly mezi skupinami studentů apod.)</a:t>
            </a:r>
            <a:r>
              <a:rPr lang="en-US" altLang="cs-CZ" sz="1900" dirty="0"/>
              <a:t>.</a:t>
            </a:r>
            <a:endParaRPr lang="cs-CZ" altLang="cs-CZ" sz="1900" dirty="0"/>
          </a:p>
          <a:p>
            <a:pPr algn="just" eaLnBrk="1" hangingPunct="1">
              <a:spcBef>
                <a:spcPts val="3000"/>
              </a:spcBef>
              <a:buFont typeface="Arial" charset="0"/>
              <a:buNone/>
              <a:defRPr/>
            </a:pPr>
            <a:r>
              <a:rPr lang="cs-CZ" altLang="cs-CZ" sz="1900" dirty="0"/>
              <a:t>- </a:t>
            </a:r>
            <a:r>
              <a:rPr lang="cs-CZ" altLang="cs-CZ" sz="1900" i="1" dirty="0"/>
              <a:t>U kvantitativního výzkumu popisujeme skupinu jako celek (pokud porovnáváme mezi sebou podskupiny, popisujeme tyto podskupiny).</a:t>
            </a:r>
          </a:p>
          <a:p>
            <a:pPr eaLnBrk="1" hangingPunct="1">
              <a:buFont typeface="Arial" charset="0"/>
              <a:buNone/>
              <a:defRPr/>
            </a:pPr>
            <a:endParaRPr lang="cs-CZ" altLang="cs-CZ" sz="2000" dirty="0"/>
          </a:p>
        </p:txBody>
      </p:sp>
      <p:sp>
        <p:nvSpPr>
          <p:cNvPr id="3" name="Obdélník 2">
            <a:extLst>
              <a:ext uri="{FF2B5EF4-FFF2-40B4-BE49-F238E27FC236}">
                <a16:creationId xmlns:a16="http://schemas.microsoft.com/office/drawing/2014/main" id="{A72F4A5B-181D-4181-AB65-60BA6C482988}"/>
              </a:ext>
            </a:extLst>
          </p:cNvPr>
          <p:cNvSpPr/>
          <p:nvPr/>
        </p:nvSpPr>
        <p:spPr>
          <a:xfrm>
            <a:off x="1907704" y="764704"/>
            <a:ext cx="5400600" cy="50405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75988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Zástupný symbol pro obsah 2"/>
          <p:cNvSpPr>
            <a:spLocks noGrp="1"/>
          </p:cNvSpPr>
          <p:nvPr>
            <p:ph idx="1"/>
          </p:nvPr>
        </p:nvSpPr>
        <p:spPr>
          <a:xfrm>
            <a:off x="323528" y="1225053"/>
            <a:ext cx="8496943" cy="2708004"/>
          </a:xfrm>
        </p:spPr>
        <p:txBody>
          <a:bodyPr/>
          <a:lstStyle/>
          <a:p>
            <a:pPr marL="268288" indent="-268288" algn="just" eaLnBrk="1" hangingPunct="1">
              <a:spcBef>
                <a:spcPts val="2400"/>
              </a:spcBef>
              <a:buFont typeface="Arial" charset="0"/>
              <a:buNone/>
              <a:defRPr/>
            </a:pPr>
            <a:r>
              <a:rPr lang="cs-CZ" altLang="cs-CZ" sz="2300" dirty="0"/>
              <a:t>– </a:t>
            </a:r>
            <a:r>
              <a:rPr lang="cs-CZ" altLang="cs-CZ" sz="1900" dirty="0"/>
              <a:t>Důležitá je i </a:t>
            </a:r>
            <a:r>
              <a:rPr lang="cs-CZ" altLang="cs-CZ" sz="1900" b="1" u="sng" dirty="0">
                <a:solidFill>
                  <a:schemeClr val="accent3">
                    <a:lumMod val="50000"/>
                  </a:schemeClr>
                </a:solidFill>
              </a:rPr>
              <a:t>zmínka o tom, jak byl soubor vybrán </a:t>
            </a:r>
            <a:r>
              <a:rPr lang="cs-CZ" altLang="cs-CZ" sz="1900" dirty="0"/>
              <a:t>(zpravidla jde </a:t>
            </a:r>
            <a:r>
              <a:rPr lang="cs-CZ" altLang="cs-CZ" sz="1900" dirty="0">
                <a:solidFill>
                  <a:srgbClr val="00B050"/>
                </a:solidFill>
              </a:rPr>
              <a:t>o </a:t>
            </a:r>
            <a:r>
              <a:rPr lang="cs-CZ" altLang="cs-CZ" sz="1900" b="1" dirty="0">
                <a:solidFill>
                  <a:srgbClr val="00B050"/>
                </a:solidFill>
              </a:rPr>
              <a:t>příležitostný výběr</a:t>
            </a:r>
            <a:r>
              <a:rPr lang="cs-CZ" altLang="cs-CZ" sz="1900" dirty="0"/>
              <a:t>). Způsob získání výzkumného vzorku je důležitý, často jde o specifickou populaci.</a:t>
            </a:r>
            <a:endParaRPr lang="cs-CZ" altLang="cs-CZ" sz="1900" dirty="0">
              <a:solidFill>
                <a:srgbClr val="00B050"/>
              </a:solidFill>
            </a:endParaRPr>
          </a:p>
          <a:p>
            <a:pPr algn="just" eaLnBrk="1" hangingPunct="1">
              <a:spcBef>
                <a:spcPts val="3000"/>
              </a:spcBef>
              <a:buFont typeface="Arial" charset="0"/>
              <a:buNone/>
              <a:defRPr/>
            </a:pPr>
            <a:r>
              <a:rPr lang="cs-CZ" altLang="cs-CZ" sz="1900" dirty="0"/>
              <a:t>	</a:t>
            </a:r>
            <a:r>
              <a:rPr lang="cs-CZ" altLang="cs-CZ" sz="1900" dirty="0">
                <a:solidFill>
                  <a:schemeClr val="tx1">
                    <a:lumMod val="50000"/>
                    <a:lumOff val="50000"/>
                  </a:schemeClr>
                </a:solidFill>
              </a:rPr>
              <a:t>(</a:t>
            </a:r>
            <a:r>
              <a:rPr lang="cs-CZ" altLang="cs-CZ" sz="1900" i="1" dirty="0">
                <a:solidFill>
                  <a:schemeClr val="tx1">
                    <a:lumMod val="50000"/>
                    <a:lumOff val="50000"/>
                  </a:schemeClr>
                </a:solidFill>
              </a:rPr>
              <a:t>víme, že </a:t>
            </a:r>
            <a:r>
              <a:rPr lang="cs-CZ" altLang="cs-CZ" sz="1900" i="1" u="sng" dirty="0">
                <a:solidFill>
                  <a:schemeClr val="tx1">
                    <a:lumMod val="50000"/>
                    <a:lumOff val="50000"/>
                  </a:schemeClr>
                </a:solidFill>
              </a:rPr>
              <a:t>nejde o reprezentativní vzorek</a:t>
            </a:r>
            <a:r>
              <a:rPr lang="cs-CZ" altLang="cs-CZ" sz="1900" i="1" dirty="0">
                <a:solidFill>
                  <a:schemeClr val="tx1">
                    <a:lumMod val="50000"/>
                    <a:lumOff val="50000"/>
                  </a:schemeClr>
                </a:solidFill>
              </a:rPr>
              <a:t>, pracujeme „jen“ s desítkami či stovkami respondentů</a:t>
            </a:r>
            <a:r>
              <a:rPr lang="cs-CZ" altLang="cs-CZ" sz="1900" dirty="0">
                <a:solidFill>
                  <a:schemeClr val="tx1">
                    <a:lumMod val="50000"/>
                    <a:lumOff val="50000"/>
                  </a:schemeClr>
                </a:solidFill>
              </a:rPr>
              <a:t>) – to je pak nutné mít na zřeteli při interpretaci a při popisu limitů našeho výzkumu.</a:t>
            </a:r>
          </a:p>
          <a:p>
            <a:pPr marL="354013" indent="-354013" algn="just" eaLnBrk="1" hangingPunct="1">
              <a:spcBef>
                <a:spcPts val="2400"/>
              </a:spcBef>
              <a:buFont typeface="Arial" charset="0"/>
              <a:buNone/>
              <a:defRPr/>
            </a:pPr>
            <a:endParaRPr lang="cs-CZ" altLang="cs-CZ" sz="1900" dirty="0"/>
          </a:p>
        </p:txBody>
      </p:sp>
      <p:sp>
        <p:nvSpPr>
          <p:cNvPr id="6" name="Obdélník 5">
            <a:extLst>
              <a:ext uri="{FF2B5EF4-FFF2-40B4-BE49-F238E27FC236}">
                <a16:creationId xmlns:a16="http://schemas.microsoft.com/office/drawing/2014/main" id="{136CE58D-8FA1-4763-9BDA-7204574991ED}"/>
              </a:ext>
            </a:extLst>
          </p:cNvPr>
          <p:cNvSpPr/>
          <p:nvPr/>
        </p:nvSpPr>
        <p:spPr>
          <a:xfrm>
            <a:off x="1871700" y="404664"/>
            <a:ext cx="5400600" cy="581745"/>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Nadpis 1">
            <a:extLst>
              <a:ext uri="{FF2B5EF4-FFF2-40B4-BE49-F238E27FC236}">
                <a16:creationId xmlns:a16="http://schemas.microsoft.com/office/drawing/2014/main" id="{0005AD27-35B2-4F26-AA2D-855C7264BE46}"/>
              </a:ext>
            </a:extLst>
          </p:cNvPr>
          <p:cNvSpPr>
            <a:spLocks noGrp="1"/>
          </p:cNvSpPr>
          <p:nvPr>
            <p:ph type="title"/>
          </p:nvPr>
        </p:nvSpPr>
        <p:spPr>
          <a:xfrm>
            <a:off x="457200" y="243710"/>
            <a:ext cx="8229600" cy="922338"/>
          </a:xfrm>
        </p:spPr>
        <p:txBody>
          <a:bodyPr>
            <a:normAutofit/>
          </a:bodyPr>
          <a:lstStyle/>
          <a:p>
            <a:pPr algn="ctr" eaLnBrk="1" fontAlgn="auto" hangingPunct="1">
              <a:spcAft>
                <a:spcPts val="0"/>
              </a:spcAft>
              <a:defRPr/>
            </a:pPr>
            <a:r>
              <a:rPr lang="cs-CZ" sz="2400" b="1" dirty="0">
                <a:solidFill>
                  <a:schemeClr val="accent3">
                    <a:lumMod val="50000"/>
                  </a:schemeClr>
                </a:solidFill>
              </a:rPr>
              <a:t>4. </a:t>
            </a:r>
            <a:r>
              <a:rPr lang="cs-CZ" sz="2400" b="1" dirty="0">
                <a:solidFill>
                  <a:schemeClr val="accent3">
                    <a:lumMod val="50000"/>
                  </a:schemeClr>
                </a:solidFill>
                <a:latin typeface="+mn-lt"/>
              </a:rPr>
              <a:t>Charakteristika zkoumaného souboru</a:t>
            </a:r>
          </a:p>
        </p:txBody>
      </p:sp>
      <p:pic>
        <p:nvPicPr>
          <p:cNvPr id="8" name="Obrázek 7">
            <a:extLst>
              <a:ext uri="{FF2B5EF4-FFF2-40B4-BE49-F238E27FC236}">
                <a16:creationId xmlns:a16="http://schemas.microsoft.com/office/drawing/2014/main" id="{E41D87BF-AC5B-40FE-8CD8-54AB66A8BF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4231" y="3933057"/>
            <a:ext cx="4735536" cy="2769406"/>
          </a:xfrm>
          <a:prstGeom prst="rect">
            <a:avLst/>
          </a:prstGeom>
        </p:spPr>
      </p:pic>
    </p:spTree>
    <p:extLst>
      <p:ext uri="{BB962C8B-B14F-4D97-AF65-F5344CB8AC3E}">
        <p14:creationId xmlns:p14="http://schemas.microsoft.com/office/powerpoint/2010/main" val="448189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8680"/>
            <a:ext cx="8507164" cy="2287403"/>
          </a:xfrm>
        </p:spPr>
        <p:txBody>
          <a:bodyPr>
            <a:normAutofit fontScale="90000"/>
          </a:bodyPr>
          <a:lstStyle/>
          <a:p>
            <a:pPr>
              <a:defRPr/>
            </a:pPr>
            <a:br>
              <a:rPr lang="en-US" sz="2900" b="1" dirty="0">
                <a:solidFill>
                  <a:schemeClr val="tx1"/>
                </a:solidFill>
                <a:effectLst/>
                <a:latin typeface="Arial" pitchFamily="34" charset="0"/>
                <a:ea typeface="Times New Roman" pitchFamily="18" charset="0"/>
                <a:cs typeface="Arial" pitchFamily="34" charset="0"/>
              </a:rPr>
            </a:br>
            <a:r>
              <a:rPr lang="cs-CZ" altLang="cs-CZ" sz="2700" dirty="0">
                <a:solidFill>
                  <a:schemeClr val="accent3">
                    <a:lumMod val="50000"/>
                  </a:schemeClr>
                </a:solidFill>
              </a:rPr>
              <a:t>Popisné údaje o respondentech uvádíme</a:t>
            </a:r>
            <a:br>
              <a:rPr lang="en-US" altLang="cs-CZ" sz="2700" dirty="0">
                <a:solidFill>
                  <a:schemeClr val="accent3">
                    <a:lumMod val="50000"/>
                  </a:schemeClr>
                </a:solidFill>
              </a:rPr>
            </a:br>
            <a:r>
              <a:rPr lang="cs-CZ" altLang="cs-CZ" sz="2700" dirty="0">
                <a:solidFill>
                  <a:schemeClr val="accent3">
                    <a:lumMod val="50000"/>
                  </a:schemeClr>
                </a:solidFill>
              </a:rPr>
              <a:t> </a:t>
            </a:r>
            <a:r>
              <a:rPr lang="cs-CZ" altLang="cs-CZ" sz="2700" b="1" dirty="0">
                <a:solidFill>
                  <a:schemeClr val="accent3">
                    <a:lumMod val="50000"/>
                  </a:schemeClr>
                </a:solidFill>
              </a:rPr>
              <a:t>nejlépe v přehledné tabulce</a:t>
            </a:r>
            <a:r>
              <a:rPr lang="en-US" altLang="cs-CZ" sz="2700" b="1" dirty="0">
                <a:solidFill>
                  <a:schemeClr val="accent3">
                    <a:lumMod val="50000"/>
                  </a:schemeClr>
                </a:solidFill>
              </a:rPr>
              <a:t>:</a:t>
            </a:r>
            <a:br>
              <a:rPr lang="en-US" altLang="cs-CZ" sz="2700" b="1" dirty="0">
                <a:solidFill>
                  <a:schemeClr val="accent3">
                    <a:lumMod val="50000"/>
                  </a:schemeClr>
                </a:solidFill>
              </a:rPr>
            </a:br>
            <a:br>
              <a:rPr lang="en-US" altLang="cs-CZ" sz="2700" b="1" dirty="0">
                <a:solidFill>
                  <a:srgbClr val="002060"/>
                </a:solidFill>
              </a:rPr>
            </a:br>
            <a:br>
              <a:rPr lang="en-US" sz="2200" b="1" dirty="0">
                <a:solidFill>
                  <a:schemeClr val="tx1"/>
                </a:solidFill>
                <a:effectLst/>
                <a:latin typeface="Arial" pitchFamily="34" charset="0"/>
                <a:ea typeface="Times New Roman" pitchFamily="18" charset="0"/>
                <a:cs typeface="Arial" pitchFamily="34" charset="0"/>
              </a:rPr>
            </a:br>
            <a:r>
              <a:rPr lang="cs-CZ" sz="2200" b="1" dirty="0">
                <a:solidFill>
                  <a:schemeClr val="tx1"/>
                </a:solidFill>
                <a:effectLst/>
                <a:latin typeface="Arial" pitchFamily="34" charset="0"/>
                <a:ea typeface="Times New Roman" pitchFamily="18" charset="0"/>
                <a:cs typeface="Arial" pitchFamily="34" charset="0"/>
              </a:rPr>
              <a:t>Tabulka 1 </a:t>
            </a:r>
            <a:br>
              <a:rPr lang="cs-CZ" sz="2200" dirty="0">
                <a:solidFill>
                  <a:schemeClr val="tx1"/>
                </a:solidFill>
                <a:effectLst/>
                <a:latin typeface="Arial" pitchFamily="34" charset="0"/>
                <a:cs typeface="Arial" pitchFamily="34" charset="0"/>
              </a:rPr>
            </a:br>
            <a:r>
              <a:rPr lang="cs-CZ" sz="2200" dirty="0">
                <a:solidFill>
                  <a:schemeClr val="tx1"/>
                </a:solidFill>
                <a:effectLst/>
                <a:latin typeface="Arial" pitchFamily="34" charset="0"/>
                <a:ea typeface="Times New Roman" pitchFamily="18" charset="0"/>
                <a:cs typeface="Arial" pitchFamily="34" charset="0"/>
              </a:rPr>
              <a:t>Počet respondentů v jednotlivých podsouborech</a:t>
            </a:r>
            <a:br>
              <a:rPr lang="cs-CZ" sz="2200" dirty="0">
                <a:solidFill>
                  <a:schemeClr val="tx1"/>
                </a:solidFill>
                <a:effectLst/>
                <a:latin typeface="Arial" pitchFamily="34" charset="0"/>
                <a:cs typeface="Arial" pitchFamily="34" charset="0"/>
              </a:rPr>
            </a:br>
            <a:endParaRPr lang="cs-CZ" sz="2200" dirty="0"/>
          </a:p>
        </p:txBody>
      </p:sp>
      <p:graphicFrame>
        <p:nvGraphicFramePr>
          <p:cNvPr id="4" name="Tabulka 3"/>
          <p:cNvGraphicFramePr>
            <a:graphicFrameLocks noGrp="1"/>
          </p:cNvGraphicFramePr>
          <p:nvPr>
            <p:extLst>
              <p:ext uri="{D42A27DB-BD31-4B8C-83A1-F6EECF244321}">
                <p14:modId xmlns:p14="http://schemas.microsoft.com/office/powerpoint/2010/main" val="1404305315"/>
              </p:ext>
            </p:extLst>
          </p:nvPr>
        </p:nvGraphicFramePr>
        <p:xfrm>
          <a:off x="1372891" y="2840794"/>
          <a:ext cx="6552454" cy="1934938"/>
        </p:xfrm>
        <a:graphic>
          <a:graphicData uri="http://schemas.openxmlformats.org/drawingml/2006/table">
            <a:tbl>
              <a:tblPr/>
              <a:tblGrid>
                <a:gridCol w="2184606">
                  <a:extLst>
                    <a:ext uri="{9D8B030D-6E8A-4147-A177-3AD203B41FA5}">
                      <a16:colId xmlns:a16="http://schemas.microsoft.com/office/drawing/2014/main" val="20000"/>
                    </a:ext>
                  </a:extLst>
                </a:gridCol>
                <a:gridCol w="2184605">
                  <a:extLst>
                    <a:ext uri="{9D8B030D-6E8A-4147-A177-3AD203B41FA5}">
                      <a16:colId xmlns:a16="http://schemas.microsoft.com/office/drawing/2014/main" val="20001"/>
                    </a:ext>
                  </a:extLst>
                </a:gridCol>
                <a:gridCol w="2183243">
                  <a:extLst>
                    <a:ext uri="{9D8B030D-6E8A-4147-A177-3AD203B41FA5}">
                      <a16:colId xmlns:a16="http://schemas.microsoft.com/office/drawing/2014/main" val="20002"/>
                    </a:ext>
                  </a:extLst>
                </a:gridCol>
              </a:tblGrid>
              <a:tr h="37989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cs-CZ" sz="2500" b="0" i="0" u="none" strike="noStrike" cap="none" normalizeH="0" baseline="0" dirty="0">
                        <a:ln>
                          <a:noFill/>
                        </a:ln>
                        <a:solidFill>
                          <a:schemeClr val="tx1"/>
                        </a:solidFill>
                        <a:effectLst/>
                        <a:latin typeface="Times New Roman" pitchFamily="18" charset="0"/>
                        <a:cs typeface="Times New Roman" pitchFamily="18" charset="0"/>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CHLAPCI</a:t>
                      </a:r>
                      <a:endParaRPr kumimoji="0" lang="cs-CZ" sz="2000" b="0" i="0" u="none" strike="noStrike" cap="none" normalizeH="0" baseline="0" dirty="0">
                        <a:ln>
                          <a:noFill/>
                        </a:ln>
                        <a:solidFill>
                          <a:schemeClr val="tx1"/>
                        </a:solidFill>
                        <a:effectLst/>
                        <a:latin typeface="Times New Roman" pitchFamily="18" charset="0"/>
                        <a:cs typeface="Times New Roman" pitchFamily="18" charset="0"/>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DÍVKY</a:t>
                      </a:r>
                      <a:endParaRPr kumimoji="0" lang="cs-CZ" sz="2000" b="0" i="0" u="none" strike="noStrike" cap="none" normalizeH="0" baseline="0" dirty="0">
                        <a:ln>
                          <a:noFill/>
                        </a:ln>
                        <a:solidFill>
                          <a:schemeClr val="tx1"/>
                        </a:solidFill>
                        <a:effectLst/>
                        <a:latin typeface="Times New Roman" pitchFamily="18" charset="0"/>
                        <a:cs typeface="Times New Roman" pitchFamily="18" charset="0"/>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74159">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1. ročník</a:t>
                      </a:r>
                      <a:endParaRPr kumimoji="0" lang="cs-CZ" sz="2000" b="0" i="0" u="none" strike="noStrike" cap="none" normalizeH="0" baseline="0" dirty="0">
                        <a:ln>
                          <a:noFill/>
                        </a:ln>
                        <a:solidFill>
                          <a:schemeClr val="tx1"/>
                        </a:solidFill>
                        <a:effectLst/>
                        <a:latin typeface="Times New Roman" pitchFamily="18" charset="0"/>
                        <a:cs typeface="Times New Roman" pitchFamily="18" charset="0"/>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29 (54,7 %)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24 (45,3 %)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4159">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3. ročník</a:t>
                      </a:r>
                      <a:endParaRPr kumimoji="0" lang="cs-CZ" sz="2000" b="0" i="0" u="none" strike="noStrike" cap="none" normalizeH="0" baseline="0" dirty="0">
                        <a:ln>
                          <a:noFill/>
                        </a:ln>
                        <a:solidFill>
                          <a:schemeClr val="tx1"/>
                        </a:solidFill>
                        <a:effectLst/>
                        <a:latin typeface="Times New Roman" pitchFamily="18" charset="0"/>
                        <a:cs typeface="Times New Roman" pitchFamily="18" charset="0"/>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25 (53,2 %)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22 (46,8 %)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358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1" i="0" u="none" strike="noStrike" cap="none" normalizeH="0" baseline="0" dirty="0">
                          <a:ln>
                            <a:noFill/>
                          </a:ln>
                          <a:solidFill>
                            <a:schemeClr val="tx1"/>
                          </a:solidFill>
                          <a:effectLst/>
                          <a:latin typeface="Times New Roman" pitchFamily="18" charset="0"/>
                          <a:cs typeface="Times New Roman" pitchFamily="18" charset="0"/>
                        </a:rPr>
                        <a:t>5. ročník</a:t>
                      </a:r>
                      <a:endParaRPr kumimoji="0" lang="cs-CZ" sz="2000" b="0" i="0" u="none" strike="noStrike" cap="none" normalizeH="0" baseline="0" dirty="0">
                        <a:ln>
                          <a:noFill/>
                        </a:ln>
                        <a:solidFill>
                          <a:schemeClr val="tx1"/>
                        </a:solidFill>
                        <a:effectLst/>
                        <a:latin typeface="Times New Roman" pitchFamily="18" charset="0"/>
                        <a:cs typeface="Times New Roman" pitchFamily="18" charset="0"/>
                      </a:endParaRP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35 (57,4 %)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cs-CZ" sz="2000" b="0" i="0" u="none" strike="noStrike" cap="none" normalizeH="0" baseline="0" dirty="0">
                          <a:ln>
                            <a:noFill/>
                          </a:ln>
                          <a:solidFill>
                            <a:schemeClr val="tx1"/>
                          </a:solidFill>
                          <a:effectLst/>
                          <a:latin typeface="Times New Roman" pitchFamily="18" charset="0"/>
                          <a:cs typeface="Times New Roman" pitchFamily="18" charset="0"/>
                        </a:rPr>
                        <a:t>26 (42,6 %)</a:t>
                      </a:r>
                    </a:p>
                  </a:txBody>
                  <a:tcPr marL="68577" marR="6857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6" name="Nadpis 1"/>
          <p:cNvSpPr txBox="1">
            <a:spLocks/>
          </p:cNvSpPr>
          <p:nvPr/>
        </p:nvSpPr>
        <p:spPr>
          <a:xfrm>
            <a:off x="683568" y="5085183"/>
            <a:ext cx="8065145" cy="1368005"/>
          </a:xfrm>
          <a:prstGeom prst="rect">
            <a:avLst/>
          </a:prstGeom>
        </p:spPr>
        <p:txBody>
          <a:bodyPr anchor="ctr"/>
          <a:lstStyle/>
          <a:p>
            <a:pPr eaLnBrk="0" hangingPunct="0">
              <a:defRPr/>
            </a:pPr>
            <a:r>
              <a:rPr lang="cs-CZ" sz="1900" dirty="0">
                <a:cs typeface="Times New Roman" pitchFamily="18" charset="0"/>
              </a:rPr>
              <a:t>Pozn: Procenta kdekoli v práci zaokrouhlujeme </a:t>
            </a:r>
            <a:r>
              <a:rPr lang="cs-CZ" sz="1900" u="sng" dirty="0">
                <a:cs typeface="Times New Roman" pitchFamily="18" charset="0"/>
              </a:rPr>
              <a:t>na jedno desetinné místo</a:t>
            </a:r>
            <a:endParaRPr lang="cs-CZ" sz="1900" dirty="0">
              <a:cs typeface="Times New Roman" pitchFamily="18" charset="0"/>
            </a:endParaRPr>
          </a:p>
          <a:p>
            <a:pPr eaLnBrk="0" hangingPunct="0">
              <a:defRPr/>
            </a:pPr>
            <a:endParaRPr lang="cs-CZ" sz="1900" dirty="0">
              <a:cs typeface="Times New Roman" pitchFamily="18" charset="0"/>
            </a:endParaRPr>
          </a:p>
          <a:p>
            <a:pPr eaLnBrk="0" hangingPunct="0">
              <a:defRPr/>
            </a:pPr>
            <a:r>
              <a:rPr lang="cs-CZ" sz="1900" dirty="0"/>
              <a:t>Tabulek týkajících se charakteristik souboru může být i víc – z různých hledisek</a:t>
            </a:r>
            <a:r>
              <a:rPr lang="en-US" sz="1900" dirty="0"/>
              <a:t>.</a:t>
            </a:r>
            <a:endParaRPr lang="cs-CZ" sz="1900" dirty="0">
              <a:solidFill>
                <a:srgbClr val="572314"/>
              </a:solidFill>
              <a:effectLst>
                <a:outerShdw blurRad="38100" dist="38100" dir="2700000" algn="tl">
                  <a:srgbClr val="C0C0C0"/>
                </a:outerShdw>
              </a:effectLst>
              <a:latin typeface="Gill Sans MT" pitchFamily="34" charset="-18"/>
            </a:endParaRPr>
          </a:p>
        </p:txBody>
      </p:sp>
      <p:sp>
        <p:nvSpPr>
          <p:cNvPr id="3" name="Obdélník 2">
            <a:extLst>
              <a:ext uri="{FF2B5EF4-FFF2-40B4-BE49-F238E27FC236}">
                <a16:creationId xmlns:a16="http://schemas.microsoft.com/office/drawing/2014/main" id="{C3425F20-7DB0-454B-9141-22370FBC2F06}"/>
              </a:ext>
            </a:extLst>
          </p:cNvPr>
          <p:cNvSpPr/>
          <p:nvPr/>
        </p:nvSpPr>
        <p:spPr>
          <a:xfrm>
            <a:off x="2020826" y="692696"/>
            <a:ext cx="5256584" cy="86409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72115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457200" y="483270"/>
            <a:ext cx="7787208" cy="850900"/>
          </a:xfrm>
        </p:spPr>
        <p:txBody>
          <a:bodyPr>
            <a:normAutofit/>
          </a:bodyPr>
          <a:lstStyle/>
          <a:p>
            <a:pPr algn="ctr" eaLnBrk="1" fontAlgn="auto" hangingPunct="1">
              <a:spcAft>
                <a:spcPts val="0"/>
              </a:spcAft>
              <a:defRPr/>
            </a:pPr>
            <a:r>
              <a:rPr lang="cs-CZ" sz="2400" b="1" dirty="0">
                <a:solidFill>
                  <a:schemeClr val="accent3">
                    <a:lumMod val="50000"/>
                  </a:schemeClr>
                </a:solidFill>
              </a:rPr>
              <a:t>5. Způsob sběru dat</a:t>
            </a:r>
          </a:p>
        </p:txBody>
      </p:sp>
      <p:sp>
        <p:nvSpPr>
          <p:cNvPr id="19459" name="Zástupný symbol pro obsah 2"/>
          <p:cNvSpPr>
            <a:spLocks noGrp="1"/>
          </p:cNvSpPr>
          <p:nvPr>
            <p:ph idx="1"/>
          </p:nvPr>
        </p:nvSpPr>
        <p:spPr>
          <a:xfrm>
            <a:off x="735013" y="1543596"/>
            <a:ext cx="8229600" cy="5053756"/>
          </a:xfrm>
        </p:spPr>
        <p:txBody>
          <a:bodyPr>
            <a:normAutofit/>
          </a:bodyPr>
          <a:lstStyle/>
          <a:p>
            <a:pPr eaLnBrk="1" hangingPunct="1">
              <a:spcBef>
                <a:spcPts val="2400"/>
              </a:spcBef>
              <a:defRPr/>
            </a:pPr>
            <a:r>
              <a:rPr lang="cs-CZ" altLang="cs-CZ" sz="1900" dirty="0"/>
              <a:t>Jde o </a:t>
            </a:r>
            <a:r>
              <a:rPr lang="cs-CZ" altLang="cs-CZ" sz="1900" b="1" dirty="0"/>
              <a:t>popis, jakým způsobem byla data získána</a:t>
            </a:r>
            <a:r>
              <a:rPr lang="cs-CZ" altLang="cs-CZ" sz="1900" dirty="0"/>
              <a:t>:</a:t>
            </a:r>
          </a:p>
          <a:p>
            <a:pPr eaLnBrk="1" hangingPunct="1">
              <a:spcBef>
                <a:spcPts val="1800"/>
              </a:spcBef>
              <a:defRPr/>
            </a:pPr>
            <a:r>
              <a:rPr lang="cs-CZ" altLang="cs-CZ" sz="1900" dirty="0"/>
              <a:t>kdo je sbíral </a:t>
            </a:r>
          </a:p>
          <a:p>
            <a:pPr eaLnBrk="1" hangingPunct="1">
              <a:spcBef>
                <a:spcPts val="1800"/>
              </a:spcBef>
              <a:defRPr/>
            </a:pPr>
            <a:r>
              <a:rPr lang="cs-CZ" altLang="cs-CZ" sz="1900" dirty="0"/>
              <a:t>kde byly sbírány</a:t>
            </a:r>
          </a:p>
          <a:p>
            <a:pPr eaLnBrk="1" hangingPunct="1">
              <a:spcBef>
                <a:spcPts val="1800"/>
              </a:spcBef>
              <a:defRPr/>
            </a:pPr>
            <a:r>
              <a:rPr lang="cs-CZ" altLang="cs-CZ" sz="1900" i="1" dirty="0"/>
              <a:t>(příp. i jakou instrukci jsme dali respondentům)</a:t>
            </a:r>
          </a:p>
          <a:p>
            <a:pPr eaLnBrk="1" hangingPunct="1">
              <a:spcBef>
                <a:spcPts val="1800"/>
              </a:spcBef>
              <a:defRPr/>
            </a:pPr>
            <a:r>
              <a:rPr lang="cs-CZ" altLang="cs-CZ" sz="1900" dirty="0"/>
              <a:t>jak dlouho trvalo vyplňování dotazníků </a:t>
            </a:r>
            <a:r>
              <a:rPr lang="cs-CZ" altLang="cs-CZ" sz="1900" b="1" dirty="0">
                <a:solidFill>
                  <a:srgbClr val="00B050"/>
                </a:solidFill>
              </a:rPr>
              <a:t>(max</a:t>
            </a:r>
            <a:r>
              <a:rPr lang="cs-CZ" altLang="cs-CZ" sz="1900" b="1" dirty="0">
                <a:solidFill>
                  <a:srgbClr val="00B050"/>
                </a:solidFill>
                <a:latin typeface="Arial" charset="0"/>
              </a:rPr>
              <a:t>.</a:t>
            </a:r>
            <a:r>
              <a:rPr lang="cs-CZ" altLang="cs-CZ" sz="1900" b="1" dirty="0">
                <a:solidFill>
                  <a:srgbClr val="00B050"/>
                </a:solidFill>
              </a:rPr>
              <a:t> – min.)</a:t>
            </a:r>
            <a:endParaRPr lang="cs-CZ" altLang="cs-CZ" sz="1900" dirty="0"/>
          </a:p>
          <a:p>
            <a:pPr eaLnBrk="1" hangingPunct="1">
              <a:spcBef>
                <a:spcPts val="1800"/>
              </a:spcBef>
              <a:defRPr/>
            </a:pPr>
            <a:r>
              <a:rPr lang="cs-CZ" altLang="cs-CZ" sz="1900" dirty="0"/>
              <a:t>informace o zájmu či nezájmu respondentů, odmítnutí účasti…</a:t>
            </a:r>
          </a:p>
          <a:p>
            <a:pPr eaLnBrk="1" hangingPunct="1">
              <a:spcBef>
                <a:spcPts val="1800"/>
              </a:spcBef>
              <a:defRPr/>
            </a:pPr>
            <a:r>
              <a:rPr lang="cs-CZ" altLang="cs-CZ" sz="1900" dirty="0"/>
              <a:t>Případně: v jaké fázi sběru dat byl získán informovaný souhlas s výzkumem</a:t>
            </a:r>
          </a:p>
          <a:p>
            <a:pPr eaLnBrk="1" hangingPunct="1">
              <a:spcBef>
                <a:spcPts val="1800"/>
              </a:spcBef>
              <a:defRPr/>
            </a:pPr>
            <a:r>
              <a:rPr lang="cs-CZ" altLang="cs-CZ" sz="1900" i="1" dirty="0">
                <a:solidFill>
                  <a:srgbClr val="00B050"/>
                </a:solidFill>
              </a:rPr>
              <a:t>Další podmínky sběru dat - přítomnost pedagoga či jiných osob,…</a:t>
            </a:r>
          </a:p>
        </p:txBody>
      </p:sp>
      <p:sp>
        <p:nvSpPr>
          <p:cNvPr id="2" name="Obdélník 1">
            <a:extLst>
              <a:ext uri="{FF2B5EF4-FFF2-40B4-BE49-F238E27FC236}">
                <a16:creationId xmlns:a16="http://schemas.microsoft.com/office/drawing/2014/main" id="{F8B641EA-7841-4699-B2FD-4DB5E36D94D7}"/>
              </a:ext>
            </a:extLst>
          </p:cNvPr>
          <p:cNvSpPr/>
          <p:nvPr/>
        </p:nvSpPr>
        <p:spPr>
          <a:xfrm>
            <a:off x="2195736" y="692696"/>
            <a:ext cx="4284476" cy="43204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ek 3" descr="Obsah obrázku klipart&#10;&#10;Popis byl vytvořen automaticky">
            <a:extLst>
              <a:ext uri="{FF2B5EF4-FFF2-40B4-BE49-F238E27FC236}">
                <a16:creationId xmlns:a16="http://schemas.microsoft.com/office/drawing/2014/main" id="{91EDC2B8-C4D4-4694-8705-6C51360C24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1448" y="1322738"/>
            <a:ext cx="1417443" cy="1676545"/>
          </a:xfrm>
          <a:prstGeom prst="rect">
            <a:avLst/>
          </a:prstGeom>
        </p:spPr>
      </p:pic>
    </p:spTree>
    <p:extLst>
      <p:ext uri="{BB962C8B-B14F-4D97-AF65-F5344CB8AC3E}">
        <p14:creationId xmlns:p14="http://schemas.microsoft.com/office/powerpoint/2010/main" val="2071134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57200" y="851159"/>
            <a:ext cx="6203032" cy="777875"/>
          </a:xfrm>
        </p:spPr>
        <p:txBody>
          <a:bodyPr>
            <a:normAutofit/>
          </a:bodyPr>
          <a:lstStyle/>
          <a:p>
            <a:pPr algn="ctr" eaLnBrk="1" fontAlgn="auto" hangingPunct="1">
              <a:spcAft>
                <a:spcPts val="0"/>
              </a:spcAft>
              <a:defRPr/>
            </a:pPr>
            <a:r>
              <a:rPr lang="cs-CZ" sz="2400" b="1" dirty="0">
                <a:solidFill>
                  <a:schemeClr val="accent3">
                    <a:lumMod val="50000"/>
                  </a:schemeClr>
                </a:solidFill>
              </a:rPr>
              <a:t>6.  Metoda vyhodnocení dat:</a:t>
            </a:r>
          </a:p>
        </p:txBody>
      </p:sp>
      <p:sp>
        <p:nvSpPr>
          <p:cNvPr id="22531" name="Zástupný symbol pro obsah 2"/>
          <p:cNvSpPr>
            <a:spLocks noGrp="1"/>
          </p:cNvSpPr>
          <p:nvPr>
            <p:ph idx="1"/>
          </p:nvPr>
        </p:nvSpPr>
        <p:spPr>
          <a:xfrm>
            <a:off x="570098" y="2190256"/>
            <a:ext cx="8003803" cy="4367955"/>
          </a:xfrm>
        </p:spPr>
        <p:txBody>
          <a:bodyPr>
            <a:normAutofit/>
          </a:bodyPr>
          <a:lstStyle/>
          <a:p>
            <a:pPr algn="just" eaLnBrk="1" hangingPunct="1">
              <a:lnSpc>
                <a:spcPct val="110000"/>
              </a:lnSpc>
              <a:buFont typeface="Calibri" panose="020F0502020204030204" pitchFamily="34" charset="0"/>
              <a:buChar char="–"/>
            </a:pPr>
            <a:r>
              <a:rPr lang="cs-CZ" altLang="cs-CZ" sz="1900" b="1" dirty="0">
                <a:solidFill>
                  <a:srgbClr val="C00000"/>
                </a:solidFill>
              </a:rPr>
              <a:t>U kvantitativních </a:t>
            </a:r>
            <a:r>
              <a:rPr lang="cs-CZ" altLang="cs-CZ" sz="1900" dirty="0"/>
              <a:t>(číselných) dat bude uvedena</a:t>
            </a:r>
            <a:r>
              <a:rPr lang="cs-CZ" altLang="cs-CZ" sz="1900" b="1" dirty="0"/>
              <a:t> KONKRÉTNÍ STATISTICKÁ METODA</a:t>
            </a:r>
            <a:r>
              <a:rPr lang="cs-CZ" altLang="cs-CZ" sz="1900" dirty="0"/>
              <a:t> – např. </a:t>
            </a:r>
            <a:r>
              <a:rPr lang="cs-CZ" altLang="cs-CZ" sz="1900" b="1" dirty="0">
                <a:solidFill>
                  <a:srgbClr val="C00000"/>
                </a:solidFill>
                <a:latin typeface="Symbol" panose="05050102010706020507" pitchFamily="18" charset="2"/>
              </a:rPr>
              <a:t>c</a:t>
            </a:r>
            <a:r>
              <a:rPr lang="cs-CZ" altLang="cs-CZ" sz="1900" b="1" baseline="30000" dirty="0">
                <a:solidFill>
                  <a:srgbClr val="C00000"/>
                </a:solidFill>
              </a:rPr>
              <a:t>2</a:t>
            </a:r>
            <a:r>
              <a:rPr lang="cs-CZ" altLang="cs-CZ" sz="1900" dirty="0"/>
              <a:t>, výpočet směrodatné odchylky a </a:t>
            </a:r>
            <a:r>
              <a:rPr lang="cs-CZ" altLang="cs-CZ" sz="1900" dirty="0">
                <a:solidFill>
                  <a:srgbClr val="C00000"/>
                </a:solidFill>
              </a:rPr>
              <a:t>T-test</a:t>
            </a:r>
            <a:r>
              <a:rPr lang="cs-CZ" altLang="cs-CZ" sz="1900" dirty="0"/>
              <a:t>, </a:t>
            </a:r>
            <a:r>
              <a:rPr lang="cs-CZ" altLang="cs-CZ" sz="1900" dirty="0" err="1">
                <a:solidFill>
                  <a:srgbClr val="C00000"/>
                </a:solidFill>
              </a:rPr>
              <a:t>Pearsonův</a:t>
            </a:r>
            <a:r>
              <a:rPr lang="cs-CZ" altLang="cs-CZ" sz="1900" dirty="0">
                <a:solidFill>
                  <a:srgbClr val="C00000"/>
                </a:solidFill>
              </a:rPr>
              <a:t> korelační koeficient </a:t>
            </a:r>
            <a:r>
              <a:rPr lang="cs-CZ" altLang="cs-CZ" sz="1900" dirty="0"/>
              <a:t>apod.</a:t>
            </a:r>
          </a:p>
          <a:p>
            <a:pPr algn="just" eaLnBrk="1" hangingPunct="1">
              <a:lnSpc>
                <a:spcPct val="110000"/>
              </a:lnSpc>
              <a:buFont typeface="Calibri" panose="020F0502020204030204" pitchFamily="34" charset="0"/>
              <a:buChar char="–"/>
            </a:pPr>
            <a:endParaRPr lang="cs-CZ" altLang="cs-CZ" sz="1900" dirty="0"/>
          </a:p>
          <a:p>
            <a:pPr>
              <a:buFont typeface="Calibri" panose="020F0502020204030204" pitchFamily="34" charset="0"/>
              <a:buChar char="­"/>
            </a:pPr>
            <a:r>
              <a:rPr lang="cs-CZ" sz="2000" b="1" dirty="0"/>
              <a:t>Kvantitativní</a:t>
            </a:r>
            <a:r>
              <a:rPr lang="cs-CZ" sz="2000" b="1" baseline="0" dirty="0"/>
              <a:t> (číselný) výzkum</a:t>
            </a:r>
            <a:r>
              <a:rPr lang="cs-CZ" sz="2000" baseline="0" dirty="0"/>
              <a:t> pracuje s hypotézami. Pro jejich ověření potřebujeme použít </a:t>
            </a:r>
            <a:r>
              <a:rPr lang="cs-CZ" sz="2000" u="sng" baseline="0" dirty="0"/>
              <a:t>statistické vyhodnocení</a:t>
            </a:r>
            <a:r>
              <a:rPr lang="cs-CZ" sz="2000" baseline="0" dirty="0"/>
              <a:t>. </a:t>
            </a:r>
          </a:p>
          <a:p>
            <a:pPr>
              <a:spcBef>
                <a:spcPts val="2400"/>
              </a:spcBef>
              <a:buFont typeface="Calibri" panose="020F0502020204030204" pitchFamily="34" charset="0"/>
              <a:buChar char="­"/>
            </a:pPr>
            <a:r>
              <a:rPr lang="cs-CZ" sz="2000" dirty="0"/>
              <a:t>Na tomto místě se uvede </a:t>
            </a:r>
            <a:r>
              <a:rPr lang="cs-CZ" sz="2000" dirty="0">
                <a:solidFill>
                  <a:srgbClr val="C00000"/>
                </a:solidFill>
              </a:rPr>
              <a:t>konkrétní statistická metoda</a:t>
            </a:r>
            <a:r>
              <a:rPr lang="cs-CZ" sz="2000" baseline="0" dirty="0"/>
              <a:t>. </a:t>
            </a:r>
          </a:p>
          <a:p>
            <a:pPr algn="just">
              <a:spcBef>
                <a:spcPts val="2400"/>
              </a:spcBef>
              <a:buFont typeface="Calibri" panose="020F0502020204030204" pitchFamily="34" charset="0"/>
              <a:buChar char="­"/>
            </a:pPr>
            <a:r>
              <a:rPr lang="cs-CZ" sz="2000" baseline="0" dirty="0"/>
              <a:t>Je možné zde také odkázat na nějakou publikaci, kde se o dané statistické metodě píše (a kterou jsme pro tyto účely četli), ale není to nezbytné, protože statistické metody jsou v publikacích popisovány podobně.</a:t>
            </a:r>
          </a:p>
          <a:p>
            <a:endParaRPr lang="cs-CZ" sz="2000" baseline="0" dirty="0"/>
          </a:p>
          <a:p>
            <a:pPr algn="just" eaLnBrk="1" hangingPunct="1">
              <a:lnSpc>
                <a:spcPct val="110000"/>
              </a:lnSpc>
              <a:buFont typeface="Calibri" panose="020F0502020204030204" pitchFamily="34" charset="0"/>
              <a:buChar char="–"/>
            </a:pPr>
            <a:endParaRPr lang="cs-CZ" altLang="cs-CZ" sz="1900" dirty="0"/>
          </a:p>
        </p:txBody>
      </p:sp>
      <p:sp>
        <p:nvSpPr>
          <p:cNvPr id="2" name="Obdélník 1">
            <a:extLst>
              <a:ext uri="{FF2B5EF4-FFF2-40B4-BE49-F238E27FC236}">
                <a16:creationId xmlns:a16="http://schemas.microsoft.com/office/drawing/2014/main" id="{B35333EA-C821-4048-AE69-806AF4558E46}"/>
              </a:ext>
            </a:extLst>
          </p:cNvPr>
          <p:cNvSpPr/>
          <p:nvPr/>
        </p:nvSpPr>
        <p:spPr>
          <a:xfrm>
            <a:off x="1545078" y="1045629"/>
            <a:ext cx="4027276" cy="38893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ek 3">
            <a:extLst>
              <a:ext uri="{FF2B5EF4-FFF2-40B4-BE49-F238E27FC236}">
                <a16:creationId xmlns:a16="http://schemas.microsoft.com/office/drawing/2014/main" id="{C9B24B57-13E4-4FDD-9086-ABB8B00267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6364" y="355006"/>
            <a:ext cx="2006352" cy="1640780"/>
          </a:xfrm>
          <a:prstGeom prst="rect">
            <a:avLst/>
          </a:prstGeom>
        </p:spPr>
      </p:pic>
    </p:spTree>
    <p:extLst>
      <p:ext uri="{BB962C8B-B14F-4D97-AF65-F5344CB8AC3E}">
        <p14:creationId xmlns:p14="http://schemas.microsoft.com/office/powerpoint/2010/main" val="2192223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531254" y="540781"/>
            <a:ext cx="6203032" cy="777875"/>
          </a:xfrm>
        </p:spPr>
        <p:txBody>
          <a:bodyPr>
            <a:normAutofit/>
          </a:bodyPr>
          <a:lstStyle/>
          <a:p>
            <a:pPr algn="ctr" eaLnBrk="1" fontAlgn="auto" hangingPunct="1">
              <a:spcAft>
                <a:spcPts val="0"/>
              </a:spcAft>
              <a:defRPr/>
            </a:pPr>
            <a:r>
              <a:rPr lang="cs-CZ" sz="2400" b="1" dirty="0">
                <a:solidFill>
                  <a:schemeClr val="accent3">
                    <a:lumMod val="50000"/>
                  </a:schemeClr>
                </a:solidFill>
              </a:rPr>
              <a:t>7.  Etické hledisko </a:t>
            </a:r>
            <a:r>
              <a:rPr lang="cs-CZ" sz="2400" dirty="0">
                <a:solidFill>
                  <a:schemeClr val="accent3">
                    <a:lumMod val="50000"/>
                  </a:schemeClr>
                </a:solidFill>
              </a:rPr>
              <a:t>(2 odstavce – 1 strana):</a:t>
            </a:r>
          </a:p>
        </p:txBody>
      </p:sp>
      <p:sp>
        <p:nvSpPr>
          <p:cNvPr id="22531" name="Zástupný symbol pro obsah 2"/>
          <p:cNvSpPr>
            <a:spLocks noGrp="1"/>
          </p:cNvSpPr>
          <p:nvPr>
            <p:ph idx="1"/>
          </p:nvPr>
        </p:nvSpPr>
        <p:spPr>
          <a:xfrm>
            <a:off x="613017" y="3645023"/>
            <a:ext cx="8351471" cy="3212977"/>
          </a:xfrm>
        </p:spPr>
        <p:txBody>
          <a:bodyPr>
            <a:normAutofit/>
          </a:bodyPr>
          <a:lstStyle/>
          <a:p>
            <a:pPr lvl="1" eaLnBrk="1" hangingPunct="1">
              <a:lnSpc>
                <a:spcPct val="110000"/>
              </a:lnSpc>
              <a:spcBef>
                <a:spcPts val="2400"/>
              </a:spcBef>
              <a:buFont typeface="Courier New" panose="02070309020205020404" pitchFamily="49" charset="0"/>
              <a:buChar char="o"/>
            </a:pPr>
            <a:r>
              <a:rPr lang="cs-CZ" altLang="cs-CZ" sz="1900" i="1" dirty="0"/>
              <a:t>Anonymita respondentů, anonymizace dat</a:t>
            </a:r>
          </a:p>
          <a:p>
            <a:pPr lvl="1" eaLnBrk="1" hangingPunct="1">
              <a:spcBef>
                <a:spcPts val="1800"/>
              </a:spcBef>
              <a:buFont typeface="Courier New" panose="02070309020205020404" pitchFamily="49" charset="0"/>
              <a:buChar char="o"/>
            </a:pPr>
            <a:r>
              <a:rPr lang="cs-CZ" altLang="cs-CZ" sz="1900" i="1" dirty="0"/>
              <a:t>Informovaný souhlas zletilých respondentů (nebo rodičů dětí)</a:t>
            </a:r>
          </a:p>
          <a:p>
            <a:pPr lvl="1" eaLnBrk="1" hangingPunct="1">
              <a:spcBef>
                <a:spcPts val="1800"/>
              </a:spcBef>
              <a:buFont typeface="Courier New" panose="02070309020205020404" pitchFamily="49" charset="0"/>
              <a:buChar char="o"/>
            </a:pPr>
            <a:r>
              <a:rPr lang="cs-CZ" altLang="cs-CZ" sz="1900" i="1" dirty="0"/>
              <a:t>Alespoň ústní informovaný souhlas dětských respondentů</a:t>
            </a:r>
          </a:p>
          <a:p>
            <a:pPr lvl="1" eaLnBrk="1" hangingPunct="1">
              <a:spcBef>
                <a:spcPts val="1800"/>
              </a:spcBef>
              <a:buFont typeface="Courier New" panose="02070309020205020404" pitchFamily="49" charset="0"/>
              <a:buChar char="o"/>
            </a:pPr>
            <a:r>
              <a:rPr lang="cs-CZ" altLang="cs-CZ" sz="1900" i="1" u="sng" dirty="0"/>
              <a:t>Účast ve výzkumu by neměla být rizikovější než jiné běžné sociální situace</a:t>
            </a:r>
          </a:p>
          <a:p>
            <a:pPr lvl="1" eaLnBrk="1" hangingPunct="1">
              <a:spcBef>
                <a:spcPts val="1800"/>
              </a:spcBef>
              <a:buFont typeface="Courier New" panose="02070309020205020404" pitchFamily="49" charset="0"/>
              <a:buChar char="o"/>
            </a:pPr>
            <a:r>
              <a:rPr lang="cs-CZ" altLang="cs-CZ" sz="1900" i="1" dirty="0"/>
              <a:t>Kdo se může k Vašim výzkumným datům dostat? Neměl by nikdo.</a:t>
            </a:r>
          </a:p>
        </p:txBody>
      </p:sp>
      <p:sp>
        <p:nvSpPr>
          <p:cNvPr id="2" name="Obdélník 1">
            <a:extLst>
              <a:ext uri="{FF2B5EF4-FFF2-40B4-BE49-F238E27FC236}">
                <a16:creationId xmlns:a16="http://schemas.microsoft.com/office/drawing/2014/main" id="{B35333EA-C821-4048-AE69-806AF4558E46}"/>
              </a:ext>
            </a:extLst>
          </p:cNvPr>
          <p:cNvSpPr/>
          <p:nvPr/>
        </p:nvSpPr>
        <p:spPr>
          <a:xfrm>
            <a:off x="899592" y="735249"/>
            <a:ext cx="5472608" cy="38893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 name="Obrázek 4">
            <a:extLst>
              <a:ext uri="{FF2B5EF4-FFF2-40B4-BE49-F238E27FC236}">
                <a16:creationId xmlns:a16="http://schemas.microsoft.com/office/drawing/2014/main" id="{6C3F5759-D652-4517-AD94-105CE0B050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7410" y="170893"/>
            <a:ext cx="1767601" cy="2038239"/>
          </a:xfrm>
          <a:prstGeom prst="rect">
            <a:avLst/>
          </a:prstGeom>
        </p:spPr>
      </p:pic>
      <p:sp>
        <p:nvSpPr>
          <p:cNvPr id="8" name="Zástupný symbol pro obsah 2">
            <a:extLst>
              <a:ext uri="{FF2B5EF4-FFF2-40B4-BE49-F238E27FC236}">
                <a16:creationId xmlns:a16="http://schemas.microsoft.com/office/drawing/2014/main" id="{CC0420C8-43F5-43B5-8113-6ADD3B2B9D04}"/>
              </a:ext>
            </a:extLst>
          </p:cNvPr>
          <p:cNvSpPr txBox="1">
            <a:spLocks/>
          </p:cNvSpPr>
          <p:nvPr/>
        </p:nvSpPr>
        <p:spPr>
          <a:xfrm>
            <a:off x="669751" y="1505120"/>
            <a:ext cx="7890333" cy="2038238"/>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altLang="cs-CZ" sz="1900" b="1" dirty="0"/>
              <a:t>Etika ve vztahu</a:t>
            </a:r>
            <a:r>
              <a:rPr lang="cs-CZ" altLang="cs-CZ" sz="1900" dirty="0"/>
              <a:t>: </a:t>
            </a:r>
          </a:p>
          <a:p>
            <a:pPr algn="just">
              <a:spcBef>
                <a:spcPts val="3000"/>
              </a:spcBef>
              <a:buFont typeface="Calibri" panose="020F0502020204030204" pitchFamily="34" charset="0"/>
              <a:buChar char="–"/>
            </a:pPr>
            <a:r>
              <a:rPr lang="cs-CZ" altLang="cs-CZ" sz="1900" dirty="0"/>
              <a:t>k respondentům, </a:t>
            </a:r>
          </a:p>
          <a:p>
            <a:pPr algn="just">
              <a:spcBef>
                <a:spcPts val="1800"/>
              </a:spcBef>
              <a:buFont typeface="Calibri" panose="020F0502020204030204" pitchFamily="34" charset="0"/>
              <a:buChar char="–"/>
            </a:pPr>
            <a:r>
              <a:rPr lang="cs-CZ" altLang="cs-CZ" sz="1900" dirty="0"/>
              <a:t>ke způsobu provedení výzkumu,</a:t>
            </a:r>
          </a:p>
          <a:p>
            <a:pPr algn="just">
              <a:spcBef>
                <a:spcPts val="1800"/>
              </a:spcBef>
              <a:buFont typeface="Calibri" panose="020F0502020204030204" pitchFamily="34" charset="0"/>
              <a:buChar char="–"/>
            </a:pPr>
            <a:r>
              <a:rPr lang="cs-CZ" altLang="cs-CZ" sz="1900" dirty="0"/>
              <a:t>k výzkumnému materiálu (k nakládání s daty i k jejich uchovávání)</a:t>
            </a:r>
          </a:p>
        </p:txBody>
      </p:sp>
    </p:spTree>
    <p:extLst>
      <p:ext uri="{BB962C8B-B14F-4D97-AF65-F5344CB8AC3E}">
        <p14:creationId xmlns:p14="http://schemas.microsoft.com/office/powerpoint/2010/main" val="2199681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8537" y="136872"/>
            <a:ext cx="8362950" cy="692150"/>
          </a:xfrm>
        </p:spPr>
        <p:txBody>
          <a:bodyPr>
            <a:normAutofit/>
          </a:bodyPr>
          <a:lstStyle/>
          <a:p>
            <a:pPr algn="ctr" eaLnBrk="1" fontAlgn="auto" hangingPunct="1">
              <a:spcAft>
                <a:spcPts val="0"/>
              </a:spcAft>
              <a:defRPr/>
            </a:pPr>
            <a:r>
              <a:rPr lang="cs-CZ" sz="2300" b="1" dirty="0">
                <a:solidFill>
                  <a:srgbClr val="C00000"/>
                </a:solidFill>
              </a:rPr>
              <a:t>8. Výsledky kvantitativního výzkumu a jejich interpretace</a:t>
            </a:r>
          </a:p>
        </p:txBody>
      </p:sp>
      <p:sp>
        <p:nvSpPr>
          <p:cNvPr id="21507" name="Zástupný symbol pro obsah 2"/>
          <p:cNvSpPr>
            <a:spLocks noGrp="1"/>
          </p:cNvSpPr>
          <p:nvPr>
            <p:ph idx="1"/>
          </p:nvPr>
        </p:nvSpPr>
        <p:spPr>
          <a:xfrm>
            <a:off x="0" y="734975"/>
            <a:ext cx="9144000" cy="6074257"/>
          </a:xfrm>
        </p:spPr>
        <p:txBody>
          <a:bodyPr>
            <a:normAutofit fontScale="92500" lnSpcReduction="20000"/>
          </a:bodyPr>
          <a:lstStyle/>
          <a:p>
            <a:pPr marL="342900" lvl="1" indent="-342900" eaLnBrk="1" hangingPunct="1">
              <a:buFont typeface="Arial" charset="0"/>
              <a:buNone/>
              <a:defRPr/>
            </a:pPr>
            <a:r>
              <a:rPr lang="cs-CZ" altLang="cs-CZ" dirty="0">
                <a:solidFill>
                  <a:schemeClr val="accent3">
                    <a:lumMod val="50000"/>
                  </a:schemeClr>
                </a:solidFill>
              </a:rPr>
              <a:t> </a:t>
            </a:r>
            <a:r>
              <a:rPr lang="cs-CZ" altLang="cs-CZ" sz="2200" dirty="0"/>
              <a:t>Dotazníky se škálovými otázkami se přepisují v číselných kódech </a:t>
            </a:r>
            <a:r>
              <a:rPr lang="cs-CZ" altLang="cs-CZ" sz="2200" b="1" dirty="0"/>
              <a:t>do Excelu</a:t>
            </a:r>
            <a:r>
              <a:rPr lang="cs-CZ" altLang="cs-CZ" sz="2200" dirty="0"/>
              <a:t>.</a:t>
            </a:r>
          </a:p>
          <a:p>
            <a:pPr marL="342900" lvl="1" indent="-342900">
              <a:lnSpc>
                <a:spcPct val="110000"/>
              </a:lnSpc>
              <a:spcBef>
                <a:spcPts val="1200"/>
              </a:spcBef>
              <a:buNone/>
              <a:defRPr/>
            </a:pPr>
            <a:r>
              <a:rPr lang="cs-CZ" altLang="cs-CZ" sz="2200" dirty="0"/>
              <a:t> „</a:t>
            </a:r>
            <a:r>
              <a:rPr lang="cs-CZ" altLang="cs-CZ" sz="1900" b="1" dirty="0"/>
              <a:t>Číselné“ výsledky </a:t>
            </a:r>
            <a:r>
              <a:rPr lang="cs-CZ" altLang="cs-CZ" sz="1900" dirty="0"/>
              <a:t>uvádíme do přehledných tabulek n. grafů (</a:t>
            </a:r>
            <a:r>
              <a:rPr lang="cs-CZ" altLang="cs-CZ" sz="1900" dirty="0">
                <a:solidFill>
                  <a:srgbClr val="C00000"/>
                </a:solidFill>
              </a:rPr>
              <a:t>grafy </a:t>
            </a:r>
            <a:r>
              <a:rPr lang="cs-CZ" altLang="cs-CZ" sz="1900" b="1" u="sng" dirty="0">
                <a:solidFill>
                  <a:srgbClr val="C00000"/>
                </a:solidFill>
              </a:rPr>
              <a:t>v %, anebo v průměrných hodnotách</a:t>
            </a:r>
            <a:r>
              <a:rPr lang="cs-CZ" altLang="cs-CZ" sz="1900" dirty="0"/>
              <a:t>). </a:t>
            </a:r>
          </a:p>
          <a:p>
            <a:pPr marL="342900" lvl="1" indent="-342900" eaLnBrk="1" hangingPunct="1">
              <a:lnSpc>
                <a:spcPct val="110000"/>
              </a:lnSpc>
              <a:spcBef>
                <a:spcPts val="1200"/>
              </a:spcBef>
              <a:buFont typeface="Arial" charset="0"/>
              <a:buNone/>
              <a:defRPr/>
            </a:pPr>
            <a:r>
              <a:rPr lang="cs-CZ" altLang="cs-CZ" sz="1900" b="1" i="1" dirty="0">
                <a:solidFill>
                  <a:schemeClr val="accent3">
                    <a:lumMod val="50000"/>
                  </a:schemeClr>
                </a:solidFill>
              </a:rPr>
              <a:t>Sledujeme, co výsledky vypovídají o respondentech</a:t>
            </a:r>
          </a:p>
          <a:p>
            <a:pPr indent="-4763" eaLnBrk="1" hangingPunct="1">
              <a:spcBef>
                <a:spcPts val="1800"/>
              </a:spcBef>
              <a:buFont typeface="Arial" charset="0"/>
              <a:buNone/>
              <a:defRPr/>
            </a:pPr>
            <a:r>
              <a:rPr lang="cs-CZ" altLang="cs-CZ" sz="1900" i="1" dirty="0">
                <a:solidFill>
                  <a:schemeClr val="tx1">
                    <a:lumMod val="65000"/>
                    <a:lumOff val="35000"/>
                  </a:schemeClr>
                </a:solidFill>
              </a:rPr>
              <a:t>(1) Ptáme se na níže uvedené otázky a (2) přemýšlíme o tom, co odpovědi  vypovídají o našich respondentech:</a:t>
            </a:r>
          </a:p>
          <a:p>
            <a:pPr marL="762000" lvl="2" indent="-361950" eaLnBrk="1" hangingPunct="1">
              <a:spcBef>
                <a:spcPts val="1800"/>
              </a:spcBef>
              <a:defRPr/>
            </a:pPr>
            <a:r>
              <a:rPr lang="cs-CZ" altLang="cs-CZ" sz="1900" dirty="0"/>
              <a:t>Jaké odpovědi respondentů se vyskytují </a:t>
            </a:r>
            <a:r>
              <a:rPr lang="cs-CZ" altLang="cs-CZ" sz="1900" u="sng" dirty="0"/>
              <a:t>nejčastěji</a:t>
            </a:r>
            <a:r>
              <a:rPr lang="cs-CZ" altLang="cs-CZ" sz="1900" dirty="0"/>
              <a:t>? (u číselných odpovědí jde o nejvyšší průměry)</a:t>
            </a:r>
          </a:p>
          <a:p>
            <a:pPr marL="762000" lvl="2" indent="-361950" eaLnBrk="1" hangingPunct="1">
              <a:spcBef>
                <a:spcPct val="55000"/>
              </a:spcBef>
              <a:defRPr/>
            </a:pPr>
            <a:r>
              <a:rPr lang="cs-CZ" altLang="cs-CZ" sz="1900" dirty="0"/>
              <a:t>Jaké odpovědi oproti očekávání </a:t>
            </a:r>
            <a:r>
              <a:rPr lang="cs-CZ" altLang="cs-CZ" sz="1900" u="sng" dirty="0"/>
              <a:t>chybí nebo se vyskytují jen málo (mají nejnižší průměry</a:t>
            </a:r>
            <a:r>
              <a:rPr lang="cs-CZ" altLang="cs-CZ" sz="1900" dirty="0"/>
              <a:t>? </a:t>
            </a:r>
          </a:p>
          <a:p>
            <a:pPr marL="762000" lvl="2" indent="-361950" eaLnBrk="1" hangingPunct="1">
              <a:spcBef>
                <a:spcPct val="55000"/>
              </a:spcBef>
              <a:defRPr/>
            </a:pPr>
            <a:r>
              <a:rPr lang="cs-CZ" altLang="cs-CZ" sz="1900" dirty="0"/>
              <a:t>Statisticky významné </a:t>
            </a:r>
            <a:r>
              <a:rPr lang="cs-CZ" altLang="cs-CZ" sz="1900" u="sng" dirty="0"/>
              <a:t>rozdíly</a:t>
            </a:r>
            <a:r>
              <a:rPr lang="cs-CZ" altLang="cs-CZ" sz="1900" dirty="0"/>
              <a:t> mezi zkoumanými podskupinami </a:t>
            </a:r>
          </a:p>
          <a:p>
            <a:pPr marL="762000" lvl="2" indent="-361950" eaLnBrk="1" hangingPunct="1">
              <a:spcBef>
                <a:spcPct val="55000"/>
              </a:spcBef>
              <a:defRPr/>
            </a:pPr>
            <a:r>
              <a:rPr lang="cs-CZ" altLang="cs-CZ" sz="1900" dirty="0"/>
              <a:t>To, co je nějak </a:t>
            </a:r>
            <a:r>
              <a:rPr lang="cs-CZ" altLang="cs-CZ" sz="1900" u="sng" dirty="0"/>
              <a:t>překvapivé</a:t>
            </a:r>
            <a:r>
              <a:rPr lang="cs-CZ" altLang="cs-CZ" sz="1900" dirty="0"/>
              <a:t>.</a:t>
            </a:r>
          </a:p>
          <a:p>
            <a:pPr marL="762000" lvl="2" indent="-361950" eaLnBrk="1" hangingPunct="1">
              <a:spcBef>
                <a:spcPct val="55000"/>
              </a:spcBef>
              <a:defRPr/>
            </a:pPr>
            <a:r>
              <a:rPr lang="cs-CZ" altLang="cs-CZ" sz="1900" b="1" i="1" dirty="0">
                <a:solidFill>
                  <a:schemeClr val="accent3">
                    <a:lumMod val="75000"/>
                  </a:schemeClr>
                </a:solidFill>
              </a:rPr>
              <a:t>Co výsledky o respondentech vypovídají? Proč by tomu tak </a:t>
            </a:r>
            <a:r>
              <a:rPr lang="cs-CZ" altLang="cs-CZ" sz="1900" b="1" i="1" u="sng" dirty="0">
                <a:solidFill>
                  <a:schemeClr val="accent3">
                    <a:lumMod val="75000"/>
                  </a:schemeClr>
                </a:solidFill>
              </a:rPr>
              <a:t>asi</a:t>
            </a:r>
            <a:r>
              <a:rPr lang="cs-CZ" altLang="cs-CZ" sz="1900" b="1" i="1" dirty="0">
                <a:solidFill>
                  <a:schemeClr val="accent3">
                    <a:lumMod val="75000"/>
                  </a:schemeClr>
                </a:solidFill>
              </a:rPr>
              <a:t> mohlo být?</a:t>
            </a:r>
            <a:endParaRPr lang="en-US" altLang="cs-CZ" sz="1900" b="1" i="1" dirty="0">
              <a:solidFill>
                <a:schemeClr val="accent3">
                  <a:lumMod val="75000"/>
                </a:schemeClr>
              </a:solidFill>
            </a:endParaRPr>
          </a:p>
          <a:p>
            <a:pPr marL="457200" lvl="1" indent="-457200" algn="just" eaLnBrk="1" hangingPunct="1">
              <a:lnSpc>
                <a:spcPct val="110000"/>
              </a:lnSpc>
              <a:spcBef>
                <a:spcPts val="2400"/>
              </a:spcBef>
              <a:buFont typeface="Verdana" pitchFamily="34" charset="0"/>
              <a:buNone/>
              <a:defRPr/>
            </a:pPr>
            <a:r>
              <a:rPr lang="cs-CZ" altLang="cs-CZ" sz="1900" dirty="0"/>
              <a:t>Při odpovídání na uvedené otázky </a:t>
            </a:r>
            <a:r>
              <a:rPr lang="cs-CZ" altLang="cs-CZ" sz="1900" b="1" i="1" dirty="0">
                <a:solidFill>
                  <a:srgbClr val="C00000"/>
                </a:solidFill>
              </a:rPr>
              <a:t>vycházíme z procentních výsledků (či z průměrů a směrodatných odchylek) a z vypočítaných  statistických rozdílů</a:t>
            </a:r>
            <a:r>
              <a:rPr lang="en-US" altLang="cs-CZ" sz="1900" b="1" i="1" dirty="0">
                <a:solidFill>
                  <a:srgbClr val="C00000"/>
                </a:solidFill>
              </a:rPr>
              <a:t>.</a:t>
            </a:r>
            <a:endParaRPr lang="cs-CZ" altLang="cs-CZ" sz="1900" b="1" i="1" dirty="0">
              <a:solidFill>
                <a:srgbClr val="C00000"/>
              </a:solidFill>
            </a:endParaRPr>
          </a:p>
          <a:p>
            <a:pPr marL="457200" lvl="1" indent="-457200" algn="just" eaLnBrk="1" hangingPunct="1">
              <a:lnSpc>
                <a:spcPct val="110000"/>
              </a:lnSpc>
              <a:spcBef>
                <a:spcPts val="2100"/>
              </a:spcBef>
              <a:buFont typeface="Verdana" pitchFamily="34" charset="0"/>
              <a:buNone/>
              <a:defRPr/>
            </a:pPr>
            <a:r>
              <a:rPr lang="cs-CZ" altLang="cs-CZ" sz="1900" b="1" i="1" dirty="0">
                <a:solidFill>
                  <a:srgbClr val="C00000"/>
                </a:solidFill>
              </a:rPr>
              <a:t>	</a:t>
            </a:r>
            <a:r>
              <a:rPr lang="cs-CZ" altLang="cs-CZ" sz="1900" i="1" u="sng" dirty="0">
                <a:solidFill>
                  <a:srgbClr val="C00000"/>
                </a:solidFill>
              </a:rPr>
              <a:t>Příklad</a:t>
            </a:r>
            <a:r>
              <a:rPr lang="cs-CZ" altLang="cs-CZ" sz="1900" i="1" dirty="0">
                <a:solidFill>
                  <a:srgbClr val="C00000"/>
                </a:solidFill>
              </a:rPr>
              <a:t>:</a:t>
            </a:r>
            <a:r>
              <a:rPr lang="cs-CZ" altLang="cs-CZ" sz="1900" b="1" i="1" dirty="0">
                <a:solidFill>
                  <a:srgbClr val="C00000"/>
                </a:solidFill>
              </a:rPr>
              <a:t> </a:t>
            </a:r>
            <a:r>
              <a:rPr lang="cs-CZ" altLang="cs-CZ" sz="1900" i="1" dirty="0">
                <a:solidFill>
                  <a:srgbClr val="C00000"/>
                </a:solidFill>
              </a:rPr>
              <a:t>Chlapci se v dospívání svěřují se svými citovými či partnerskými problémy statisticky významně častěji kamarádkám (či partnerkám) než kamarádům - </a:t>
            </a:r>
            <a:r>
              <a:rPr lang="cs-CZ" altLang="cs-CZ" sz="1900" i="1" u="sng" dirty="0">
                <a:solidFill>
                  <a:srgbClr val="C00000"/>
                </a:solidFill>
              </a:rPr>
              <a:t>PROČ</a:t>
            </a:r>
            <a:r>
              <a:rPr lang="cs-CZ" altLang="cs-CZ" sz="1900" i="1" dirty="0">
                <a:solidFill>
                  <a:srgbClr val="C00000"/>
                </a:solidFill>
              </a:rPr>
              <a:t>?</a:t>
            </a:r>
            <a:endParaRPr lang="cs-CZ" altLang="cs-CZ" sz="1900" dirty="0">
              <a:solidFill>
                <a:srgbClr val="C00000"/>
              </a:solidFill>
            </a:endParaRPr>
          </a:p>
          <a:p>
            <a:pPr marL="400050" lvl="2" indent="0" eaLnBrk="1" hangingPunct="1">
              <a:spcBef>
                <a:spcPct val="55000"/>
              </a:spcBef>
              <a:buNone/>
              <a:defRPr/>
            </a:pPr>
            <a:endParaRPr lang="cs-CZ" altLang="cs-CZ" sz="1900" dirty="0">
              <a:solidFill>
                <a:srgbClr val="C00000"/>
              </a:solidFill>
            </a:endParaRPr>
          </a:p>
        </p:txBody>
      </p:sp>
      <p:sp>
        <p:nvSpPr>
          <p:cNvPr id="4" name="Obdélník 3"/>
          <p:cNvSpPr/>
          <p:nvPr/>
        </p:nvSpPr>
        <p:spPr>
          <a:xfrm>
            <a:off x="179512" y="2276872"/>
            <a:ext cx="8964488" cy="692150"/>
          </a:xfrm>
          <a:prstGeom prst="rect">
            <a:avLst/>
          </a:prstGeom>
          <a:no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solidFill>
                <a:schemeClr val="accent3">
                  <a:lumMod val="50000"/>
                </a:schemeClr>
              </a:solidFill>
            </a:endParaRPr>
          </a:p>
        </p:txBody>
      </p:sp>
      <p:sp>
        <p:nvSpPr>
          <p:cNvPr id="3" name="Obdélník 2">
            <a:extLst>
              <a:ext uri="{FF2B5EF4-FFF2-40B4-BE49-F238E27FC236}">
                <a16:creationId xmlns:a16="http://schemas.microsoft.com/office/drawing/2014/main" id="{77F99CEA-2FB4-4578-95D3-8E0AC1242841}"/>
              </a:ext>
            </a:extLst>
          </p:cNvPr>
          <p:cNvSpPr/>
          <p:nvPr/>
        </p:nvSpPr>
        <p:spPr>
          <a:xfrm>
            <a:off x="1115616" y="230919"/>
            <a:ext cx="7128792"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181482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9pPr>
          </a:lstStyle>
          <a:p>
            <a:pPr eaLnBrk="1" hangingPunct="1">
              <a:spcBef>
                <a:spcPct val="0"/>
              </a:spcBef>
              <a:buClrTx/>
              <a:buSzTx/>
              <a:buFontTx/>
              <a:buNone/>
            </a:pPr>
            <a:endParaRPr lang="cs-CZ" altLang="cs-CZ" sz="1800">
              <a:latin typeface="Arial" charset="0"/>
            </a:endParaRPr>
          </a:p>
        </p:txBody>
      </p:sp>
      <p:graphicFrame>
        <p:nvGraphicFramePr>
          <p:cNvPr id="25603" name="Graf 23"/>
          <p:cNvGraphicFramePr>
            <a:graphicFrameLocks/>
          </p:cNvGraphicFramePr>
          <p:nvPr>
            <p:extLst>
              <p:ext uri="{D42A27DB-BD31-4B8C-83A1-F6EECF244321}">
                <p14:modId xmlns:p14="http://schemas.microsoft.com/office/powerpoint/2010/main" val="189518777"/>
              </p:ext>
            </p:extLst>
          </p:nvPr>
        </p:nvGraphicFramePr>
        <p:xfrm>
          <a:off x="368832" y="2818421"/>
          <a:ext cx="3555096" cy="2368473"/>
        </p:xfrm>
        <a:graphic>
          <a:graphicData uri="http://schemas.openxmlformats.org/presentationml/2006/ole">
            <mc:AlternateContent xmlns:mc="http://schemas.openxmlformats.org/markup-compatibility/2006">
              <mc:Choice xmlns:v="urn:schemas-microsoft-com:vml" Requires="v">
                <p:oleObj name="Graf" r:id="rId3" imgW="2926334" imgH="2139881" progId="Excel.Chart.8">
                  <p:embed/>
                </p:oleObj>
              </mc:Choice>
              <mc:Fallback>
                <p:oleObj name="Graf" r:id="rId3" imgW="2926334" imgH="2139881" progId="Excel.Char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832" y="2818421"/>
                        <a:ext cx="3555096" cy="2368473"/>
                      </a:xfrm>
                      <a:prstGeom prst="rect">
                        <a:avLst/>
                      </a:prstGeom>
                      <a:noFill/>
                      <a:ln>
                        <a:noFill/>
                      </a:ln>
                    </p:spPr>
                  </p:pic>
                </p:oleObj>
              </mc:Fallback>
            </mc:AlternateContent>
          </a:graphicData>
        </a:graphic>
      </p:graphicFrame>
      <p:sp>
        <p:nvSpPr>
          <p:cNvPr id="25604" name="Rectangle 3"/>
          <p:cNvSpPr>
            <a:spLocks noChangeArrowheads="1"/>
          </p:cNvSpPr>
          <p:nvPr/>
        </p:nvSpPr>
        <p:spPr bwMode="auto">
          <a:xfrm>
            <a:off x="0" y="21431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9pPr>
          </a:lstStyle>
          <a:p>
            <a:pPr eaLnBrk="1" hangingPunct="1">
              <a:spcBef>
                <a:spcPct val="0"/>
              </a:spcBef>
              <a:buClrTx/>
              <a:buSzTx/>
              <a:buFontTx/>
              <a:buNone/>
            </a:pPr>
            <a:endParaRPr lang="cs-CZ" altLang="cs-CZ" sz="1800">
              <a:latin typeface="Arial" charset="0"/>
            </a:endParaRPr>
          </a:p>
        </p:txBody>
      </p:sp>
      <p:pic>
        <p:nvPicPr>
          <p:cNvPr id="25605" name="Graf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3538" y="2577293"/>
            <a:ext cx="4572000"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Nadpis 1"/>
          <p:cNvSpPr>
            <a:spLocks noGrp="1"/>
          </p:cNvSpPr>
          <p:nvPr>
            <p:ph type="title"/>
          </p:nvPr>
        </p:nvSpPr>
        <p:spPr>
          <a:xfrm>
            <a:off x="684213" y="867770"/>
            <a:ext cx="8229600" cy="865188"/>
          </a:xfrm>
        </p:spPr>
        <p:txBody>
          <a:bodyPr>
            <a:normAutofit fontScale="90000"/>
          </a:bodyPr>
          <a:lstStyle/>
          <a:p>
            <a:pPr eaLnBrk="1" fontAlgn="auto" hangingPunct="1">
              <a:spcAft>
                <a:spcPts val="0"/>
              </a:spcAft>
              <a:defRPr/>
            </a:pPr>
            <a:r>
              <a:rPr lang="cs-CZ" sz="2600" b="1" dirty="0">
                <a:solidFill>
                  <a:srgbClr val="D3493B"/>
                </a:solidFill>
              </a:rPr>
              <a:t>Volba grafů</a:t>
            </a:r>
            <a:br>
              <a:rPr lang="en-US" sz="2600" b="1" dirty="0">
                <a:solidFill>
                  <a:srgbClr val="D3493B"/>
                </a:solidFill>
              </a:rPr>
            </a:br>
            <a:r>
              <a:rPr lang="cs-CZ" sz="2600" b="1" dirty="0">
                <a:solidFill>
                  <a:srgbClr val="D3493B"/>
                </a:solidFill>
              </a:rPr>
              <a:t> </a:t>
            </a:r>
            <a:br>
              <a:rPr lang="cs-CZ" sz="1100" b="1" u="sng" dirty="0">
                <a:solidFill>
                  <a:srgbClr val="D3493B"/>
                </a:solidFill>
              </a:rPr>
            </a:br>
            <a:br>
              <a:rPr lang="cs-CZ" sz="1100" b="1" u="sng" dirty="0">
                <a:solidFill>
                  <a:srgbClr val="D3493B"/>
                </a:solidFill>
              </a:rPr>
            </a:br>
            <a:r>
              <a:rPr lang="en-US" sz="2200" b="1" dirty="0">
                <a:solidFill>
                  <a:srgbClr val="C00000"/>
                </a:solidFill>
              </a:rPr>
              <a:t>K</a:t>
            </a:r>
            <a:r>
              <a:rPr lang="cs-CZ" sz="2200" b="1" dirty="0" err="1">
                <a:solidFill>
                  <a:srgbClr val="C00000"/>
                </a:solidFill>
                <a:effectLst/>
              </a:rPr>
              <a:t>oláčový</a:t>
            </a:r>
            <a:r>
              <a:rPr lang="en-US" sz="2200" b="1" dirty="0">
                <a:solidFill>
                  <a:srgbClr val="C00000"/>
                </a:solidFill>
                <a:effectLst/>
              </a:rPr>
              <a:t> </a:t>
            </a:r>
            <a:r>
              <a:rPr lang="en-US" sz="2200" b="1" dirty="0" err="1">
                <a:solidFill>
                  <a:srgbClr val="C00000"/>
                </a:solidFill>
                <a:effectLst/>
              </a:rPr>
              <a:t>graf</a:t>
            </a:r>
            <a:r>
              <a:rPr lang="cs-CZ" sz="2200" b="1" dirty="0">
                <a:solidFill>
                  <a:srgbClr val="C00000"/>
                </a:solidFill>
                <a:effectLst/>
              </a:rPr>
              <a:t> </a:t>
            </a:r>
            <a:r>
              <a:rPr lang="en-US" sz="2200" dirty="0" err="1">
                <a:solidFill>
                  <a:srgbClr val="C00000"/>
                </a:solidFill>
                <a:effectLst/>
              </a:rPr>
              <a:t>používáme</a:t>
            </a:r>
            <a:r>
              <a:rPr lang="en-US" sz="2200" dirty="0">
                <a:solidFill>
                  <a:srgbClr val="C00000"/>
                </a:solidFill>
                <a:effectLst/>
              </a:rPr>
              <a:t> </a:t>
            </a:r>
            <a:r>
              <a:rPr lang="cs-CZ" sz="2200" dirty="0">
                <a:solidFill>
                  <a:srgbClr val="C00000"/>
                </a:solidFill>
                <a:effectLst/>
              </a:rPr>
              <a:t>jen pro otázky s jednou možností odpovědi</a:t>
            </a:r>
            <a:r>
              <a:rPr lang="en-US" sz="2200" dirty="0">
                <a:solidFill>
                  <a:srgbClr val="C00000"/>
                </a:solidFill>
                <a:effectLst/>
              </a:rPr>
              <a:t>. </a:t>
            </a:r>
            <a:br>
              <a:rPr lang="en-US" sz="2200" dirty="0">
                <a:solidFill>
                  <a:srgbClr val="C00000"/>
                </a:solidFill>
                <a:effectLst/>
              </a:rPr>
            </a:br>
            <a:r>
              <a:rPr lang="en-US" sz="2200" b="1" dirty="0">
                <a:solidFill>
                  <a:srgbClr val="C00000"/>
                </a:solidFill>
                <a:effectLst/>
              </a:rPr>
              <a:t>S</a:t>
            </a:r>
            <a:r>
              <a:rPr lang="cs-CZ" sz="2200" b="1" dirty="0" err="1">
                <a:solidFill>
                  <a:srgbClr val="C00000"/>
                </a:solidFill>
                <a:effectLst/>
              </a:rPr>
              <a:t>loupcový</a:t>
            </a:r>
            <a:r>
              <a:rPr lang="cs-CZ" sz="2200" b="1" dirty="0">
                <a:solidFill>
                  <a:srgbClr val="C00000"/>
                </a:solidFill>
                <a:effectLst/>
              </a:rPr>
              <a:t> </a:t>
            </a:r>
            <a:r>
              <a:rPr lang="en-US" sz="2200" b="1" dirty="0" err="1">
                <a:solidFill>
                  <a:srgbClr val="C00000"/>
                </a:solidFill>
                <a:effectLst/>
              </a:rPr>
              <a:t>graf</a:t>
            </a:r>
            <a:r>
              <a:rPr lang="en-US" sz="2200" b="1" dirty="0">
                <a:solidFill>
                  <a:srgbClr val="C00000"/>
                </a:solidFill>
                <a:effectLst/>
              </a:rPr>
              <a:t> </a:t>
            </a:r>
            <a:r>
              <a:rPr lang="en-US" sz="2200" dirty="0" err="1">
                <a:solidFill>
                  <a:srgbClr val="C00000"/>
                </a:solidFill>
                <a:effectLst/>
              </a:rPr>
              <a:t>používáme</a:t>
            </a:r>
            <a:r>
              <a:rPr lang="en-US" sz="2200" dirty="0">
                <a:solidFill>
                  <a:srgbClr val="C00000"/>
                </a:solidFill>
                <a:effectLst/>
              </a:rPr>
              <a:t> </a:t>
            </a:r>
            <a:r>
              <a:rPr lang="cs-CZ" sz="2200" dirty="0">
                <a:solidFill>
                  <a:srgbClr val="C00000"/>
                </a:solidFill>
                <a:effectLst/>
              </a:rPr>
              <a:t>při možnosti zaškrtnout víc než jednu odpověď:</a:t>
            </a:r>
          </a:p>
        </p:txBody>
      </p:sp>
      <p:sp>
        <p:nvSpPr>
          <p:cNvPr id="2" name="Obdélník 1">
            <a:extLst>
              <a:ext uri="{FF2B5EF4-FFF2-40B4-BE49-F238E27FC236}">
                <a16:creationId xmlns:a16="http://schemas.microsoft.com/office/drawing/2014/main" id="{22BF3327-96BB-4354-A86B-A8F00C7D4B9E}"/>
              </a:ext>
            </a:extLst>
          </p:cNvPr>
          <p:cNvSpPr/>
          <p:nvPr/>
        </p:nvSpPr>
        <p:spPr>
          <a:xfrm>
            <a:off x="3923928" y="476672"/>
            <a:ext cx="1872208" cy="5107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459926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ChangeArrowheads="1"/>
          </p:cNvSpPr>
          <p:nvPr/>
        </p:nvSpPr>
        <p:spPr bwMode="auto">
          <a:xfrm>
            <a:off x="1798637" y="343141"/>
            <a:ext cx="55467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80000"/>
              <a:buFont typeface="Wingdings 2" pitchFamily="18" charset="2"/>
              <a:buChar char=""/>
              <a:defRPr sz="3200">
                <a:solidFill>
                  <a:schemeClr val="tx1"/>
                </a:solidFill>
                <a:latin typeface="Gill Sans MT" pitchFamily="34" charset="-18"/>
              </a:defRPr>
            </a:lvl1pPr>
            <a:lvl2pPr marL="742950" indent="-285750" eaLnBrk="0" hangingPunct="0">
              <a:spcBef>
                <a:spcPts val="550"/>
              </a:spcBef>
              <a:buClr>
                <a:schemeClr val="accent1"/>
              </a:buClr>
              <a:buFont typeface="Verdana" pitchFamily="34" charset="0"/>
              <a:buChar char="◦"/>
              <a:defRPr sz="2800">
                <a:solidFill>
                  <a:schemeClr val="tx1"/>
                </a:solidFill>
                <a:latin typeface="Gill Sans MT" pitchFamily="34" charset="-18"/>
              </a:defRPr>
            </a:lvl2pPr>
            <a:lvl3pPr marL="1143000" indent="-228600" eaLnBrk="0" hangingPunct="0">
              <a:spcBef>
                <a:spcPct val="20000"/>
              </a:spcBef>
              <a:buClr>
                <a:schemeClr val="accent2"/>
              </a:buClr>
              <a:buFont typeface="Wingdings 2" pitchFamily="18" charset="2"/>
              <a:buChar char=""/>
              <a:defRPr sz="2400">
                <a:solidFill>
                  <a:schemeClr val="tx1"/>
                </a:solidFill>
                <a:latin typeface="Gill Sans MT" pitchFamily="34" charset="-18"/>
              </a:defRPr>
            </a:lvl3pPr>
            <a:lvl4pPr marL="1600200" indent="-228600" eaLnBrk="0" hangingPunct="0">
              <a:spcBef>
                <a:spcPct val="20000"/>
              </a:spcBef>
              <a:buClr>
                <a:srgbClr val="C32D2E"/>
              </a:buClr>
              <a:buFont typeface="Wingdings 2" pitchFamily="18" charset="2"/>
              <a:buChar char=""/>
              <a:defRPr sz="2000">
                <a:solidFill>
                  <a:schemeClr val="tx1"/>
                </a:solidFill>
                <a:latin typeface="Gill Sans MT" pitchFamily="34" charset="-18"/>
              </a:defRPr>
            </a:lvl4pPr>
            <a:lvl5pPr marL="2057400" indent="-228600" eaLnBrk="0" hangingPunct="0">
              <a:spcBef>
                <a:spcPct val="20000"/>
              </a:spcBef>
              <a:buClr>
                <a:srgbClr val="84AA33"/>
              </a:buClr>
              <a:buFont typeface="Wingdings 2" pitchFamily="18" charset="2"/>
              <a:buChar char=""/>
              <a:defRPr sz="2000">
                <a:solidFill>
                  <a:schemeClr val="tx1"/>
                </a:solidFill>
                <a:latin typeface="Gill Sans MT" pitchFamily="34" charset="-18"/>
              </a:defRPr>
            </a:lvl5pPr>
            <a:lvl6pPr marL="25146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6pPr>
            <a:lvl7pPr marL="29718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7pPr>
            <a:lvl8pPr marL="34290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8pPr>
            <a:lvl9pPr marL="3886200" indent="-228600" eaLnBrk="0" fontAlgn="base" hangingPunct="0">
              <a:spcBef>
                <a:spcPct val="20000"/>
              </a:spcBef>
              <a:spcAft>
                <a:spcPct val="0"/>
              </a:spcAft>
              <a:buClr>
                <a:srgbClr val="84AA33"/>
              </a:buClr>
              <a:buFont typeface="Wingdings 2" pitchFamily="18" charset="2"/>
              <a:buChar char=""/>
              <a:defRPr sz="2000">
                <a:solidFill>
                  <a:schemeClr val="tx1"/>
                </a:solidFill>
                <a:latin typeface="Gill Sans MT" pitchFamily="34" charset="-18"/>
              </a:defRPr>
            </a:lvl9pPr>
          </a:lstStyle>
          <a:p>
            <a:pPr algn="ctr" eaLnBrk="1" hangingPunct="1">
              <a:spcBef>
                <a:spcPct val="0"/>
              </a:spcBef>
              <a:buClrTx/>
              <a:buSzTx/>
              <a:buFontTx/>
              <a:buNone/>
            </a:pPr>
            <a:r>
              <a:rPr lang="cs-CZ" altLang="cs-CZ" sz="2400" b="1" dirty="0">
                <a:solidFill>
                  <a:srgbClr val="D3493B"/>
                </a:solidFill>
                <a:latin typeface="Arial" charset="0"/>
              </a:rPr>
              <a:t>Struktura praktické části </a:t>
            </a:r>
          </a:p>
          <a:p>
            <a:pPr algn="ctr" eaLnBrk="1" hangingPunct="1">
              <a:spcBef>
                <a:spcPct val="0"/>
              </a:spcBef>
              <a:buClrTx/>
              <a:buSzTx/>
              <a:buFontTx/>
              <a:buNone/>
            </a:pPr>
            <a:r>
              <a:rPr lang="cs-CZ" altLang="cs-CZ" sz="2400" b="1" dirty="0">
                <a:solidFill>
                  <a:srgbClr val="D3493B"/>
                </a:solidFill>
                <a:latin typeface="Arial" charset="0"/>
              </a:rPr>
              <a:t>– kvantitativní výzkum</a:t>
            </a:r>
          </a:p>
        </p:txBody>
      </p:sp>
      <p:sp>
        <p:nvSpPr>
          <p:cNvPr id="2" name="Obdélník 1">
            <a:extLst>
              <a:ext uri="{FF2B5EF4-FFF2-40B4-BE49-F238E27FC236}">
                <a16:creationId xmlns:a16="http://schemas.microsoft.com/office/drawing/2014/main" id="{1234B21A-05E4-40D8-A591-E26313DD3505}"/>
              </a:ext>
            </a:extLst>
          </p:cNvPr>
          <p:cNvSpPr/>
          <p:nvPr/>
        </p:nvSpPr>
        <p:spPr>
          <a:xfrm>
            <a:off x="2483768" y="188640"/>
            <a:ext cx="4176464" cy="98549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a:extLst>
              <a:ext uri="{FF2B5EF4-FFF2-40B4-BE49-F238E27FC236}">
                <a16:creationId xmlns:a16="http://schemas.microsoft.com/office/drawing/2014/main" id="{4AC37A0A-DC3C-FF27-781A-C176764D80B4}"/>
              </a:ext>
            </a:extLst>
          </p:cNvPr>
          <p:cNvSpPr txBox="1"/>
          <p:nvPr/>
        </p:nvSpPr>
        <p:spPr>
          <a:xfrm>
            <a:off x="395536" y="1109065"/>
            <a:ext cx="8748464" cy="4958986"/>
          </a:xfrm>
          <a:prstGeom prst="rect">
            <a:avLst/>
          </a:prstGeom>
          <a:noFill/>
        </p:spPr>
        <p:txBody>
          <a:bodyPr wrap="square">
            <a:spAutoFit/>
          </a:bodyPr>
          <a:lstStyle/>
          <a:p>
            <a:pPr marL="514350" indent="-514350" eaLnBrk="1" hangingPunct="1">
              <a:lnSpc>
                <a:spcPct val="120000"/>
              </a:lnSpc>
              <a:spcBef>
                <a:spcPts val="900"/>
              </a:spcBef>
              <a:buFont typeface="Calibri" pitchFamily="34" charset="0"/>
              <a:buAutoNum type="arabicPeriod"/>
            </a:pPr>
            <a:r>
              <a:rPr lang="cs-CZ" altLang="cs-CZ" sz="2100" dirty="0"/>
              <a:t>Cíl výzkumu</a:t>
            </a:r>
          </a:p>
          <a:p>
            <a:pPr marL="514350" indent="-514350">
              <a:lnSpc>
                <a:spcPct val="120000"/>
              </a:lnSpc>
              <a:spcBef>
                <a:spcPts val="900"/>
              </a:spcBef>
              <a:buFont typeface="Calibri" pitchFamily="34" charset="0"/>
              <a:buAutoNum type="arabicPeriod"/>
            </a:pPr>
            <a:r>
              <a:rPr lang="cs-CZ" altLang="cs-CZ" sz="2100" dirty="0"/>
              <a:t>Formulace hypotéz (případně i kvantitativních výzkumných otázek) </a:t>
            </a:r>
          </a:p>
          <a:p>
            <a:pPr marL="514350" indent="-514350">
              <a:lnSpc>
                <a:spcPct val="120000"/>
              </a:lnSpc>
              <a:spcBef>
                <a:spcPts val="900"/>
              </a:spcBef>
              <a:buFont typeface="Calibri" pitchFamily="34" charset="0"/>
              <a:buAutoNum type="arabicPeriod"/>
            </a:pPr>
            <a:r>
              <a:rPr lang="cs-CZ" altLang="cs-CZ" sz="2100" dirty="0"/>
              <a:t>Výzkumný nástroj </a:t>
            </a:r>
            <a:r>
              <a:rPr lang="cs-CZ" altLang="cs-CZ" sz="2100" i="1" dirty="0">
                <a:solidFill>
                  <a:schemeClr val="accent3">
                    <a:lumMod val="75000"/>
                  </a:schemeClr>
                </a:solidFill>
              </a:rPr>
              <a:t>(popis metody sběru dat)</a:t>
            </a:r>
          </a:p>
          <a:p>
            <a:pPr marL="514350" indent="-514350" eaLnBrk="1" hangingPunct="1">
              <a:lnSpc>
                <a:spcPct val="120000"/>
              </a:lnSpc>
              <a:spcBef>
                <a:spcPts val="900"/>
              </a:spcBef>
              <a:buFont typeface="Calibri" pitchFamily="34" charset="0"/>
              <a:buAutoNum type="arabicPeriod"/>
            </a:pPr>
            <a:r>
              <a:rPr lang="cs-CZ" altLang="cs-CZ" sz="2100" dirty="0"/>
              <a:t>Charakteristika zkoumaného vzorku</a:t>
            </a:r>
          </a:p>
          <a:p>
            <a:pPr marL="514350" indent="-514350" eaLnBrk="1" hangingPunct="1">
              <a:lnSpc>
                <a:spcPct val="120000"/>
              </a:lnSpc>
              <a:spcBef>
                <a:spcPts val="900"/>
              </a:spcBef>
              <a:buFont typeface="Calibri" pitchFamily="34" charset="0"/>
              <a:buAutoNum type="arabicPeriod"/>
            </a:pPr>
            <a:r>
              <a:rPr lang="cs-CZ" altLang="cs-CZ" sz="2100" dirty="0"/>
              <a:t>Proces sběru dat</a:t>
            </a:r>
          </a:p>
          <a:p>
            <a:pPr marL="514350" indent="-514350" eaLnBrk="1" hangingPunct="1">
              <a:lnSpc>
                <a:spcPct val="120000"/>
              </a:lnSpc>
              <a:spcBef>
                <a:spcPts val="900"/>
              </a:spcBef>
              <a:buFont typeface="Calibri" pitchFamily="34" charset="0"/>
              <a:buAutoNum type="arabicPeriod"/>
            </a:pPr>
            <a:r>
              <a:rPr lang="cs-CZ" altLang="cs-CZ" sz="2100" dirty="0"/>
              <a:t>Metoda vyhodnocení dat </a:t>
            </a:r>
            <a:r>
              <a:rPr lang="cs-CZ" altLang="cs-CZ" sz="2100" i="1" dirty="0">
                <a:solidFill>
                  <a:schemeClr val="accent3">
                    <a:lumMod val="75000"/>
                  </a:schemeClr>
                </a:solidFill>
              </a:rPr>
              <a:t>(</a:t>
            </a:r>
            <a:r>
              <a:rPr lang="cs-CZ" altLang="cs-CZ" sz="2100" i="1" dirty="0" err="1">
                <a:solidFill>
                  <a:schemeClr val="accent3">
                    <a:lumMod val="75000"/>
                  </a:schemeClr>
                </a:solidFill>
              </a:rPr>
              <a:t>info</a:t>
            </a:r>
            <a:r>
              <a:rPr lang="cs-CZ" altLang="cs-CZ" sz="2100" i="1" dirty="0">
                <a:solidFill>
                  <a:schemeClr val="accent3">
                    <a:lumMod val="75000"/>
                  </a:schemeClr>
                </a:solidFill>
              </a:rPr>
              <a:t> o druhu statistické analýzy)</a:t>
            </a:r>
          </a:p>
          <a:p>
            <a:pPr marL="514350" indent="-514350" eaLnBrk="1" hangingPunct="1">
              <a:lnSpc>
                <a:spcPct val="120000"/>
              </a:lnSpc>
              <a:spcBef>
                <a:spcPts val="900"/>
              </a:spcBef>
              <a:buFont typeface="Calibri" pitchFamily="34" charset="0"/>
              <a:buAutoNum type="arabicPeriod"/>
            </a:pPr>
            <a:r>
              <a:rPr lang="cs-CZ" altLang="cs-CZ" sz="2100" dirty="0"/>
              <a:t>Etické hledisko výzkumu </a:t>
            </a:r>
            <a:r>
              <a:rPr lang="cs-CZ" altLang="cs-CZ" sz="2100" i="1" dirty="0">
                <a:solidFill>
                  <a:schemeClr val="accent3">
                    <a:lumMod val="75000"/>
                  </a:schemeClr>
                </a:solidFill>
              </a:rPr>
              <a:t>(též informované souhlasy)</a:t>
            </a:r>
          </a:p>
          <a:p>
            <a:pPr marL="514350" indent="-514350">
              <a:lnSpc>
                <a:spcPct val="120000"/>
              </a:lnSpc>
              <a:spcBef>
                <a:spcPts val="900"/>
              </a:spcBef>
              <a:buFont typeface="Calibri" pitchFamily="34" charset="0"/>
              <a:buAutoNum type="arabicPeriod"/>
            </a:pPr>
            <a:r>
              <a:rPr lang="cs-CZ" altLang="cs-CZ" sz="2100" dirty="0"/>
              <a:t>Výsledky výzkumu a jejich interpretace </a:t>
            </a:r>
          </a:p>
          <a:p>
            <a:pPr marL="514350" indent="-514350">
              <a:lnSpc>
                <a:spcPct val="120000"/>
              </a:lnSpc>
              <a:spcBef>
                <a:spcPts val="900"/>
              </a:spcBef>
              <a:buFont typeface="Calibri" pitchFamily="34" charset="0"/>
              <a:buAutoNum type="arabicPeriod"/>
            </a:pPr>
            <a:r>
              <a:rPr lang="cs-CZ" altLang="cs-CZ" sz="2100" dirty="0"/>
              <a:t>Diskuse </a:t>
            </a:r>
            <a:r>
              <a:rPr lang="cs-CZ" altLang="cs-CZ" sz="1900" i="1" dirty="0">
                <a:solidFill>
                  <a:schemeClr val="accent3">
                    <a:lumMod val="75000"/>
                  </a:schemeClr>
                </a:solidFill>
              </a:rPr>
              <a:t>(porovnání výsledků s hypotézami a s teoretickými kapitolami)</a:t>
            </a:r>
          </a:p>
          <a:p>
            <a:pPr marL="514350" indent="-514350" eaLnBrk="1" hangingPunct="1">
              <a:lnSpc>
                <a:spcPct val="110000"/>
              </a:lnSpc>
              <a:spcBef>
                <a:spcPts val="900"/>
              </a:spcBef>
            </a:pPr>
            <a:r>
              <a:rPr lang="cs-CZ" altLang="cs-CZ" sz="2100" i="1" dirty="0">
                <a:solidFill>
                  <a:srgbClr val="595959"/>
                </a:solidFill>
              </a:rPr>
              <a:t>Závěr</a:t>
            </a:r>
          </a:p>
        </p:txBody>
      </p:sp>
    </p:spTree>
    <p:extLst>
      <p:ext uri="{BB962C8B-B14F-4D97-AF65-F5344CB8AC3E}">
        <p14:creationId xmlns:p14="http://schemas.microsoft.com/office/powerpoint/2010/main" val="3512643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3233" y="219009"/>
            <a:ext cx="8229600" cy="617703"/>
          </a:xfrm>
        </p:spPr>
        <p:txBody>
          <a:bodyPr>
            <a:normAutofit/>
          </a:bodyPr>
          <a:lstStyle/>
          <a:p>
            <a:pPr algn="ctr" eaLnBrk="1" fontAlgn="auto" hangingPunct="1">
              <a:spcAft>
                <a:spcPts val="0"/>
              </a:spcAft>
              <a:defRPr/>
            </a:pPr>
            <a:r>
              <a:rPr lang="cs-CZ" sz="2400" b="1" dirty="0">
                <a:solidFill>
                  <a:schemeClr val="accent3">
                    <a:lumMod val="50000"/>
                  </a:schemeClr>
                </a:solidFill>
              </a:rPr>
              <a:t>9. Diskuse</a:t>
            </a:r>
          </a:p>
        </p:txBody>
      </p:sp>
      <p:sp>
        <p:nvSpPr>
          <p:cNvPr id="28675" name="Zástupný symbol pro obsah 2"/>
          <p:cNvSpPr>
            <a:spLocks noGrp="1"/>
          </p:cNvSpPr>
          <p:nvPr>
            <p:ph idx="1"/>
          </p:nvPr>
        </p:nvSpPr>
        <p:spPr>
          <a:xfrm>
            <a:off x="409571" y="1196752"/>
            <a:ext cx="8568952" cy="5661248"/>
          </a:xfrm>
        </p:spPr>
        <p:txBody>
          <a:bodyPr>
            <a:normAutofit/>
          </a:bodyPr>
          <a:lstStyle/>
          <a:p>
            <a:pPr marL="0" indent="0" algn="just" eaLnBrk="1" hangingPunct="1">
              <a:buNone/>
            </a:pPr>
            <a:r>
              <a:rPr lang="cs-CZ" altLang="cs-CZ" sz="2000" b="1" dirty="0">
                <a:solidFill>
                  <a:srgbClr val="C00000"/>
                </a:solidFill>
              </a:rPr>
              <a:t>U kvantitativního výzkumu: </a:t>
            </a:r>
            <a:r>
              <a:rPr lang="cs-CZ" altLang="cs-CZ" sz="2000" u="sng" dirty="0"/>
              <a:t>Porovnání výsledků s hypotézami</a:t>
            </a:r>
            <a:r>
              <a:rPr lang="cs-CZ" altLang="cs-CZ" sz="2000" dirty="0"/>
              <a:t> – postupně jednu po druhé.</a:t>
            </a:r>
          </a:p>
          <a:p>
            <a:pPr marL="811213" lvl="2" indent="-274638" algn="just">
              <a:spcBef>
                <a:spcPts val="1200"/>
              </a:spcBef>
              <a:buFont typeface="Courier New" panose="02070309020205020404" pitchFamily="49" charset="0"/>
              <a:buChar char="o"/>
            </a:pPr>
            <a:r>
              <a:rPr lang="cs-CZ" altLang="cs-CZ" sz="2000" b="1" i="1" dirty="0"/>
              <a:t>Verifikace</a:t>
            </a:r>
            <a:r>
              <a:rPr lang="cs-CZ" altLang="cs-CZ" sz="2000" dirty="0"/>
              <a:t>  (hypotézu můžeme přijmout)  </a:t>
            </a:r>
            <a:r>
              <a:rPr lang="cs-CZ" altLang="cs-CZ" sz="2000" b="1" dirty="0"/>
              <a:t>×</a:t>
            </a:r>
            <a:r>
              <a:rPr lang="cs-CZ" altLang="cs-CZ" sz="2000" dirty="0"/>
              <a:t>  </a:t>
            </a:r>
            <a:r>
              <a:rPr lang="cs-CZ" altLang="cs-CZ" sz="2000" b="1" i="1" dirty="0"/>
              <a:t>falsifikace </a:t>
            </a:r>
            <a:r>
              <a:rPr lang="cs-CZ" altLang="cs-CZ" sz="2000" dirty="0"/>
              <a:t>(hypotézu </a:t>
            </a:r>
            <a:r>
              <a:rPr lang="en-US" altLang="cs-CZ" sz="2000" dirty="0" err="1"/>
              <a:t>zamítáme</a:t>
            </a:r>
            <a:r>
              <a:rPr lang="cs-CZ" altLang="cs-CZ" sz="2000" dirty="0"/>
              <a:t>).</a:t>
            </a:r>
          </a:p>
          <a:p>
            <a:pPr marL="457200" lvl="1" indent="-371475" algn="just" eaLnBrk="1" hangingPunct="1">
              <a:spcBef>
                <a:spcPts val="4200"/>
              </a:spcBef>
              <a:buNone/>
            </a:pPr>
            <a:r>
              <a:rPr lang="cs-CZ" altLang="cs-CZ" sz="2000" b="1" dirty="0"/>
              <a:t>V diskusi </a:t>
            </a:r>
            <a:r>
              <a:rPr lang="en-US" altLang="cs-CZ" sz="2000" b="1" dirty="0" err="1"/>
              <a:t>vždy</a:t>
            </a:r>
            <a:r>
              <a:rPr lang="en-US" altLang="cs-CZ" sz="2000" b="1" dirty="0"/>
              <a:t> </a:t>
            </a:r>
            <a:r>
              <a:rPr lang="en-US" altLang="cs-CZ" sz="2000" b="1" dirty="0" err="1"/>
              <a:t>uvádíme</a:t>
            </a:r>
            <a:r>
              <a:rPr lang="en-US" altLang="cs-CZ" sz="2000" b="1" dirty="0"/>
              <a:t> </a:t>
            </a:r>
            <a:r>
              <a:rPr lang="en-US" altLang="cs-CZ" sz="2000" b="1" dirty="0" err="1"/>
              <a:t>ještě</a:t>
            </a:r>
            <a:r>
              <a:rPr lang="en-US" altLang="cs-CZ" sz="2000" b="1" dirty="0"/>
              <a:t> </a:t>
            </a:r>
            <a:r>
              <a:rPr lang="en-US" altLang="cs-CZ" sz="2000" b="1" dirty="0" err="1"/>
              <a:t>tyto</a:t>
            </a:r>
            <a:r>
              <a:rPr lang="en-US" altLang="cs-CZ" sz="2000" b="1" dirty="0"/>
              <a:t> </a:t>
            </a:r>
            <a:r>
              <a:rPr lang="en-US" altLang="cs-CZ" sz="2000" b="1" dirty="0" err="1"/>
              <a:t>informace</a:t>
            </a:r>
            <a:r>
              <a:rPr lang="en-US" altLang="cs-CZ" sz="2000" dirty="0"/>
              <a:t>: </a:t>
            </a:r>
          </a:p>
          <a:p>
            <a:pPr marL="457200" lvl="1" indent="-371475" algn="just" eaLnBrk="1" hangingPunct="1">
              <a:spcBef>
                <a:spcPts val="2100"/>
              </a:spcBef>
              <a:buFont typeface="Calibri" panose="020F0502020204030204" pitchFamily="34" charset="0"/>
              <a:buChar char="–"/>
            </a:pPr>
            <a:r>
              <a:rPr lang="cs-CZ" altLang="cs-CZ" sz="2000" u="sng" dirty="0"/>
              <a:t>Porovnání našich výsledků </a:t>
            </a:r>
            <a:r>
              <a:rPr lang="cs-CZ" altLang="cs-CZ" sz="2000" dirty="0"/>
              <a:t>s tím, to jsme se dočetli </a:t>
            </a:r>
            <a:r>
              <a:rPr lang="cs-CZ" altLang="cs-CZ" sz="2000" u="sng" dirty="0"/>
              <a:t>v literatuře</a:t>
            </a:r>
            <a:r>
              <a:rPr lang="cs-CZ" altLang="cs-CZ" sz="2000" dirty="0"/>
              <a:t> a uvedli jsme to </a:t>
            </a:r>
            <a:r>
              <a:rPr lang="cs-CZ" altLang="cs-CZ" sz="2000" u="sng" dirty="0"/>
              <a:t>v teoretické části</a:t>
            </a:r>
            <a:r>
              <a:rPr lang="cs-CZ" altLang="cs-CZ" sz="2000" dirty="0"/>
              <a:t>.</a:t>
            </a:r>
            <a:endParaRPr lang="cs-CZ" altLang="cs-CZ" sz="2000" u="sng" dirty="0"/>
          </a:p>
          <a:p>
            <a:pPr marL="450850" lvl="1" indent="-365125" algn="just" eaLnBrk="1" hangingPunct="1">
              <a:spcBef>
                <a:spcPts val="1800"/>
              </a:spcBef>
              <a:buFont typeface="Calibri" panose="020F0502020204030204" pitchFamily="34" charset="0"/>
              <a:buChar char="–"/>
            </a:pPr>
            <a:r>
              <a:rPr lang="cs-CZ" altLang="cs-CZ" sz="2000" u="sng" dirty="0"/>
              <a:t>Další zajímavé poznatky</a:t>
            </a:r>
            <a:r>
              <a:rPr lang="cs-CZ" altLang="cs-CZ" sz="2000" dirty="0"/>
              <a:t>, které výzkum přinesl, i když nebyly předmětem hypotéz ani výzkumných otázek.</a:t>
            </a:r>
          </a:p>
          <a:p>
            <a:pPr marL="450850" lvl="1" indent="-365125" algn="just" eaLnBrk="1" hangingPunct="1">
              <a:spcBef>
                <a:spcPts val="1800"/>
              </a:spcBef>
              <a:buFont typeface="Calibri" panose="020F0502020204030204" pitchFamily="34" charset="0"/>
              <a:buChar char="–"/>
            </a:pPr>
            <a:r>
              <a:rPr lang="cs-CZ" altLang="cs-CZ" sz="2000" dirty="0"/>
              <a:t>Upozornění na jednotlivé </a:t>
            </a:r>
            <a:r>
              <a:rPr lang="cs-CZ" altLang="cs-CZ" sz="2000" u="sng" dirty="0"/>
              <a:t>limity výzkumu</a:t>
            </a:r>
            <a:r>
              <a:rPr lang="cs-CZ" altLang="cs-CZ" sz="2000" dirty="0"/>
              <a:t>.</a:t>
            </a:r>
          </a:p>
          <a:p>
            <a:pPr marL="450850" lvl="1" indent="-365125" algn="just">
              <a:spcBef>
                <a:spcPts val="1800"/>
              </a:spcBef>
              <a:buFont typeface="Calibri" panose="020F0502020204030204" pitchFamily="34" charset="0"/>
              <a:buChar char="–"/>
            </a:pPr>
            <a:r>
              <a:rPr lang="cs-CZ" altLang="cs-CZ" sz="2000" u="sng" dirty="0"/>
              <a:t>Jak mohou být výzkumné nálezy využity v praxi</a:t>
            </a:r>
            <a:r>
              <a:rPr lang="cs-CZ" altLang="cs-CZ" sz="2000" dirty="0"/>
              <a:t> (v pedagogické či sociální práci).</a:t>
            </a:r>
          </a:p>
        </p:txBody>
      </p:sp>
      <p:sp>
        <p:nvSpPr>
          <p:cNvPr id="3" name="Obdélník 2">
            <a:extLst>
              <a:ext uri="{FF2B5EF4-FFF2-40B4-BE49-F238E27FC236}">
                <a16:creationId xmlns:a16="http://schemas.microsoft.com/office/drawing/2014/main" id="{863D2BA7-5006-48A2-AA02-92DD4A6BC806}"/>
              </a:ext>
            </a:extLst>
          </p:cNvPr>
          <p:cNvSpPr/>
          <p:nvPr/>
        </p:nvSpPr>
        <p:spPr>
          <a:xfrm>
            <a:off x="3707904" y="243053"/>
            <a:ext cx="1728192" cy="504056"/>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91395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bdélník: se zakulacenými rohy 33">
            <a:extLst>
              <a:ext uri="{FF2B5EF4-FFF2-40B4-BE49-F238E27FC236}">
                <a16:creationId xmlns:a16="http://schemas.microsoft.com/office/drawing/2014/main" id="{A5CC92F2-B354-435C-AC58-04FED9997CF9}"/>
              </a:ext>
            </a:extLst>
          </p:cNvPr>
          <p:cNvSpPr/>
          <p:nvPr/>
        </p:nvSpPr>
        <p:spPr>
          <a:xfrm>
            <a:off x="1997321" y="2162120"/>
            <a:ext cx="1558712" cy="287229"/>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18" name="Obdélník: se zakulacenými rohy 17">
            <a:extLst>
              <a:ext uri="{FF2B5EF4-FFF2-40B4-BE49-F238E27FC236}">
                <a16:creationId xmlns:a16="http://schemas.microsoft.com/office/drawing/2014/main" id="{6FA71E97-224A-45B6-BA10-A21759FCA16E}"/>
              </a:ext>
            </a:extLst>
          </p:cNvPr>
          <p:cNvSpPr/>
          <p:nvPr/>
        </p:nvSpPr>
        <p:spPr>
          <a:xfrm>
            <a:off x="1978946" y="1788346"/>
            <a:ext cx="1558712" cy="27699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Obdélník: se zakulacenými rohy 16">
            <a:extLst>
              <a:ext uri="{FF2B5EF4-FFF2-40B4-BE49-F238E27FC236}">
                <a16:creationId xmlns:a16="http://schemas.microsoft.com/office/drawing/2014/main" id="{35A163CF-4AB4-43B1-8BE7-6E78F589EAB0}"/>
              </a:ext>
            </a:extLst>
          </p:cNvPr>
          <p:cNvSpPr/>
          <p:nvPr/>
        </p:nvSpPr>
        <p:spPr>
          <a:xfrm>
            <a:off x="1987734" y="1405988"/>
            <a:ext cx="1549924" cy="27699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3" name="Obdélník: se zakulacenými rohy 2">
            <a:extLst>
              <a:ext uri="{FF2B5EF4-FFF2-40B4-BE49-F238E27FC236}">
                <a16:creationId xmlns:a16="http://schemas.microsoft.com/office/drawing/2014/main" id="{1B2B4B23-8737-46B3-B0C8-3571706D6FBA}"/>
              </a:ext>
            </a:extLst>
          </p:cNvPr>
          <p:cNvSpPr/>
          <p:nvPr/>
        </p:nvSpPr>
        <p:spPr>
          <a:xfrm>
            <a:off x="1987735" y="1014806"/>
            <a:ext cx="1553495" cy="27699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9" name="Obdélník: se zakulacenými rohy 8">
            <a:extLst>
              <a:ext uri="{FF2B5EF4-FFF2-40B4-BE49-F238E27FC236}">
                <a16:creationId xmlns:a16="http://schemas.microsoft.com/office/drawing/2014/main" id="{0AA97B66-13F4-4F21-9E29-DBDF6AE5D536}"/>
              </a:ext>
            </a:extLst>
          </p:cNvPr>
          <p:cNvSpPr/>
          <p:nvPr/>
        </p:nvSpPr>
        <p:spPr>
          <a:xfrm>
            <a:off x="294322" y="1420096"/>
            <a:ext cx="964346" cy="631003"/>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6" name="TextovéPole 5">
            <a:extLst>
              <a:ext uri="{FF2B5EF4-FFF2-40B4-BE49-F238E27FC236}">
                <a16:creationId xmlns:a16="http://schemas.microsoft.com/office/drawing/2014/main" id="{8E94BE68-E369-4F3F-81BE-79F6535CFBC9}"/>
              </a:ext>
            </a:extLst>
          </p:cNvPr>
          <p:cNvSpPr txBox="1"/>
          <p:nvPr/>
        </p:nvSpPr>
        <p:spPr>
          <a:xfrm>
            <a:off x="272297" y="1475915"/>
            <a:ext cx="1065013" cy="715581"/>
          </a:xfrm>
          <a:prstGeom prst="rect">
            <a:avLst/>
          </a:prstGeom>
          <a:noFill/>
        </p:spPr>
        <p:txBody>
          <a:bodyPr wrap="square" rtlCol="0">
            <a:spAutoFit/>
          </a:bodyPr>
          <a:lstStyle/>
          <a:p>
            <a:pPr algn="ctr"/>
            <a:r>
              <a:rPr lang="cs-CZ" sz="1350" b="1" dirty="0">
                <a:solidFill>
                  <a:schemeClr val="bg1"/>
                </a:solidFill>
              </a:rPr>
              <a:t>Výzkumný cíl</a:t>
            </a:r>
          </a:p>
          <a:p>
            <a:endParaRPr lang="cs-CZ" sz="1350" dirty="0">
              <a:solidFill>
                <a:schemeClr val="bg1"/>
              </a:solidFill>
            </a:endParaRPr>
          </a:p>
        </p:txBody>
      </p:sp>
      <p:sp>
        <p:nvSpPr>
          <p:cNvPr id="15" name="TextovéPole 14">
            <a:extLst>
              <a:ext uri="{FF2B5EF4-FFF2-40B4-BE49-F238E27FC236}">
                <a16:creationId xmlns:a16="http://schemas.microsoft.com/office/drawing/2014/main" id="{C3D3FB73-8AF0-4337-8A5D-B6B167DB0F45}"/>
              </a:ext>
            </a:extLst>
          </p:cNvPr>
          <p:cNvSpPr txBox="1"/>
          <p:nvPr/>
        </p:nvSpPr>
        <p:spPr>
          <a:xfrm>
            <a:off x="439306" y="3205053"/>
            <a:ext cx="8262816" cy="3016210"/>
          </a:xfrm>
          <a:prstGeom prst="rect">
            <a:avLst/>
          </a:prstGeom>
          <a:noFill/>
        </p:spPr>
        <p:txBody>
          <a:bodyPr wrap="square" rtlCol="0">
            <a:spAutoFit/>
          </a:bodyPr>
          <a:lstStyle/>
          <a:p>
            <a:pPr algn="just">
              <a:spcBef>
                <a:spcPts val="900"/>
              </a:spcBef>
              <a:buClr>
                <a:srgbClr val="0070C0"/>
              </a:buClr>
            </a:pPr>
            <a:r>
              <a:rPr lang="cs-CZ" sz="2000" b="1" dirty="0">
                <a:solidFill>
                  <a:srgbClr val="0070C0"/>
                </a:solidFill>
              </a:rPr>
              <a:t>POSTUP PSANÍ EMPIRICKÉ ČÁSTI:</a:t>
            </a:r>
          </a:p>
          <a:p>
            <a:pPr marL="335756" indent="-335756" algn="just">
              <a:spcBef>
                <a:spcPts val="3600"/>
              </a:spcBef>
              <a:buFont typeface="Symbol" panose="05050102010706020507" pitchFamily="18" charset="2"/>
              <a:buChar char="Þ"/>
            </a:pPr>
            <a:r>
              <a:rPr lang="cs-CZ" altLang="cs-CZ" sz="2000" b="1" u="sng" dirty="0"/>
              <a:t>V tomto pořadí probíhá promýšlení a tvorba empirické části závěrečné práce</a:t>
            </a:r>
            <a:r>
              <a:rPr lang="cs-CZ" altLang="cs-CZ" sz="2000" b="1" dirty="0"/>
              <a:t>.</a:t>
            </a:r>
            <a:endParaRPr lang="cs-CZ" altLang="cs-CZ" sz="2000" dirty="0"/>
          </a:p>
          <a:p>
            <a:pPr marL="335756" indent="-335756" algn="just">
              <a:spcBef>
                <a:spcPts val="2400"/>
              </a:spcBef>
              <a:buFont typeface="Symbol" panose="05050102010706020507" pitchFamily="18" charset="2"/>
              <a:buChar char="Þ"/>
            </a:pPr>
            <a:r>
              <a:rPr lang="cs-CZ" altLang="cs-CZ" sz="2000" b="1" dirty="0"/>
              <a:t>V tomto sledu jsou </a:t>
            </a:r>
            <a:r>
              <a:rPr lang="cs-CZ" altLang="cs-CZ" sz="2000" b="1" u="sng" dirty="0"/>
              <a:t>sepisovány nejpodstatnější kapitoly</a:t>
            </a:r>
            <a:r>
              <a:rPr lang="cs-CZ" altLang="cs-CZ" sz="2000" b="1" dirty="0"/>
              <a:t> v empirické části. </a:t>
            </a:r>
          </a:p>
          <a:p>
            <a:pPr marL="792956" lvl="1" indent="-335756" algn="just">
              <a:spcBef>
                <a:spcPts val="2400"/>
              </a:spcBef>
              <a:buFont typeface="Symbol" panose="05050102010706020507" pitchFamily="18" charset="2"/>
              <a:buChar char="Þ"/>
            </a:pPr>
            <a:r>
              <a:rPr lang="cs-CZ" altLang="cs-CZ" sz="1900" dirty="0"/>
              <a:t>Z předchozích empirických kapitol (počínaje výzkumným cílem) vyplývají postupně následující kapitoly.</a:t>
            </a:r>
          </a:p>
        </p:txBody>
      </p:sp>
      <p:sp>
        <p:nvSpPr>
          <p:cNvPr id="10" name="Šipka: doprava 9">
            <a:extLst>
              <a:ext uri="{FF2B5EF4-FFF2-40B4-BE49-F238E27FC236}">
                <a16:creationId xmlns:a16="http://schemas.microsoft.com/office/drawing/2014/main" id="{BD3D93FE-8FA6-409A-BDE3-EF9F4E458BF6}"/>
              </a:ext>
            </a:extLst>
          </p:cNvPr>
          <p:cNvSpPr/>
          <p:nvPr/>
        </p:nvSpPr>
        <p:spPr>
          <a:xfrm>
            <a:off x="1470513" y="1068824"/>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0" name="Šipka: doprava 19">
            <a:extLst>
              <a:ext uri="{FF2B5EF4-FFF2-40B4-BE49-F238E27FC236}">
                <a16:creationId xmlns:a16="http://schemas.microsoft.com/office/drawing/2014/main" id="{3EA37E70-A350-4ACE-96E6-909AA60EDD76}"/>
              </a:ext>
            </a:extLst>
          </p:cNvPr>
          <p:cNvSpPr/>
          <p:nvPr/>
        </p:nvSpPr>
        <p:spPr>
          <a:xfrm>
            <a:off x="1470513" y="1452153"/>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1" name="Šipka: doprava 20">
            <a:extLst>
              <a:ext uri="{FF2B5EF4-FFF2-40B4-BE49-F238E27FC236}">
                <a16:creationId xmlns:a16="http://schemas.microsoft.com/office/drawing/2014/main" id="{BE379AB2-A419-4C14-B6DB-805B28911BAB}"/>
              </a:ext>
            </a:extLst>
          </p:cNvPr>
          <p:cNvSpPr/>
          <p:nvPr/>
        </p:nvSpPr>
        <p:spPr>
          <a:xfrm>
            <a:off x="1476006" y="1826916"/>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 name="TextovéPole 1">
            <a:extLst>
              <a:ext uri="{FF2B5EF4-FFF2-40B4-BE49-F238E27FC236}">
                <a16:creationId xmlns:a16="http://schemas.microsoft.com/office/drawing/2014/main" id="{8100D3F6-F029-421E-BE68-10847172D735}"/>
              </a:ext>
            </a:extLst>
          </p:cNvPr>
          <p:cNvSpPr txBox="1"/>
          <p:nvPr/>
        </p:nvSpPr>
        <p:spPr>
          <a:xfrm>
            <a:off x="1997321" y="1023190"/>
            <a:ext cx="1626030" cy="300082"/>
          </a:xfrm>
          <a:prstGeom prst="rect">
            <a:avLst/>
          </a:prstGeom>
          <a:noFill/>
        </p:spPr>
        <p:txBody>
          <a:bodyPr wrap="square" rtlCol="0">
            <a:spAutoFit/>
          </a:bodyPr>
          <a:lstStyle/>
          <a:p>
            <a:r>
              <a:rPr lang="cs-CZ" sz="1350" b="1" dirty="0">
                <a:solidFill>
                  <a:schemeClr val="bg1"/>
                </a:solidFill>
              </a:rPr>
              <a:t>Hypotéza H1 </a:t>
            </a:r>
            <a:endParaRPr lang="cs-CZ" sz="1350" dirty="0">
              <a:solidFill>
                <a:schemeClr val="bg1"/>
              </a:solidFill>
            </a:endParaRPr>
          </a:p>
        </p:txBody>
      </p:sp>
      <p:sp>
        <p:nvSpPr>
          <p:cNvPr id="13" name="TextovéPole 12">
            <a:extLst>
              <a:ext uri="{FF2B5EF4-FFF2-40B4-BE49-F238E27FC236}">
                <a16:creationId xmlns:a16="http://schemas.microsoft.com/office/drawing/2014/main" id="{684B4CBA-DCB3-462D-BD38-AF64E4975193}"/>
              </a:ext>
            </a:extLst>
          </p:cNvPr>
          <p:cNvSpPr txBox="1"/>
          <p:nvPr/>
        </p:nvSpPr>
        <p:spPr>
          <a:xfrm>
            <a:off x="1931523" y="1412433"/>
            <a:ext cx="1698016" cy="300082"/>
          </a:xfrm>
          <a:prstGeom prst="rect">
            <a:avLst/>
          </a:prstGeom>
          <a:noFill/>
        </p:spPr>
        <p:txBody>
          <a:bodyPr wrap="square" rtlCol="0">
            <a:spAutoFit/>
          </a:bodyPr>
          <a:lstStyle/>
          <a:p>
            <a:r>
              <a:rPr lang="cs-CZ" sz="1350" dirty="0">
                <a:solidFill>
                  <a:schemeClr val="bg1"/>
                </a:solidFill>
              </a:rPr>
              <a:t> </a:t>
            </a:r>
            <a:r>
              <a:rPr lang="cs-CZ" sz="1350" b="1" dirty="0">
                <a:solidFill>
                  <a:schemeClr val="bg1"/>
                </a:solidFill>
              </a:rPr>
              <a:t>Hypotéza H2</a:t>
            </a:r>
            <a:endParaRPr lang="cs-CZ" sz="1350" dirty="0">
              <a:solidFill>
                <a:schemeClr val="bg1"/>
              </a:solidFill>
            </a:endParaRPr>
          </a:p>
        </p:txBody>
      </p:sp>
      <p:sp>
        <p:nvSpPr>
          <p:cNvPr id="14" name="TextovéPole 13">
            <a:extLst>
              <a:ext uri="{FF2B5EF4-FFF2-40B4-BE49-F238E27FC236}">
                <a16:creationId xmlns:a16="http://schemas.microsoft.com/office/drawing/2014/main" id="{74EA1608-DD20-446C-88E5-632BC47DB924}"/>
              </a:ext>
            </a:extLst>
          </p:cNvPr>
          <p:cNvSpPr txBox="1"/>
          <p:nvPr/>
        </p:nvSpPr>
        <p:spPr>
          <a:xfrm>
            <a:off x="1939678" y="1781283"/>
            <a:ext cx="1597979" cy="300082"/>
          </a:xfrm>
          <a:prstGeom prst="rect">
            <a:avLst/>
          </a:prstGeom>
          <a:noFill/>
        </p:spPr>
        <p:txBody>
          <a:bodyPr wrap="square" rtlCol="0">
            <a:spAutoFit/>
          </a:bodyPr>
          <a:lstStyle/>
          <a:p>
            <a:r>
              <a:rPr lang="cs-CZ" sz="1350" b="1" dirty="0">
                <a:solidFill>
                  <a:schemeClr val="bg1"/>
                </a:solidFill>
              </a:rPr>
              <a:t> Hypotéza H3</a:t>
            </a:r>
          </a:p>
        </p:txBody>
      </p:sp>
      <p:sp>
        <p:nvSpPr>
          <p:cNvPr id="22" name="TextovéPole 21">
            <a:extLst>
              <a:ext uri="{FF2B5EF4-FFF2-40B4-BE49-F238E27FC236}">
                <a16:creationId xmlns:a16="http://schemas.microsoft.com/office/drawing/2014/main" id="{D9F76E27-B2FD-47D3-AD9D-E96B11AA4A1A}"/>
              </a:ext>
            </a:extLst>
          </p:cNvPr>
          <p:cNvSpPr txBox="1"/>
          <p:nvPr/>
        </p:nvSpPr>
        <p:spPr>
          <a:xfrm>
            <a:off x="4464086" y="1648825"/>
            <a:ext cx="1118064" cy="542456"/>
          </a:xfrm>
          <a:prstGeom prst="rect">
            <a:avLst/>
          </a:prstGeom>
          <a:noFill/>
        </p:spPr>
        <p:txBody>
          <a:bodyPr wrap="square" rtlCol="0">
            <a:spAutoFit/>
          </a:bodyPr>
          <a:lstStyle/>
          <a:p>
            <a:r>
              <a:rPr lang="cs-CZ" b="1" dirty="0">
                <a:solidFill>
                  <a:srgbClr val="0070C0"/>
                </a:solidFill>
              </a:rPr>
              <a:t>     </a:t>
            </a:r>
            <a:r>
              <a:rPr lang="cs-CZ" sz="1125" b="1" dirty="0">
                <a:solidFill>
                  <a:schemeClr val="bg1"/>
                </a:solidFill>
              </a:rPr>
              <a:t>VOLBA RESPONDENTŮ</a:t>
            </a:r>
            <a:endParaRPr lang="cs-CZ" sz="1125" dirty="0">
              <a:solidFill>
                <a:schemeClr val="bg1"/>
              </a:solidFill>
            </a:endParaRPr>
          </a:p>
        </p:txBody>
      </p:sp>
      <p:sp>
        <p:nvSpPr>
          <p:cNvPr id="23" name="Šipka: doprava 22">
            <a:extLst>
              <a:ext uri="{FF2B5EF4-FFF2-40B4-BE49-F238E27FC236}">
                <a16:creationId xmlns:a16="http://schemas.microsoft.com/office/drawing/2014/main" id="{B5E4AD6F-4E1A-417E-AF68-1D2C5CA7E98B}"/>
              </a:ext>
            </a:extLst>
          </p:cNvPr>
          <p:cNvSpPr/>
          <p:nvPr/>
        </p:nvSpPr>
        <p:spPr>
          <a:xfrm>
            <a:off x="3651587" y="1635683"/>
            <a:ext cx="371444"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4" name="Obdélník: se zakulacenými rohy 23">
            <a:extLst>
              <a:ext uri="{FF2B5EF4-FFF2-40B4-BE49-F238E27FC236}">
                <a16:creationId xmlns:a16="http://schemas.microsoft.com/office/drawing/2014/main" id="{D695D337-3814-46BB-BAA8-608CA233478F}"/>
              </a:ext>
            </a:extLst>
          </p:cNvPr>
          <p:cNvSpPr/>
          <p:nvPr/>
        </p:nvSpPr>
        <p:spPr>
          <a:xfrm>
            <a:off x="4108199" y="1222259"/>
            <a:ext cx="945672" cy="1066558"/>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4" name="TextovéPole 3">
            <a:extLst>
              <a:ext uri="{FF2B5EF4-FFF2-40B4-BE49-F238E27FC236}">
                <a16:creationId xmlns:a16="http://schemas.microsoft.com/office/drawing/2014/main" id="{D878E3F3-6D8D-4872-820A-03FDA8313DE5}"/>
              </a:ext>
            </a:extLst>
          </p:cNvPr>
          <p:cNvSpPr txBox="1"/>
          <p:nvPr/>
        </p:nvSpPr>
        <p:spPr>
          <a:xfrm>
            <a:off x="3979238" y="1261937"/>
            <a:ext cx="1253087" cy="957955"/>
          </a:xfrm>
          <a:prstGeom prst="rect">
            <a:avLst/>
          </a:prstGeom>
          <a:noFill/>
        </p:spPr>
        <p:txBody>
          <a:bodyPr wrap="square" rtlCol="0">
            <a:spAutoFit/>
          </a:bodyPr>
          <a:lstStyle/>
          <a:p>
            <a:pPr algn="ctr"/>
            <a:r>
              <a:rPr lang="cs-CZ" sz="1125" b="1" dirty="0">
                <a:solidFill>
                  <a:schemeClr val="bg1"/>
                </a:solidFill>
              </a:rPr>
              <a:t>NÁSTROJ  </a:t>
            </a:r>
          </a:p>
          <a:p>
            <a:pPr algn="ctr"/>
            <a:r>
              <a:rPr lang="cs-CZ" sz="1125" b="1" dirty="0">
                <a:solidFill>
                  <a:schemeClr val="bg1"/>
                </a:solidFill>
              </a:rPr>
              <a:t>SBĚRU DAT</a:t>
            </a:r>
          </a:p>
          <a:p>
            <a:pPr algn="ctr"/>
            <a:r>
              <a:rPr lang="cs-CZ" sz="1125" b="1" dirty="0">
                <a:solidFill>
                  <a:schemeClr val="bg1"/>
                </a:solidFill>
              </a:rPr>
              <a:t> </a:t>
            </a:r>
            <a:r>
              <a:rPr lang="cs-CZ" sz="1125" b="1" dirty="0">
                <a:solidFill>
                  <a:srgbClr val="FFFF00"/>
                </a:solidFill>
              </a:rPr>
              <a:t>A </a:t>
            </a:r>
          </a:p>
          <a:p>
            <a:pPr algn="ctr"/>
            <a:r>
              <a:rPr lang="cs-CZ" sz="1125" b="1" dirty="0">
                <a:solidFill>
                  <a:schemeClr val="bg1"/>
                </a:solidFill>
              </a:rPr>
              <a:t>METODA </a:t>
            </a:r>
          </a:p>
          <a:p>
            <a:pPr algn="ctr"/>
            <a:r>
              <a:rPr lang="cs-CZ" sz="1125" b="1" dirty="0">
                <a:solidFill>
                  <a:schemeClr val="bg1"/>
                </a:solidFill>
              </a:rPr>
              <a:t>ANALÝZY DAT</a:t>
            </a:r>
          </a:p>
        </p:txBody>
      </p:sp>
      <p:sp>
        <p:nvSpPr>
          <p:cNvPr id="19" name="Šipka: doprava 18">
            <a:extLst>
              <a:ext uri="{FF2B5EF4-FFF2-40B4-BE49-F238E27FC236}">
                <a16:creationId xmlns:a16="http://schemas.microsoft.com/office/drawing/2014/main" id="{DDF2C189-4A94-45F7-BC8C-A50AEA9416F6}"/>
              </a:ext>
            </a:extLst>
          </p:cNvPr>
          <p:cNvSpPr/>
          <p:nvPr/>
        </p:nvSpPr>
        <p:spPr>
          <a:xfrm>
            <a:off x="5175564" y="1668614"/>
            <a:ext cx="371444"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5" name="Obdélník: se zakulacenými rohy 24">
            <a:extLst>
              <a:ext uri="{FF2B5EF4-FFF2-40B4-BE49-F238E27FC236}">
                <a16:creationId xmlns:a16="http://schemas.microsoft.com/office/drawing/2014/main" id="{F5B04280-F0E2-4F8A-8B68-4593718791A2}"/>
              </a:ext>
            </a:extLst>
          </p:cNvPr>
          <p:cNvSpPr/>
          <p:nvPr/>
        </p:nvSpPr>
        <p:spPr>
          <a:xfrm>
            <a:off x="5648763" y="1410833"/>
            <a:ext cx="1288106" cy="659789"/>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26" name="TextovéPole 25">
            <a:extLst>
              <a:ext uri="{FF2B5EF4-FFF2-40B4-BE49-F238E27FC236}">
                <a16:creationId xmlns:a16="http://schemas.microsoft.com/office/drawing/2014/main" id="{D3C9C141-9BEC-4743-AF0B-86AEC75F767F}"/>
              </a:ext>
            </a:extLst>
          </p:cNvPr>
          <p:cNvSpPr txBox="1"/>
          <p:nvPr/>
        </p:nvSpPr>
        <p:spPr>
          <a:xfrm>
            <a:off x="5642020" y="1434874"/>
            <a:ext cx="1239200" cy="611706"/>
          </a:xfrm>
          <a:prstGeom prst="rect">
            <a:avLst/>
          </a:prstGeom>
          <a:noFill/>
        </p:spPr>
        <p:txBody>
          <a:bodyPr wrap="square" rtlCol="0">
            <a:spAutoFit/>
          </a:bodyPr>
          <a:lstStyle/>
          <a:p>
            <a:pPr algn="ctr"/>
            <a:r>
              <a:rPr lang="cs-CZ" sz="1125" b="1" dirty="0">
                <a:solidFill>
                  <a:schemeClr val="bg1"/>
                </a:solidFill>
              </a:rPr>
              <a:t>VÝSLEDKY </a:t>
            </a:r>
          </a:p>
          <a:p>
            <a:pPr algn="ctr"/>
            <a:r>
              <a:rPr lang="cs-CZ" sz="1125" b="1" dirty="0">
                <a:solidFill>
                  <a:schemeClr val="bg1"/>
                </a:solidFill>
              </a:rPr>
              <a:t>A JEJICH INTERPRETACE</a:t>
            </a:r>
          </a:p>
        </p:txBody>
      </p:sp>
      <p:sp>
        <p:nvSpPr>
          <p:cNvPr id="27" name="Obdélník: se zakulacenými rohy 26">
            <a:extLst>
              <a:ext uri="{FF2B5EF4-FFF2-40B4-BE49-F238E27FC236}">
                <a16:creationId xmlns:a16="http://schemas.microsoft.com/office/drawing/2014/main" id="{A89374B3-FB45-42D3-8AD8-0C6715B74EE2}"/>
              </a:ext>
            </a:extLst>
          </p:cNvPr>
          <p:cNvSpPr/>
          <p:nvPr/>
        </p:nvSpPr>
        <p:spPr>
          <a:xfrm>
            <a:off x="7625244" y="1363320"/>
            <a:ext cx="1118065" cy="639333"/>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28" name="TextovéPole 27">
            <a:extLst>
              <a:ext uri="{FF2B5EF4-FFF2-40B4-BE49-F238E27FC236}">
                <a16:creationId xmlns:a16="http://schemas.microsoft.com/office/drawing/2014/main" id="{C0BDE4DE-6232-41C6-BAD2-7A8CCFB1F608}"/>
              </a:ext>
            </a:extLst>
          </p:cNvPr>
          <p:cNvSpPr txBox="1"/>
          <p:nvPr/>
        </p:nvSpPr>
        <p:spPr>
          <a:xfrm>
            <a:off x="7666429" y="1513598"/>
            <a:ext cx="1035693" cy="346249"/>
          </a:xfrm>
          <a:prstGeom prst="rect">
            <a:avLst/>
          </a:prstGeom>
          <a:noFill/>
        </p:spPr>
        <p:txBody>
          <a:bodyPr wrap="square" rtlCol="0">
            <a:spAutoFit/>
          </a:bodyPr>
          <a:lstStyle/>
          <a:p>
            <a:pPr algn="ctr"/>
            <a:r>
              <a:rPr lang="cs-CZ" sz="1650" b="1" dirty="0">
                <a:solidFill>
                  <a:srgbClr val="FFFF00"/>
                </a:solidFill>
              </a:rPr>
              <a:t>DISKUSE</a:t>
            </a:r>
          </a:p>
        </p:txBody>
      </p:sp>
      <p:sp>
        <p:nvSpPr>
          <p:cNvPr id="29" name="Šipka: doprava 28">
            <a:extLst>
              <a:ext uri="{FF2B5EF4-FFF2-40B4-BE49-F238E27FC236}">
                <a16:creationId xmlns:a16="http://schemas.microsoft.com/office/drawing/2014/main" id="{DBF80EB1-24DD-4241-AD09-E982DF62183A}"/>
              </a:ext>
            </a:extLst>
          </p:cNvPr>
          <p:cNvSpPr/>
          <p:nvPr/>
        </p:nvSpPr>
        <p:spPr>
          <a:xfrm>
            <a:off x="7088672" y="1635683"/>
            <a:ext cx="371444"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30" name="TextovéPole 29">
            <a:extLst>
              <a:ext uri="{FF2B5EF4-FFF2-40B4-BE49-F238E27FC236}">
                <a16:creationId xmlns:a16="http://schemas.microsoft.com/office/drawing/2014/main" id="{19664E82-1B56-4351-80E8-7BDC5B5288AD}"/>
              </a:ext>
            </a:extLst>
          </p:cNvPr>
          <p:cNvSpPr txBox="1"/>
          <p:nvPr/>
        </p:nvSpPr>
        <p:spPr>
          <a:xfrm>
            <a:off x="1987734" y="2138609"/>
            <a:ext cx="1597979" cy="300082"/>
          </a:xfrm>
          <a:prstGeom prst="rect">
            <a:avLst/>
          </a:prstGeom>
          <a:noFill/>
        </p:spPr>
        <p:txBody>
          <a:bodyPr wrap="square" rtlCol="0">
            <a:spAutoFit/>
          </a:bodyPr>
          <a:lstStyle/>
          <a:p>
            <a:r>
              <a:rPr lang="cs-CZ" sz="1350" b="1" dirty="0">
                <a:solidFill>
                  <a:schemeClr val="bg1"/>
                </a:solidFill>
              </a:rPr>
              <a:t>Hypotéza H4</a:t>
            </a:r>
          </a:p>
        </p:txBody>
      </p:sp>
      <p:sp>
        <p:nvSpPr>
          <p:cNvPr id="31" name="Šipka: doprava 30">
            <a:extLst>
              <a:ext uri="{FF2B5EF4-FFF2-40B4-BE49-F238E27FC236}">
                <a16:creationId xmlns:a16="http://schemas.microsoft.com/office/drawing/2014/main" id="{4C0AAA2E-E307-4780-8902-76BE27446CC9}"/>
              </a:ext>
            </a:extLst>
          </p:cNvPr>
          <p:cNvSpPr/>
          <p:nvPr/>
        </p:nvSpPr>
        <p:spPr>
          <a:xfrm>
            <a:off x="1480183" y="2183578"/>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Tree>
    <p:extLst>
      <p:ext uri="{BB962C8B-B14F-4D97-AF65-F5344CB8AC3E}">
        <p14:creationId xmlns:p14="http://schemas.microsoft.com/office/powerpoint/2010/main" val="1074668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E43AD-C6BD-5BDA-040A-8BFE97651D16}"/>
            </a:ext>
          </a:extLst>
        </p:cNvPr>
        <p:cNvGrpSpPr/>
        <p:nvPr/>
      </p:nvGrpSpPr>
      <p:grpSpPr>
        <a:xfrm>
          <a:off x="0" y="0"/>
          <a:ext cx="0" cy="0"/>
          <a:chOff x="0" y="0"/>
          <a:chExt cx="0" cy="0"/>
        </a:xfrm>
      </p:grpSpPr>
      <p:sp>
        <p:nvSpPr>
          <p:cNvPr id="34" name="Obdélník: se zakulacenými rohy 33">
            <a:extLst>
              <a:ext uri="{FF2B5EF4-FFF2-40B4-BE49-F238E27FC236}">
                <a16:creationId xmlns:a16="http://schemas.microsoft.com/office/drawing/2014/main" id="{053DA44F-8F37-6F3D-4663-7155DB71F916}"/>
              </a:ext>
            </a:extLst>
          </p:cNvPr>
          <p:cNvSpPr/>
          <p:nvPr/>
        </p:nvSpPr>
        <p:spPr>
          <a:xfrm>
            <a:off x="1997321" y="2162120"/>
            <a:ext cx="1558712" cy="287229"/>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18" name="Obdélník: se zakulacenými rohy 17">
            <a:extLst>
              <a:ext uri="{FF2B5EF4-FFF2-40B4-BE49-F238E27FC236}">
                <a16:creationId xmlns:a16="http://schemas.microsoft.com/office/drawing/2014/main" id="{C0CC0FD7-2C01-CEF1-DCAD-F1696F5F432F}"/>
              </a:ext>
            </a:extLst>
          </p:cNvPr>
          <p:cNvSpPr/>
          <p:nvPr/>
        </p:nvSpPr>
        <p:spPr>
          <a:xfrm>
            <a:off x="1978946" y="1788346"/>
            <a:ext cx="1558712" cy="27699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Obdélník: se zakulacenými rohy 16">
            <a:extLst>
              <a:ext uri="{FF2B5EF4-FFF2-40B4-BE49-F238E27FC236}">
                <a16:creationId xmlns:a16="http://schemas.microsoft.com/office/drawing/2014/main" id="{5995C7A8-21FE-7AA0-5280-46B88F1033A1}"/>
              </a:ext>
            </a:extLst>
          </p:cNvPr>
          <p:cNvSpPr/>
          <p:nvPr/>
        </p:nvSpPr>
        <p:spPr>
          <a:xfrm>
            <a:off x="1987734" y="1405988"/>
            <a:ext cx="1549924" cy="27699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3" name="Obdélník: se zakulacenými rohy 2">
            <a:extLst>
              <a:ext uri="{FF2B5EF4-FFF2-40B4-BE49-F238E27FC236}">
                <a16:creationId xmlns:a16="http://schemas.microsoft.com/office/drawing/2014/main" id="{FEB38D9D-3DE9-CCF2-35F9-627049DD0000}"/>
              </a:ext>
            </a:extLst>
          </p:cNvPr>
          <p:cNvSpPr/>
          <p:nvPr/>
        </p:nvSpPr>
        <p:spPr>
          <a:xfrm>
            <a:off x="1987735" y="1014806"/>
            <a:ext cx="1553495" cy="276999"/>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9" name="Obdélník: se zakulacenými rohy 8">
            <a:extLst>
              <a:ext uri="{FF2B5EF4-FFF2-40B4-BE49-F238E27FC236}">
                <a16:creationId xmlns:a16="http://schemas.microsoft.com/office/drawing/2014/main" id="{3D215428-A55C-7D13-4DE5-C78EA86CF321}"/>
              </a:ext>
            </a:extLst>
          </p:cNvPr>
          <p:cNvSpPr/>
          <p:nvPr/>
        </p:nvSpPr>
        <p:spPr>
          <a:xfrm>
            <a:off x="294322" y="1420096"/>
            <a:ext cx="964346" cy="631003"/>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6" name="TextovéPole 5">
            <a:extLst>
              <a:ext uri="{FF2B5EF4-FFF2-40B4-BE49-F238E27FC236}">
                <a16:creationId xmlns:a16="http://schemas.microsoft.com/office/drawing/2014/main" id="{DCBD4636-9051-B5B4-EF8F-5CB602E1E53C}"/>
              </a:ext>
            </a:extLst>
          </p:cNvPr>
          <p:cNvSpPr txBox="1"/>
          <p:nvPr/>
        </p:nvSpPr>
        <p:spPr>
          <a:xfrm>
            <a:off x="272297" y="1475915"/>
            <a:ext cx="1065013" cy="715581"/>
          </a:xfrm>
          <a:prstGeom prst="rect">
            <a:avLst/>
          </a:prstGeom>
          <a:noFill/>
        </p:spPr>
        <p:txBody>
          <a:bodyPr wrap="square" rtlCol="0">
            <a:spAutoFit/>
          </a:bodyPr>
          <a:lstStyle/>
          <a:p>
            <a:pPr algn="ctr"/>
            <a:r>
              <a:rPr lang="cs-CZ" sz="1350" b="1" dirty="0">
                <a:solidFill>
                  <a:schemeClr val="bg1"/>
                </a:solidFill>
              </a:rPr>
              <a:t>Výzkumný cíl</a:t>
            </a:r>
          </a:p>
          <a:p>
            <a:endParaRPr lang="cs-CZ" sz="1350" dirty="0">
              <a:solidFill>
                <a:schemeClr val="bg1"/>
              </a:solidFill>
            </a:endParaRPr>
          </a:p>
        </p:txBody>
      </p:sp>
      <p:sp>
        <p:nvSpPr>
          <p:cNvPr id="15" name="TextovéPole 14">
            <a:extLst>
              <a:ext uri="{FF2B5EF4-FFF2-40B4-BE49-F238E27FC236}">
                <a16:creationId xmlns:a16="http://schemas.microsoft.com/office/drawing/2014/main" id="{1D34BFBE-AF04-B77A-699B-51BBCC0478CF}"/>
              </a:ext>
            </a:extLst>
          </p:cNvPr>
          <p:cNvSpPr txBox="1"/>
          <p:nvPr/>
        </p:nvSpPr>
        <p:spPr>
          <a:xfrm>
            <a:off x="439306" y="3205053"/>
            <a:ext cx="8262816" cy="3016210"/>
          </a:xfrm>
          <a:prstGeom prst="rect">
            <a:avLst/>
          </a:prstGeom>
          <a:noFill/>
        </p:spPr>
        <p:txBody>
          <a:bodyPr wrap="square" rtlCol="0">
            <a:spAutoFit/>
          </a:bodyPr>
          <a:lstStyle/>
          <a:p>
            <a:pPr algn="just">
              <a:spcBef>
                <a:spcPts val="900"/>
              </a:spcBef>
              <a:buClr>
                <a:srgbClr val="0070C0"/>
              </a:buClr>
            </a:pPr>
            <a:r>
              <a:rPr lang="cs-CZ" sz="2000" b="1" dirty="0">
                <a:solidFill>
                  <a:srgbClr val="0070C0"/>
                </a:solidFill>
              </a:rPr>
              <a:t>POSTUP PSANÍ EMPIRICKÉ ČÁSTI:</a:t>
            </a:r>
          </a:p>
          <a:p>
            <a:pPr marL="335756" indent="-335756" algn="just">
              <a:spcBef>
                <a:spcPts val="3600"/>
              </a:spcBef>
              <a:buFont typeface="Symbol" panose="05050102010706020507" pitchFamily="18" charset="2"/>
              <a:buChar char="Þ"/>
            </a:pPr>
            <a:r>
              <a:rPr lang="cs-CZ" altLang="cs-CZ" sz="2000" b="1" u="sng" dirty="0"/>
              <a:t>V tomto pořadí probíhá promýšlení a tvorba empirické části závěrečné práce</a:t>
            </a:r>
            <a:r>
              <a:rPr lang="cs-CZ" altLang="cs-CZ" sz="2000" b="1" dirty="0"/>
              <a:t>.</a:t>
            </a:r>
            <a:endParaRPr lang="cs-CZ" altLang="cs-CZ" sz="2000" dirty="0"/>
          </a:p>
          <a:p>
            <a:pPr marL="335756" indent="-335756" algn="just">
              <a:spcBef>
                <a:spcPts val="2400"/>
              </a:spcBef>
              <a:buFont typeface="Symbol" panose="05050102010706020507" pitchFamily="18" charset="2"/>
              <a:buChar char="Þ"/>
            </a:pPr>
            <a:r>
              <a:rPr lang="cs-CZ" altLang="cs-CZ" sz="2000" b="1" dirty="0"/>
              <a:t>V tomto sledu jsou </a:t>
            </a:r>
            <a:r>
              <a:rPr lang="cs-CZ" altLang="cs-CZ" sz="2000" b="1" u="sng" dirty="0"/>
              <a:t>sepisovány nejpodstatnější kapitoly</a:t>
            </a:r>
            <a:r>
              <a:rPr lang="cs-CZ" altLang="cs-CZ" sz="2000" b="1" dirty="0"/>
              <a:t> v empirické části. </a:t>
            </a:r>
          </a:p>
          <a:p>
            <a:pPr marL="792956" lvl="1" indent="-335756" algn="just">
              <a:spcBef>
                <a:spcPts val="2400"/>
              </a:spcBef>
              <a:buFont typeface="Symbol" panose="05050102010706020507" pitchFamily="18" charset="2"/>
              <a:buChar char="Þ"/>
            </a:pPr>
            <a:r>
              <a:rPr lang="cs-CZ" altLang="cs-CZ" sz="1900" dirty="0"/>
              <a:t>Z předchozích kapitol (počínaje výzkumným cílem) vyplývají postupně následující kapitoly.</a:t>
            </a:r>
          </a:p>
        </p:txBody>
      </p:sp>
      <p:sp>
        <p:nvSpPr>
          <p:cNvPr id="10" name="Šipka: doprava 9">
            <a:extLst>
              <a:ext uri="{FF2B5EF4-FFF2-40B4-BE49-F238E27FC236}">
                <a16:creationId xmlns:a16="http://schemas.microsoft.com/office/drawing/2014/main" id="{9C05312E-CF8A-2507-8880-BA26E713F86E}"/>
              </a:ext>
            </a:extLst>
          </p:cNvPr>
          <p:cNvSpPr/>
          <p:nvPr/>
        </p:nvSpPr>
        <p:spPr>
          <a:xfrm>
            <a:off x="1470513" y="1068824"/>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0" name="Šipka: doprava 19">
            <a:extLst>
              <a:ext uri="{FF2B5EF4-FFF2-40B4-BE49-F238E27FC236}">
                <a16:creationId xmlns:a16="http://schemas.microsoft.com/office/drawing/2014/main" id="{57793268-BE49-9B0A-04E3-4D11C8E89E39}"/>
              </a:ext>
            </a:extLst>
          </p:cNvPr>
          <p:cNvSpPr/>
          <p:nvPr/>
        </p:nvSpPr>
        <p:spPr>
          <a:xfrm>
            <a:off x="1470513" y="1452153"/>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1" name="Šipka: doprava 20">
            <a:extLst>
              <a:ext uri="{FF2B5EF4-FFF2-40B4-BE49-F238E27FC236}">
                <a16:creationId xmlns:a16="http://schemas.microsoft.com/office/drawing/2014/main" id="{88F93D4E-6B29-3B44-E53C-70E1F1B91970}"/>
              </a:ext>
            </a:extLst>
          </p:cNvPr>
          <p:cNvSpPr/>
          <p:nvPr/>
        </p:nvSpPr>
        <p:spPr>
          <a:xfrm>
            <a:off x="1476006" y="1826916"/>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 name="TextovéPole 1">
            <a:extLst>
              <a:ext uri="{FF2B5EF4-FFF2-40B4-BE49-F238E27FC236}">
                <a16:creationId xmlns:a16="http://schemas.microsoft.com/office/drawing/2014/main" id="{3E27D23D-2C3C-ACF9-BE33-6B6B46DC2C4F}"/>
              </a:ext>
            </a:extLst>
          </p:cNvPr>
          <p:cNvSpPr txBox="1"/>
          <p:nvPr/>
        </p:nvSpPr>
        <p:spPr>
          <a:xfrm>
            <a:off x="1997321" y="1023190"/>
            <a:ext cx="1626030" cy="300082"/>
          </a:xfrm>
          <a:prstGeom prst="rect">
            <a:avLst/>
          </a:prstGeom>
          <a:noFill/>
        </p:spPr>
        <p:txBody>
          <a:bodyPr wrap="square" rtlCol="0">
            <a:spAutoFit/>
          </a:bodyPr>
          <a:lstStyle/>
          <a:p>
            <a:r>
              <a:rPr lang="cs-CZ" sz="1350" b="1" dirty="0">
                <a:solidFill>
                  <a:schemeClr val="bg1"/>
                </a:solidFill>
              </a:rPr>
              <a:t>1. Výzkumná otázka</a:t>
            </a:r>
            <a:r>
              <a:rPr lang="cs-CZ" sz="1350" dirty="0">
                <a:solidFill>
                  <a:schemeClr val="bg1"/>
                </a:solidFill>
              </a:rPr>
              <a:t> </a:t>
            </a:r>
          </a:p>
        </p:txBody>
      </p:sp>
      <p:sp>
        <p:nvSpPr>
          <p:cNvPr id="13" name="TextovéPole 12">
            <a:extLst>
              <a:ext uri="{FF2B5EF4-FFF2-40B4-BE49-F238E27FC236}">
                <a16:creationId xmlns:a16="http://schemas.microsoft.com/office/drawing/2014/main" id="{051261B6-3458-7394-811B-343B4AC11655}"/>
              </a:ext>
            </a:extLst>
          </p:cNvPr>
          <p:cNvSpPr txBox="1"/>
          <p:nvPr/>
        </p:nvSpPr>
        <p:spPr>
          <a:xfrm>
            <a:off x="1931523" y="1412433"/>
            <a:ext cx="1698016" cy="300082"/>
          </a:xfrm>
          <a:prstGeom prst="rect">
            <a:avLst/>
          </a:prstGeom>
          <a:noFill/>
        </p:spPr>
        <p:txBody>
          <a:bodyPr wrap="square" rtlCol="0">
            <a:spAutoFit/>
          </a:bodyPr>
          <a:lstStyle/>
          <a:p>
            <a:r>
              <a:rPr lang="cs-CZ" sz="1350" dirty="0">
                <a:solidFill>
                  <a:schemeClr val="bg1"/>
                </a:solidFill>
              </a:rPr>
              <a:t> </a:t>
            </a:r>
            <a:r>
              <a:rPr lang="cs-CZ" sz="1350" b="1" dirty="0">
                <a:solidFill>
                  <a:schemeClr val="bg1"/>
                </a:solidFill>
              </a:rPr>
              <a:t>2. Výzkumná otázka</a:t>
            </a:r>
            <a:r>
              <a:rPr lang="cs-CZ" sz="1350" dirty="0">
                <a:solidFill>
                  <a:schemeClr val="bg1"/>
                </a:solidFill>
              </a:rPr>
              <a:t> </a:t>
            </a:r>
          </a:p>
        </p:txBody>
      </p:sp>
      <p:sp>
        <p:nvSpPr>
          <p:cNvPr id="14" name="TextovéPole 13">
            <a:extLst>
              <a:ext uri="{FF2B5EF4-FFF2-40B4-BE49-F238E27FC236}">
                <a16:creationId xmlns:a16="http://schemas.microsoft.com/office/drawing/2014/main" id="{1976ED2E-11C3-1335-F4C3-1428B6C0ABE7}"/>
              </a:ext>
            </a:extLst>
          </p:cNvPr>
          <p:cNvSpPr txBox="1"/>
          <p:nvPr/>
        </p:nvSpPr>
        <p:spPr>
          <a:xfrm>
            <a:off x="1939678" y="1781283"/>
            <a:ext cx="1790551" cy="300082"/>
          </a:xfrm>
          <a:prstGeom prst="rect">
            <a:avLst/>
          </a:prstGeom>
          <a:noFill/>
        </p:spPr>
        <p:txBody>
          <a:bodyPr wrap="square" rtlCol="0">
            <a:spAutoFit/>
          </a:bodyPr>
          <a:lstStyle/>
          <a:p>
            <a:r>
              <a:rPr lang="cs-CZ" sz="1350" b="1" dirty="0">
                <a:solidFill>
                  <a:schemeClr val="bg1"/>
                </a:solidFill>
              </a:rPr>
              <a:t> 3. Výzkumná otázka</a:t>
            </a:r>
          </a:p>
        </p:txBody>
      </p:sp>
      <p:sp>
        <p:nvSpPr>
          <p:cNvPr id="22" name="TextovéPole 21">
            <a:extLst>
              <a:ext uri="{FF2B5EF4-FFF2-40B4-BE49-F238E27FC236}">
                <a16:creationId xmlns:a16="http://schemas.microsoft.com/office/drawing/2014/main" id="{852647CA-4DB3-088E-AE0B-D2FF1A9EF29E}"/>
              </a:ext>
            </a:extLst>
          </p:cNvPr>
          <p:cNvSpPr txBox="1"/>
          <p:nvPr/>
        </p:nvSpPr>
        <p:spPr>
          <a:xfrm>
            <a:off x="4464086" y="1648825"/>
            <a:ext cx="1118064" cy="542456"/>
          </a:xfrm>
          <a:prstGeom prst="rect">
            <a:avLst/>
          </a:prstGeom>
          <a:noFill/>
        </p:spPr>
        <p:txBody>
          <a:bodyPr wrap="square" rtlCol="0">
            <a:spAutoFit/>
          </a:bodyPr>
          <a:lstStyle/>
          <a:p>
            <a:r>
              <a:rPr lang="cs-CZ" b="1" dirty="0">
                <a:solidFill>
                  <a:srgbClr val="0070C0"/>
                </a:solidFill>
              </a:rPr>
              <a:t>     </a:t>
            </a:r>
            <a:r>
              <a:rPr lang="cs-CZ" sz="1125" b="1" dirty="0">
                <a:solidFill>
                  <a:schemeClr val="bg1"/>
                </a:solidFill>
              </a:rPr>
              <a:t>VOLBA RESPONDENTŮ</a:t>
            </a:r>
            <a:endParaRPr lang="cs-CZ" sz="1125" dirty="0">
              <a:solidFill>
                <a:schemeClr val="bg1"/>
              </a:solidFill>
            </a:endParaRPr>
          </a:p>
        </p:txBody>
      </p:sp>
      <p:sp>
        <p:nvSpPr>
          <p:cNvPr id="23" name="Šipka: doprava 22">
            <a:extLst>
              <a:ext uri="{FF2B5EF4-FFF2-40B4-BE49-F238E27FC236}">
                <a16:creationId xmlns:a16="http://schemas.microsoft.com/office/drawing/2014/main" id="{1C1974D7-99A6-610C-8F15-2A0A1E5D482C}"/>
              </a:ext>
            </a:extLst>
          </p:cNvPr>
          <p:cNvSpPr/>
          <p:nvPr/>
        </p:nvSpPr>
        <p:spPr>
          <a:xfrm>
            <a:off x="3651587" y="1635683"/>
            <a:ext cx="371444"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4" name="Obdélník: se zakulacenými rohy 23">
            <a:extLst>
              <a:ext uri="{FF2B5EF4-FFF2-40B4-BE49-F238E27FC236}">
                <a16:creationId xmlns:a16="http://schemas.microsoft.com/office/drawing/2014/main" id="{C76F8C6A-10E0-E922-1185-D2B858750954}"/>
              </a:ext>
            </a:extLst>
          </p:cNvPr>
          <p:cNvSpPr/>
          <p:nvPr/>
        </p:nvSpPr>
        <p:spPr>
          <a:xfrm>
            <a:off x="4108199" y="1222259"/>
            <a:ext cx="945672" cy="1066558"/>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4" name="TextovéPole 3">
            <a:extLst>
              <a:ext uri="{FF2B5EF4-FFF2-40B4-BE49-F238E27FC236}">
                <a16:creationId xmlns:a16="http://schemas.microsoft.com/office/drawing/2014/main" id="{888AA41A-F41F-EA98-0065-3C8108251F0E}"/>
              </a:ext>
            </a:extLst>
          </p:cNvPr>
          <p:cNvSpPr txBox="1"/>
          <p:nvPr/>
        </p:nvSpPr>
        <p:spPr>
          <a:xfrm>
            <a:off x="3979238" y="1261937"/>
            <a:ext cx="1253087" cy="957955"/>
          </a:xfrm>
          <a:prstGeom prst="rect">
            <a:avLst/>
          </a:prstGeom>
          <a:noFill/>
        </p:spPr>
        <p:txBody>
          <a:bodyPr wrap="square" rtlCol="0">
            <a:spAutoFit/>
          </a:bodyPr>
          <a:lstStyle/>
          <a:p>
            <a:pPr algn="ctr"/>
            <a:r>
              <a:rPr lang="cs-CZ" sz="1125" b="1" dirty="0">
                <a:solidFill>
                  <a:schemeClr val="bg1"/>
                </a:solidFill>
              </a:rPr>
              <a:t>NÁSTROJ  </a:t>
            </a:r>
          </a:p>
          <a:p>
            <a:pPr algn="ctr"/>
            <a:r>
              <a:rPr lang="cs-CZ" sz="1125" b="1" dirty="0">
                <a:solidFill>
                  <a:schemeClr val="bg1"/>
                </a:solidFill>
              </a:rPr>
              <a:t>SBĚRU DAT</a:t>
            </a:r>
          </a:p>
          <a:p>
            <a:pPr algn="ctr"/>
            <a:r>
              <a:rPr lang="cs-CZ" sz="1125" b="1" dirty="0">
                <a:solidFill>
                  <a:schemeClr val="bg1"/>
                </a:solidFill>
              </a:rPr>
              <a:t> </a:t>
            </a:r>
            <a:r>
              <a:rPr lang="cs-CZ" sz="1125" b="1" dirty="0">
                <a:solidFill>
                  <a:srgbClr val="FFFF00"/>
                </a:solidFill>
              </a:rPr>
              <a:t>A </a:t>
            </a:r>
          </a:p>
          <a:p>
            <a:pPr algn="ctr"/>
            <a:r>
              <a:rPr lang="cs-CZ" sz="1125" b="1" dirty="0">
                <a:solidFill>
                  <a:schemeClr val="bg1"/>
                </a:solidFill>
              </a:rPr>
              <a:t>METODA </a:t>
            </a:r>
          </a:p>
          <a:p>
            <a:pPr algn="ctr"/>
            <a:r>
              <a:rPr lang="cs-CZ" sz="1125" b="1" dirty="0">
                <a:solidFill>
                  <a:schemeClr val="bg1"/>
                </a:solidFill>
              </a:rPr>
              <a:t>ANALÝZY DAT</a:t>
            </a:r>
          </a:p>
        </p:txBody>
      </p:sp>
      <p:sp>
        <p:nvSpPr>
          <p:cNvPr id="19" name="Šipka: doprava 18">
            <a:extLst>
              <a:ext uri="{FF2B5EF4-FFF2-40B4-BE49-F238E27FC236}">
                <a16:creationId xmlns:a16="http://schemas.microsoft.com/office/drawing/2014/main" id="{8A5E4E7B-A7DB-ED5A-D85B-205D3F56E1C6}"/>
              </a:ext>
            </a:extLst>
          </p:cNvPr>
          <p:cNvSpPr/>
          <p:nvPr/>
        </p:nvSpPr>
        <p:spPr>
          <a:xfrm>
            <a:off x="5175564" y="1668614"/>
            <a:ext cx="371444"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25" name="Obdélník: se zakulacenými rohy 24">
            <a:extLst>
              <a:ext uri="{FF2B5EF4-FFF2-40B4-BE49-F238E27FC236}">
                <a16:creationId xmlns:a16="http://schemas.microsoft.com/office/drawing/2014/main" id="{B1DC22C2-9733-1CA3-C01E-80D3DD8F0689}"/>
              </a:ext>
            </a:extLst>
          </p:cNvPr>
          <p:cNvSpPr/>
          <p:nvPr/>
        </p:nvSpPr>
        <p:spPr>
          <a:xfrm>
            <a:off x="5648763" y="1410833"/>
            <a:ext cx="1288106" cy="659789"/>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26" name="TextovéPole 25">
            <a:extLst>
              <a:ext uri="{FF2B5EF4-FFF2-40B4-BE49-F238E27FC236}">
                <a16:creationId xmlns:a16="http://schemas.microsoft.com/office/drawing/2014/main" id="{1048EE9A-8F5E-94EE-9EC5-2734167792DB}"/>
              </a:ext>
            </a:extLst>
          </p:cNvPr>
          <p:cNvSpPr txBox="1"/>
          <p:nvPr/>
        </p:nvSpPr>
        <p:spPr>
          <a:xfrm>
            <a:off x="5642020" y="1434874"/>
            <a:ext cx="1239200" cy="611706"/>
          </a:xfrm>
          <a:prstGeom prst="rect">
            <a:avLst/>
          </a:prstGeom>
          <a:noFill/>
        </p:spPr>
        <p:txBody>
          <a:bodyPr wrap="square" rtlCol="0">
            <a:spAutoFit/>
          </a:bodyPr>
          <a:lstStyle/>
          <a:p>
            <a:pPr algn="ctr"/>
            <a:r>
              <a:rPr lang="cs-CZ" sz="1125" b="1" dirty="0">
                <a:solidFill>
                  <a:schemeClr val="bg1"/>
                </a:solidFill>
              </a:rPr>
              <a:t>VÝSLEDKY </a:t>
            </a:r>
          </a:p>
          <a:p>
            <a:pPr algn="ctr"/>
            <a:r>
              <a:rPr lang="cs-CZ" sz="1125" b="1" dirty="0">
                <a:solidFill>
                  <a:schemeClr val="bg1"/>
                </a:solidFill>
              </a:rPr>
              <a:t>A JEJICH INTERPRETACE</a:t>
            </a:r>
          </a:p>
        </p:txBody>
      </p:sp>
      <p:sp>
        <p:nvSpPr>
          <p:cNvPr id="27" name="Obdélník: se zakulacenými rohy 26">
            <a:extLst>
              <a:ext uri="{FF2B5EF4-FFF2-40B4-BE49-F238E27FC236}">
                <a16:creationId xmlns:a16="http://schemas.microsoft.com/office/drawing/2014/main" id="{B4CEB662-AFD2-601C-8D50-74D28E3B7DA2}"/>
              </a:ext>
            </a:extLst>
          </p:cNvPr>
          <p:cNvSpPr/>
          <p:nvPr/>
        </p:nvSpPr>
        <p:spPr>
          <a:xfrm>
            <a:off x="7625244" y="1363320"/>
            <a:ext cx="1118065" cy="639333"/>
          </a:xfrm>
          <a:prstGeom prst="roundRect">
            <a:avLst/>
          </a:prstGeom>
          <a:solidFill>
            <a:srgbClr val="0070C0"/>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ln>
                <a:solidFill>
                  <a:schemeClr val="tx2"/>
                </a:solidFill>
              </a:ln>
              <a:noFill/>
            </a:endParaRPr>
          </a:p>
        </p:txBody>
      </p:sp>
      <p:sp>
        <p:nvSpPr>
          <p:cNvPr id="28" name="TextovéPole 27">
            <a:extLst>
              <a:ext uri="{FF2B5EF4-FFF2-40B4-BE49-F238E27FC236}">
                <a16:creationId xmlns:a16="http://schemas.microsoft.com/office/drawing/2014/main" id="{30BC55EF-2ABA-15FA-4F04-94040DC4141D}"/>
              </a:ext>
            </a:extLst>
          </p:cNvPr>
          <p:cNvSpPr txBox="1"/>
          <p:nvPr/>
        </p:nvSpPr>
        <p:spPr>
          <a:xfrm>
            <a:off x="7666429" y="1513598"/>
            <a:ext cx="1035693" cy="346249"/>
          </a:xfrm>
          <a:prstGeom prst="rect">
            <a:avLst/>
          </a:prstGeom>
          <a:noFill/>
        </p:spPr>
        <p:txBody>
          <a:bodyPr wrap="square" rtlCol="0">
            <a:spAutoFit/>
          </a:bodyPr>
          <a:lstStyle/>
          <a:p>
            <a:pPr algn="ctr"/>
            <a:r>
              <a:rPr lang="cs-CZ" sz="1650" b="1" dirty="0">
                <a:solidFill>
                  <a:srgbClr val="FFFF00"/>
                </a:solidFill>
              </a:rPr>
              <a:t>DISKUSE</a:t>
            </a:r>
          </a:p>
        </p:txBody>
      </p:sp>
      <p:sp>
        <p:nvSpPr>
          <p:cNvPr id="29" name="Šipka: doprava 28">
            <a:extLst>
              <a:ext uri="{FF2B5EF4-FFF2-40B4-BE49-F238E27FC236}">
                <a16:creationId xmlns:a16="http://schemas.microsoft.com/office/drawing/2014/main" id="{7E180360-3076-8C21-C993-B8C92018444A}"/>
              </a:ext>
            </a:extLst>
          </p:cNvPr>
          <p:cNvSpPr/>
          <p:nvPr/>
        </p:nvSpPr>
        <p:spPr>
          <a:xfrm>
            <a:off x="7088672" y="1635683"/>
            <a:ext cx="371444"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sp>
        <p:nvSpPr>
          <p:cNvPr id="30" name="TextovéPole 29">
            <a:extLst>
              <a:ext uri="{FF2B5EF4-FFF2-40B4-BE49-F238E27FC236}">
                <a16:creationId xmlns:a16="http://schemas.microsoft.com/office/drawing/2014/main" id="{F3E68E02-4B29-A645-FAA4-EFC5F287B664}"/>
              </a:ext>
            </a:extLst>
          </p:cNvPr>
          <p:cNvSpPr txBox="1"/>
          <p:nvPr/>
        </p:nvSpPr>
        <p:spPr>
          <a:xfrm>
            <a:off x="1987734" y="2138609"/>
            <a:ext cx="1597979" cy="300082"/>
          </a:xfrm>
          <a:prstGeom prst="rect">
            <a:avLst/>
          </a:prstGeom>
          <a:noFill/>
        </p:spPr>
        <p:txBody>
          <a:bodyPr wrap="square" rtlCol="0">
            <a:spAutoFit/>
          </a:bodyPr>
          <a:lstStyle/>
          <a:p>
            <a:r>
              <a:rPr lang="cs-CZ" sz="1350" b="1" dirty="0">
                <a:solidFill>
                  <a:schemeClr val="bg1"/>
                </a:solidFill>
              </a:rPr>
              <a:t>4. Výzkumná otázka</a:t>
            </a:r>
          </a:p>
        </p:txBody>
      </p:sp>
      <p:sp>
        <p:nvSpPr>
          <p:cNvPr id="31" name="Šipka: doprava 30">
            <a:extLst>
              <a:ext uri="{FF2B5EF4-FFF2-40B4-BE49-F238E27FC236}">
                <a16:creationId xmlns:a16="http://schemas.microsoft.com/office/drawing/2014/main" id="{AC259521-6722-02A2-27BA-658118724F00}"/>
              </a:ext>
            </a:extLst>
          </p:cNvPr>
          <p:cNvSpPr/>
          <p:nvPr/>
        </p:nvSpPr>
        <p:spPr>
          <a:xfrm>
            <a:off x="1480183" y="2183578"/>
            <a:ext cx="345850" cy="191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dirty="0"/>
          </a:p>
        </p:txBody>
      </p:sp>
      <p:cxnSp>
        <p:nvCxnSpPr>
          <p:cNvPr id="7" name="Přímá spojnice 6">
            <a:extLst>
              <a:ext uri="{FF2B5EF4-FFF2-40B4-BE49-F238E27FC236}">
                <a16:creationId xmlns:a16="http://schemas.microsoft.com/office/drawing/2014/main" id="{C2EB169E-F298-F8C6-DB00-D1B6C8AE967C}"/>
              </a:ext>
            </a:extLst>
          </p:cNvPr>
          <p:cNvCxnSpPr>
            <a:cxnSpLocks/>
          </p:cNvCxnSpPr>
          <p:nvPr/>
        </p:nvCxnSpPr>
        <p:spPr>
          <a:xfrm>
            <a:off x="4932040" y="200380"/>
            <a:ext cx="822771" cy="3004673"/>
          </a:xfrm>
          <a:prstGeom prst="line">
            <a:avLst/>
          </a:prstGeom>
          <a:ln w="76200">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8" name="TextovéPole 7">
            <a:extLst>
              <a:ext uri="{FF2B5EF4-FFF2-40B4-BE49-F238E27FC236}">
                <a16:creationId xmlns:a16="http://schemas.microsoft.com/office/drawing/2014/main" id="{849AD804-8A8F-5C9D-7E36-C8C3E663BC81}"/>
              </a:ext>
            </a:extLst>
          </p:cNvPr>
          <p:cNvSpPr txBox="1"/>
          <p:nvPr/>
        </p:nvSpPr>
        <p:spPr>
          <a:xfrm>
            <a:off x="294322" y="188640"/>
            <a:ext cx="4637718" cy="646331"/>
          </a:xfrm>
          <a:prstGeom prst="rect">
            <a:avLst/>
          </a:prstGeom>
          <a:noFill/>
        </p:spPr>
        <p:txBody>
          <a:bodyPr wrap="square" rtlCol="0">
            <a:spAutoFit/>
          </a:bodyPr>
          <a:lstStyle/>
          <a:p>
            <a:pPr algn="ctr"/>
            <a:r>
              <a:rPr lang="cs-CZ" b="1" i="1" dirty="0">
                <a:solidFill>
                  <a:srgbClr val="C00000"/>
                </a:solidFill>
              </a:rPr>
              <a:t>Tuto část metodologie je potřeba mít připravenou ještě před sběrem dat</a:t>
            </a:r>
          </a:p>
        </p:txBody>
      </p:sp>
      <p:sp>
        <p:nvSpPr>
          <p:cNvPr id="11" name="TextovéPole 10">
            <a:extLst>
              <a:ext uri="{FF2B5EF4-FFF2-40B4-BE49-F238E27FC236}">
                <a16:creationId xmlns:a16="http://schemas.microsoft.com/office/drawing/2014/main" id="{09038800-9092-63D3-8658-D116B0DD9CA9}"/>
              </a:ext>
            </a:extLst>
          </p:cNvPr>
          <p:cNvSpPr txBox="1"/>
          <p:nvPr/>
        </p:nvSpPr>
        <p:spPr>
          <a:xfrm>
            <a:off x="5674305" y="200380"/>
            <a:ext cx="3175371" cy="646331"/>
          </a:xfrm>
          <a:prstGeom prst="rect">
            <a:avLst/>
          </a:prstGeom>
          <a:noFill/>
        </p:spPr>
        <p:txBody>
          <a:bodyPr wrap="square" rtlCol="0">
            <a:spAutoFit/>
          </a:bodyPr>
          <a:lstStyle/>
          <a:p>
            <a:pPr algn="ctr"/>
            <a:r>
              <a:rPr lang="cs-CZ" b="1" i="1" dirty="0">
                <a:solidFill>
                  <a:srgbClr val="C00000"/>
                </a:solidFill>
              </a:rPr>
              <a:t>Tyto části zpracováváme až po sběru dat</a:t>
            </a:r>
          </a:p>
        </p:txBody>
      </p:sp>
    </p:spTree>
    <p:extLst>
      <p:ext uri="{BB962C8B-B14F-4D97-AF65-F5344CB8AC3E}">
        <p14:creationId xmlns:p14="http://schemas.microsoft.com/office/powerpoint/2010/main" val="367812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2400" b="1" dirty="0">
                <a:solidFill>
                  <a:schemeClr val="accent3">
                    <a:lumMod val="50000"/>
                  </a:schemeClr>
                </a:solidFill>
              </a:rPr>
              <a:t>Kvalitativní výzkum </a:t>
            </a:r>
            <a:r>
              <a:rPr lang="cs-CZ" sz="2400" dirty="0">
                <a:solidFill>
                  <a:schemeClr val="accent3">
                    <a:lumMod val="50000"/>
                  </a:schemeClr>
                </a:solidFill>
              </a:rPr>
              <a:t>– SPECIFIKA A ZÁKLADNÍ INFORMACE</a:t>
            </a:r>
          </a:p>
        </p:txBody>
      </p:sp>
      <p:sp>
        <p:nvSpPr>
          <p:cNvPr id="3" name="Zástupný symbol pro obsah 2"/>
          <p:cNvSpPr>
            <a:spLocks noGrp="1"/>
          </p:cNvSpPr>
          <p:nvPr>
            <p:ph idx="1"/>
          </p:nvPr>
        </p:nvSpPr>
        <p:spPr>
          <a:xfrm>
            <a:off x="457200" y="980728"/>
            <a:ext cx="8229600" cy="5877272"/>
          </a:xfrm>
        </p:spPr>
        <p:txBody>
          <a:bodyPr>
            <a:normAutofit lnSpcReduction="10000"/>
          </a:bodyPr>
          <a:lstStyle/>
          <a:p>
            <a:pPr marL="0" indent="0" algn="just">
              <a:buNone/>
            </a:pPr>
            <a:r>
              <a:rPr lang="cs-CZ" sz="2000" b="1" dirty="0">
                <a:solidFill>
                  <a:srgbClr val="C00000"/>
                </a:solidFill>
              </a:rPr>
              <a:t>Kvantitativní výzkum </a:t>
            </a:r>
            <a:r>
              <a:rPr lang="cs-CZ" sz="2000" dirty="0"/>
              <a:t>vychází zpravidla z dat získaných pomocí dotazníků. </a:t>
            </a:r>
          </a:p>
          <a:p>
            <a:pPr marL="0" indent="0" algn="just">
              <a:spcBef>
                <a:spcPts val="1800"/>
              </a:spcBef>
              <a:buNone/>
            </a:pPr>
            <a:r>
              <a:rPr lang="cs-CZ" sz="2000" dirty="0"/>
              <a:t>(1) Počítá se </a:t>
            </a:r>
            <a:r>
              <a:rPr lang="cs-CZ" sz="2000" b="1" dirty="0"/>
              <a:t>výskyt jednotlivých variant odpovědí</a:t>
            </a:r>
            <a:r>
              <a:rPr lang="cs-CZ" sz="2000" dirty="0"/>
              <a:t>, které </a:t>
            </a:r>
            <a:r>
              <a:rPr lang="cs-CZ" sz="2000" b="1" i="1" dirty="0">
                <a:solidFill>
                  <a:srgbClr val="C00000"/>
                </a:solidFill>
              </a:rPr>
              <a:t>se procentuálně vyčíslují</a:t>
            </a:r>
            <a:r>
              <a:rPr lang="cs-CZ" sz="2000" dirty="0"/>
              <a:t>. Porovnáváme takto např. odpovědi různých zkoumaných podskupin.</a:t>
            </a:r>
          </a:p>
          <a:p>
            <a:pPr marL="0" indent="0" algn="just">
              <a:spcBef>
                <a:spcPts val="2400"/>
              </a:spcBef>
              <a:buNone/>
            </a:pPr>
            <a:r>
              <a:rPr lang="cs-CZ" sz="2000" dirty="0"/>
              <a:t>(2) Dotazníky se však mohou skládat </a:t>
            </a:r>
            <a:r>
              <a:rPr lang="cs-CZ" sz="2000" b="1" dirty="0"/>
              <a:t>z otázek se škálovými odpověďmi</a:t>
            </a:r>
            <a:r>
              <a:rPr lang="cs-CZ" sz="2000" dirty="0"/>
              <a:t>, které se dají převést na pořadově seřazenou stupnici a podle toho jim přiřadit čísla (např. </a:t>
            </a:r>
            <a:r>
              <a:rPr lang="cs-CZ" sz="2000" dirty="0" err="1"/>
              <a:t>Likertova</a:t>
            </a:r>
            <a:r>
              <a:rPr lang="cs-CZ" sz="2000" dirty="0"/>
              <a:t> škála). </a:t>
            </a:r>
          </a:p>
          <a:p>
            <a:pPr algn="just">
              <a:spcBef>
                <a:spcPts val="2400"/>
              </a:spcBef>
              <a:buFontTx/>
              <a:buChar char="-"/>
            </a:pPr>
            <a:r>
              <a:rPr lang="cs-CZ" sz="1900" i="1" dirty="0"/>
              <a:t>Příklad takové otázky: </a:t>
            </a:r>
            <a:r>
              <a:rPr lang="cs-CZ" sz="1900" b="1" i="1" dirty="0">
                <a:solidFill>
                  <a:schemeClr val="accent6">
                    <a:lumMod val="50000"/>
                  </a:schemeClr>
                </a:solidFill>
              </a:rPr>
              <a:t>„Rád/a se seznamuji s novými lidmi“ </a:t>
            </a:r>
            <a:r>
              <a:rPr lang="cs-CZ" sz="1900" i="1" dirty="0"/>
              <a:t>- jak moc respondenty toto tvrzení vystihuje?   </a:t>
            </a:r>
            <a:r>
              <a:rPr lang="cs-CZ" sz="1900" i="1" dirty="0">
                <a:solidFill>
                  <a:schemeClr val="accent6">
                    <a:lumMod val="50000"/>
                  </a:schemeClr>
                </a:solidFill>
              </a:rPr>
              <a:t>1=vůbec ne;   2=trochu;   3=středně;   4=hodně</a:t>
            </a:r>
            <a:r>
              <a:rPr lang="cs-CZ" sz="1900" dirty="0">
                <a:solidFill>
                  <a:schemeClr val="accent6">
                    <a:lumMod val="50000"/>
                  </a:schemeClr>
                </a:solidFill>
              </a:rPr>
              <a:t>.</a:t>
            </a:r>
          </a:p>
          <a:p>
            <a:pPr algn="just">
              <a:spcBef>
                <a:spcPts val="1800"/>
              </a:spcBef>
              <a:buFontTx/>
              <a:buChar char="-"/>
            </a:pPr>
            <a:r>
              <a:rPr lang="cs-CZ" sz="1900" dirty="0"/>
              <a:t>U těchto typů otázek je možné </a:t>
            </a:r>
            <a:r>
              <a:rPr lang="cs-CZ" sz="1900" b="1" i="1" dirty="0">
                <a:solidFill>
                  <a:srgbClr val="C00000"/>
                </a:solidFill>
              </a:rPr>
              <a:t>také porovnávat v jedné skupině víc různých jevů, zda spolu souvisí</a:t>
            </a:r>
            <a:r>
              <a:rPr lang="cs-CZ" sz="1900" dirty="0">
                <a:solidFill>
                  <a:srgbClr val="C00000"/>
                </a:solidFill>
              </a:rPr>
              <a:t> </a:t>
            </a:r>
            <a:r>
              <a:rPr lang="cs-CZ" sz="1900" dirty="0"/>
              <a:t>– např. vztah mezi </a:t>
            </a:r>
            <a:r>
              <a:rPr lang="en-US" sz="1900" dirty="0" err="1"/>
              <a:t>radostí</a:t>
            </a:r>
            <a:r>
              <a:rPr lang="en-US" sz="1900" dirty="0"/>
              <a:t> </a:t>
            </a:r>
            <a:r>
              <a:rPr lang="cs-CZ" sz="1900" dirty="0"/>
              <a:t>z kontaktu s novými lidmi a věkem respondentů (</a:t>
            </a:r>
            <a:r>
              <a:rPr lang="en-US" sz="1900" dirty="0" err="1"/>
              <a:t>kolik</a:t>
            </a:r>
            <a:r>
              <a:rPr lang="en-US" sz="1900" dirty="0"/>
              <a:t> </a:t>
            </a:r>
            <a:r>
              <a:rPr lang="en-US" sz="1900" dirty="0" err="1"/>
              <a:t>jim</a:t>
            </a:r>
            <a:r>
              <a:rPr lang="en-US" sz="1900" dirty="0"/>
              <a:t> je </a:t>
            </a:r>
            <a:r>
              <a:rPr lang="cs-CZ" sz="1900" dirty="0"/>
              <a:t>let). Můžeme zjišťovat, zda toto potěšení s věkem stoupá nebo klesá. U škálových odpovědí se místo procent uvádějí </a:t>
            </a:r>
            <a:r>
              <a:rPr lang="cs-CZ" sz="1900" b="1" i="1" dirty="0">
                <a:solidFill>
                  <a:srgbClr val="C00000"/>
                </a:solidFill>
              </a:rPr>
              <a:t>průměry a směrodatné odchylky</a:t>
            </a:r>
            <a:r>
              <a:rPr lang="cs-CZ" sz="1900" dirty="0"/>
              <a:t>.   </a:t>
            </a:r>
          </a:p>
          <a:p>
            <a:pPr algn="just">
              <a:spcBef>
                <a:spcPts val="1800"/>
              </a:spcBef>
              <a:buFontTx/>
              <a:buChar char="-"/>
            </a:pPr>
            <a:r>
              <a:rPr lang="cs-CZ" sz="1900" b="1" dirty="0">
                <a:solidFill>
                  <a:srgbClr val="C00000"/>
                </a:solidFill>
              </a:rPr>
              <a:t>U kvantitativního výzkumu</a:t>
            </a:r>
            <a:r>
              <a:rPr lang="cs-CZ" sz="1900" dirty="0"/>
              <a:t> zpravidla</a:t>
            </a:r>
            <a:r>
              <a:rPr lang="cs-CZ" sz="1900" b="1" dirty="0">
                <a:solidFill>
                  <a:srgbClr val="C00000"/>
                </a:solidFill>
              </a:rPr>
              <a:t> </a:t>
            </a:r>
            <a:r>
              <a:rPr lang="cs-CZ" sz="1900" b="1" i="1" u="sng" dirty="0">
                <a:solidFill>
                  <a:srgbClr val="C00000"/>
                </a:solidFill>
              </a:rPr>
              <a:t>formulujeme hypotézy</a:t>
            </a:r>
            <a:r>
              <a:rPr lang="cs-CZ" sz="1900" dirty="0"/>
              <a:t>, které ověřujeme </a:t>
            </a:r>
            <a:r>
              <a:rPr lang="cs-CZ" sz="1900" dirty="0">
                <a:solidFill>
                  <a:srgbClr val="C00000"/>
                </a:solidFill>
              </a:rPr>
              <a:t>pomocí </a:t>
            </a:r>
            <a:r>
              <a:rPr lang="cs-CZ" sz="1900" b="1" dirty="0">
                <a:solidFill>
                  <a:srgbClr val="C00000"/>
                </a:solidFill>
              </a:rPr>
              <a:t>statistických</a:t>
            </a:r>
            <a:r>
              <a:rPr lang="cs-CZ" sz="1900" dirty="0">
                <a:solidFill>
                  <a:srgbClr val="C00000"/>
                </a:solidFill>
              </a:rPr>
              <a:t> výpočtů</a:t>
            </a:r>
            <a:r>
              <a:rPr lang="cs-CZ" sz="1900" dirty="0"/>
              <a:t>. (</a:t>
            </a:r>
            <a:r>
              <a:rPr lang="cs-CZ" sz="1900" u="sng" dirty="0"/>
              <a:t>Nestačí odhad „od oka“ na základě procent</a:t>
            </a:r>
            <a:r>
              <a:rPr lang="cs-CZ" sz="1900" dirty="0"/>
              <a:t>.) </a:t>
            </a:r>
          </a:p>
          <a:p>
            <a:pPr marL="0" indent="0" algn="just">
              <a:buNone/>
            </a:pPr>
            <a:endParaRPr lang="cs-CZ" sz="2000" dirty="0"/>
          </a:p>
          <a:p>
            <a:pPr marL="0" indent="0" algn="just">
              <a:buNone/>
            </a:pPr>
            <a:endParaRPr lang="cs-CZ" sz="2000" dirty="0"/>
          </a:p>
        </p:txBody>
      </p:sp>
      <p:sp>
        <p:nvSpPr>
          <p:cNvPr id="4" name="Obdélník 3">
            <a:extLst>
              <a:ext uri="{FF2B5EF4-FFF2-40B4-BE49-F238E27FC236}">
                <a16:creationId xmlns:a16="http://schemas.microsoft.com/office/drawing/2014/main" id="{35FCC9F0-DA1C-4C2B-BB84-8E0EBF5E2E52}"/>
              </a:ext>
            </a:extLst>
          </p:cNvPr>
          <p:cNvSpPr/>
          <p:nvPr/>
        </p:nvSpPr>
        <p:spPr>
          <a:xfrm>
            <a:off x="827584" y="427524"/>
            <a:ext cx="7488832" cy="43204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78425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84683"/>
            <a:ext cx="8229600" cy="575345"/>
          </a:xfrm>
        </p:spPr>
        <p:txBody>
          <a:bodyPr>
            <a:normAutofit/>
          </a:bodyPr>
          <a:lstStyle/>
          <a:p>
            <a:pPr algn="ctr" eaLnBrk="1" fontAlgn="auto" hangingPunct="1">
              <a:spcAft>
                <a:spcPts val="0"/>
              </a:spcAft>
              <a:defRPr/>
            </a:pPr>
            <a:r>
              <a:rPr lang="cs-CZ" sz="2400" b="1" dirty="0">
                <a:solidFill>
                  <a:schemeClr val="accent3">
                    <a:lumMod val="50000"/>
                  </a:schemeClr>
                </a:solidFill>
              </a:rPr>
              <a:t>1. Cíl výzkumu – </a:t>
            </a:r>
            <a:r>
              <a:rPr lang="cs-CZ" sz="2400" dirty="0">
                <a:solidFill>
                  <a:schemeClr val="accent3">
                    <a:lumMod val="50000"/>
                  </a:schemeClr>
                </a:solidFill>
              </a:rPr>
              <a:t>stačí 1 odstavec</a:t>
            </a:r>
          </a:p>
        </p:txBody>
      </p:sp>
      <p:sp>
        <p:nvSpPr>
          <p:cNvPr id="10243" name="Zástupný symbol pro obsah 2"/>
          <p:cNvSpPr>
            <a:spLocks noGrp="1"/>
          </p:cNvSpPr>
          <p:nvPr>
            <p:ph idx="1"/>
          </p:nvPr>
        </p:nvSpPr>
        <p:spPr>
          <a:xfrm>
            <a:off x="323528" y="1700808"/>
            <a:ext cx="8640960" cy="5157192"/>
          </a:xfrm>
        </p:spPr>
        <p:txBody>
          <a:bodyPr>
            <a:normAutofit/>
          </a:bodyPr>
          <a:lstStyle/>
          <a:p>
            <a:pPr marL="0" indent="0" algn="just">
              <a:lnSpc>
                <a:spcPct val="120000"/>
              </a:lnSpc>
              <a:spcBef>
                <a:spcPts val="1800"/>
              </a:spcBef>
              <a:buNone/>
            </a:pPr>
            <a:r>
              <a:rPr lang="cs-CZ" altLang="cs-CZ" sz="1900" dirty="0"/>
              <a:t>Známe ho od začátku. Vytvářeli jsme podle něj hypotézy a výzkumnou metodu. </a:t>
            </a:r>
          </a:p>
          <a:p>
            <a:pPr marL="0" indent="0" algn="just" eaLnBrk="1" hangingPunct="1">
              <a:lnSpc>
                <a:spcPct val="120000"/>
              </a:lnSpc>
              <a:spcBef>
                <a:spcPts val="3600"/>
              </a:spcBef>
              <a:buNone/>
            </a:pPr>
            <a:r>
              <a:rPr lang="cs-CZ" altLang="cs-CZ" sz="1900" b="1" dirty="0">
                <a:solidFill>
                  <a:srgbClr val="C00000"/>
                </a:solidFill>
              </a:rPr>
              <a:t>U kvantitativního výzkumu</a:t>
            </a:r>
            <a:r>
              <a:rPr lang="cs-CZ" altLang="cs-CZ" sz="1900" dirty="0">
                <a:solidFill>
                  <a:srgbClr val="002060"/>
                </a:solidFill>
              </a:rPr>
              <a:t>: </a:t>
            </a:r>
            <a:r>
              <a:rPr lang="cs-CZ" altLang="cs-CZ" sz="1900" dirty="0"/>
              <a:t>Cílem je </a:t>
            </a:r>
            <a:r>
              <a:rPr lang="cs-CZ" altLang="cs-CZ" sz="1900" u="sng" dirty="0"/>
              <a:t>prozkoumání vztahů mezi dvěma jevy</a:t>
            </a:r>
            <a:r>
              <a:rPr lang="cs-CZ" altLang="cs-CZ" sz="1900" dirty="0"/>
              <a:t> (uvnitř skupiny) </a:t>
            </a:r>
            <a:r>
              <a:rPr lang="cs-CZ" altLang="cs-CZ" sz="1900" u="sng" dirty="0"/>
              <a:t>nebo rozdílů</a:t>
            </a:r>
            <a:r>
              <a:rPr lang="cs-CZ" altLang="cs-CZ" sz="1900" dirty="0"/>
              <a:t> (mezi skupinami) v nějaké oblasti.</a:t>
            </a:r>
          </a:p>
          <a:p>
            <a:pPr marL="0" indent="0" algn="just" eaLnBrk="1" hangingPunct="1">
              <a:lnSpc>
                <a:spcPct val="120000"/>
              </a:lnSpc>
              <a:spcBef>
                <a:spcPts val="3000"/>
              </a:spcBef>
              <a:buNone/>
            </a:pPr>
            <a:r>
              <a:rPr lang="cs-CZ" altLang="cs-CZ" sz="1900" dirty="0"/>
              <a:t>-  (Formulujeme jako větu oznamovací):</a:t>
            </a:r>
          </a:p>
          <a:p>
            <a:pPr marL="522288" lvl="1" indent="-65088" algn="just">
              <a:lnSpc>
                <a:spcPct val="120000"/>
              </a:lnSpc>
              <a:spcBef>
                <a:spcPts val="1800"/>
              </a:spcBef>
              <a:buNone/>
            </a:pPr>
            <a:r>
              <a:rPr lang="cs-CZ" altLang="cs-CZ" sz="1900" i="1" dirty="0">
                <a:solidFill>
                  <a:srgbClr val="C00000"/>
                </a:solidFill>
              </a:rPr>
              <a:t>Cílem této práce je zjistit, jak souvisí … zájem o seznamování se s novými lidmi se vzděláním, věkem a vybranými sociodemografickými charakteristikami</a:t>
            </a:r>
            <a:r>
              <a:rPr lang="cs-CZ" altLang="cs-CZ" sz="1900" i="1" dirty="0">
                <a:solidFill>
                  <a:srgbClr val="C00000"/>
                </a:solidFill>
                <a:latin typeface="Arial" charset="0"/>
              </a:rPr>
              <a:t>.</a:t>
            </a:r>
            <a:r>
              <a:rPr lang="cs-CZ" altLang="cs-CZ" sz="1900" dirty="0">
                <a:solidFill>
                  <a:srgbClr val="C00000"/>
                </a:solidFill>
              </a:rPr>
              <a:t> </a:t>
            </a:r>
          </a:p>
          <a:p>
            <a:pPr algn="just" eaLnBrk="1" hangingPunct="1">
              <a:lnSpc>
                <a:spcPct val="120000"/>
              </a:lnSpc>
              <a:spcBef>
                <a:spcPts val="4800"/>
              </a:spcBef>
              <a:buFontTx/>
              <a:buChar char="-"/>
            </a:pPr>
            <a:r>
              <a:rPr lang="cs-CZ" altLang="cs-CZ" sz="1900" dirty="0"/>
              <a:t>V předchozích kapitolách teoretické části jsme popsali kontext této problematiky a důvod, proč je smysluplné toto zkoumat.</a:t>
            </a:r>
          </a:p>
          <a:p>
            <a:pPr marL="0" indent="0" algn="just" eaLnBrk="1" hangingPunct="1">
              <a:lnSpc>
                <a:spcPct val="120000"/>
              </a:lnSpc>
              <a:spcBef>
                <a:spcPts val="1800"/>
              </a:spcBef>
              <a:buNone/>
            </a:pPr>
            <a:r>
              <a:rPr lang="cs-CZ" altLang="cs-CZ" sz="1900" dirty="0"/>
              <a:t> </a:t>
            </a:r>
            <a:endParaRPr lang="cs-CZ" altLang="cs-CZ" sz="1900" i="1" dirty="0">
              <a:solidFill>
                <a:srgbClr val="002060"/>
              </a:solidFill>
            </a:endParaRPr>
          </a:p>
        </p:txBody>
      </p:sp>
      <p:sp>
        <p:nvSpPr>
          <p:cNvPr id="3" name="Obdélník 2">
            <a:extLst>
              <a:ext uri="{FF2B5EF4-FFF2-40B4-BE49-F238E27FC236}">
                <a16:creationId xmlns:a16="http://schemas.microsoft.com/office/drawing/2014/main" id="{54806F73-EFEB-4394-9BF9-EE186A4080FE}"/>
              </a:ext>
            </a:extLst>
          </p:cNvPr>
          <p:cNvSpPr/>
          <p:nvPr/>
        </p:nvSpPr>
        <p:spPr>
          <a:xfrm>
            <a:off x="2411760" y="620688"/>
            <a:ext cx="4320480" cy="503337"/>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640591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395536" y="540041"/>
            <a:ext cx="8748464" cy="922337"/>
          </a:xfrm>
        </p:spPr>
        <p:txBody>
          <a:bodyPr>
            <a:normAutofit/>
          </a:bodyPr>
          <a:lstStyle/>
          <a:p>
            <a:pPr algn="ctr" eaLnBrk="1" fontAlgn="auto" hangingPunct="1">
              <a:spcAft>
                <a:spcPts val="0"/>
              </a:spcAft>
              <a:defRPr/>
            </a:pPr>
            <a:r>
              <a:rPr lang="cs-CZ" sz="2400" b="1" dirty="0">
                <a:solidFill>
                  <a:srgbClr val="D3493B"/>
                </a:solidFill>
              </a:rPr>
              <a:t>2. </a:t>
            </a:r>
            <a:r>
              <a:rPr lang="cs-CZ" sz="2400" b="1" dirty="0">
                <a:solidFill>
                  <a:srgbClr val="C00000"/>
                </a:solidFill>
              </a:rPr>
              <a:t>U kvantitativního výzkumu </a:t>
            </a:r>
            <a:r>
              <a:rPr lang="cs-CZ" sz="2400" dirty="0"/>
              <a:t>následuje</a:t>
            </a:r>
            <a:r>
              <a:rPr lang="cs-CZ" sz="2400" dirty="0">
                <a:solidFill>
                  <a:srgbClr val="00B050"/>
                </a:solidFill>
              </a:rPr>
              <a:t> </a:t>
            </a:r>
            <a:r>
              <a:rPr lang="cs-CZ" sz="2400" b="1" dirty="0">
                <a:solidFill>
                  <a:srgbClr val="D3493B"/>
                </a:solidFill>
              </a:rPr>
              <a:t>formulace hypotéz</a:t>
            </a:r>
            <a:endParaRPr lang="cs-CZ" sz="2400" dirty="0">
              <a:solidFill>
                <a:srgbClr val="D3493B"/>
              </a:solidFill>
              <a:effectLst/>
            </a:endParaRPr>
          </a:p>
        </p:txBody>
      </p:sp>
      <p:sp>
        <p:nvSpPr>
          <p:cNvPr id="13315" name="Zástupný symbol pro obsah 2"/>
          <p:cNvSpPr>
            <a:spLocks noGrp="1"/>
          </p:cNvSpPr>
          <p:nvPr>
            <p:ph idx="1"/>
          </p:nvPr>
        </p:nvSpPr>
        <p:spPr>
          <a:xfrm>
            <a:off x="539553" y="1671519"/>
            <a:ext cx="8064895" cy="4853826"/>
          </a:xfrm>
        </p:spPr>
        <p:txBody>
          <a:bodyPr>
            <a:normAutofit/>
          </a:bodyPr>
          <a:lstStyle/>
          <a:p>
            <a:pPr marL="82550" indent="0" algn="just" eaLnBrk="1" hangingPunct="1">
              <a:lnSpc>
                <a:spcPct val="105000"/>
              </a:lnSpc>
              <a:buFont typeface="Arial" charset="0"/>
              <a:buNone/>
              <a:defRPr/>
            </a:pPr>
            <a:r>
              <a:rPr lang="cs-CZ" altLang="cs-CZ" sz="1900" b="1" dirty="0"/>
              <a:t>Hypotézy</a:t>
            </a:r>
            <a:r>
              <a:rPr lang="cs-CZ" altLang="cs-CZ" sz="1900" dirty="0"/>
              <a:t> – </a:t>
            </a:r>
            <a:r>
              <a:rPr lang="en-US" altLang="cs-CZ" sz="1900" dirty="0" err="1">
                <a:cs typeface="Arial" charset="0"/>
              </a:rPr>
              <a:t>ověřujeme</a:t>
            </a:r>
            <a:r>
              <a:rPr lang="en-US" altLang="cs-CZ" sz="1900" dirty="0">
                <a:cs typeface="Arial" charset="0"/>
              </a:rPr>
              <a:t> </a:t>
            </a:r>
            <a:r>
              <a:rPr lang="en-US" altLang="cs-CZ" sz="1900" dirty="0" err="1">
                <a:cs typeface="Arial" charset="0"/>
              </a:rPr>
              <a:t>na</a:t>
            </a:r>
            <a:r>
              <a:rPr lang="en-US" altLang="cs-CZ" sz="1900" dirty="0">
                <a:cs typeface="Arial" charset="0"/>
              </a:rPr>
              <a:t> </a:t>
            </a:r>
            <a:r>
              <a:rPr lang="en-US" altLang="cs-CZ" sz="1900" dirty="0" err="1">
                <a:cs typeface="Arial" charset="0"/>
              </a:rPr>
              <a:t>základě</a:t>
            </a:r>
            <a:r>
              <a:rPr lang="en-US" altLang="cs-CZ" sz="1900" dirty="0">
                <a:cs typeface="Arial" charset="0"/>
              </a:rPr>
              <a:t> </a:t>
            </a:r>
            <a:r>
              <a:rPr lang="cs-CZ" altLang="cs-CZ" sz="1900" b="1" dirty="0">
                <a:solidFill>
                  <a:srgbClr val="C00000"/>
                </a:solidFill>
                <a:cs typeface="Arial" charset="0"/>
              </a:rPr>
              <a:t>počtu stejných odpovědí</a:t>
            </a:r>
            <a:r>
              <a:rPr lang="cs-CZ" altLang="cs-CZ" sz="1900" dirty="0">
                <a:cs typeface="Arial" charset="0"/>
              </a:rPr>
              <a:t>, </a:t>
            </a:r>
            <a:r>
              <a:rPr lang="cs-CZ" altLang="cs-CZ" sz="1900" b="1" i="1" dirty="0">
                <a:cs typeface="Arial" charset="0"/>
              </a:rPr>
              <a:t>nebo</a:t>
            </a:r>
            <a:r>
              <a:rPr lang="cs-CZ" altLang="cs-CZ" sz="1900" dirty="0">
                <a:cs typeface="Arial" charset="0"/>
              </a:rPr>
              <a:t> (u škálových odpovědí) </a:t>
            </a:r>
            <a:r>
              <a:rPr lang="cs-CZ" altLang="cs-CZ" sz="1900" b="1" dirty="0">
                <a:solidFill>
                  <a:srgbClr val="C00000"/>
                </a:solidFill>
                <a:cs typeface="Arial" charset="0"/>
              </a:rPr>
              <a:t>z průměrů a směrodatných odchylek</a:t>
            </a:r>
            <a:r>
              <a:rPr lang="cs-CZ" altLang="cs-CZ" sz="1900" dirty="0">
                <a:cs typeface="Arial" charset="0"/>
              </a:rPr>
              <a:t>. Následně </a:t>
            </a:r>
            <a:r>
              <a:rPr lang="cs-CZ" altLang="cs-CZ" sz="1900" b="1" u="sng" dirty="0">
                <a:solidFill>
                  <a:srgbClr val="C00000"/>
                </a:solidFill>
                <a:cs typeface="Arial" charset="0"/>
              </a:rPr>
              <a:t>statisticky</a:t>
            </a:r>
            <a:r>
              <a:rPr lang="cs-CZ" altLang="cs-CZ" sz="1900" b="1" dirty="0">
                <a:solidFill>
                  <a:srgbClr val="C00000"/>
                </a:solidFill>
                <a:cs typeface="Arial" charset="0"/>
              </a:rPr>
              <a:t> ověřujeme</a:t>
            </a:r>
            <a:r>
              <a:rPr lang="cs-CZ" altLang="cs-CZ" sz="1900" dirty="0">
                <a:solidFill>
                  <a:srgbClr val="C00000"/>
                </a:solidFill>
                <a:cs typeface="Arial" charset="0"/>
              </a:rPr>
              <a:t> významnost </a:t>
            </a:r>
            <a:r>
              <a:rPr lang="cs-CZ" altLang="cs-CZ" sz="1900" dirty="0">
                <a:cs typeface="Arial" charset="0"/>
              </a:rPr>
              <a:t>těchto nálezů (zpravidla buď rozdílů mezi podsoubory, nebo korelačních vztahů mezi „číselnými“ proměnnými).</a:t>
            </a:r>
          </a:p>
          <a:p>
            <a:pPr eaLnBrk="1" hangingPunct="1">
              <a:lnSpc>
                <a:spcPct val="105000"/>
              </a:lnSpc>
              <a:spcBef>
                <a:spcPts val="3000"/>
              </a:spcBef>
              <a:buFont typeface="Arial" charset="0"/>
              <a:buNone/>
              <a:defRPr/>
            </a:pPr>
            <a:r>
              <a:rPr lang="cs-CZ" altLang="cs-CZ" sz="1900" dirty="0"/>
              <a:t>	</a:t>
            </a:r>
            <a:r>
              <a:rPr lang="cs-CZ" altLang="cs-CZ" sz="1900" b="1" i="1" u="sng" dirty="0">
                <a:solidFill>
                  <a:srgbClr val="C00000"/>
                </a:solidFill>
              </a:rPr>
              <a:t>Hypotézy</a:t>
            </a:r>
            <a:r>
              <a:rPr lang="cs-CZ" altLang="cs-CZ" sz="1900" i="1" u="sng" dirty="0">
                <a:solidFill>
                  <a:srgbClr val="C00000"/>
                </a:solidFill>
              </a:rPr>
              <a:t> jsou malé dílčí předběžné teorie</a:t>
            </a:r>
            <a:r>
              <a:rPr lang="cs-CZ" altLang="cs-CZ" sz="1900" i="1" dirty="0">
                <a:solidFill>
                  <a:srgbClr val="C00000"/>
                </a:solidFill>
              </a:rPr>
              <a:t>, které jsme si sami vytvořili  </a:t>
            </a:r>
            <a:r>
              <a:rPr lang="cs-CZ" altLang="cs-CZ" sz="1900" i="1" dirty="0"/>
              <a:t>buď na základě:</a:t>
            </a:r>
          </a:p>
          <a:p>
            <a:pPr marL="515938" algn="just" eaLnBrk="1" hangingPunct="1">
              <a:lnSpc>
                <a:spcPct val="105000"/>
              </a:lnSpc>
              <a:spcBef>
                <a:spcPts val="2400"/>
              </a:spcBef>
              <a:buFontTx/>
              <a:buChar char="-"/>
              <a:defRPr/>
            </a:pPr>
            <a:r>
              <a:rPr lang="cs-CZ" altLang="cs-CZ" sz="1900" b="1" i="1" dirty="0"/>
              <a:t>Pročtené literatury </a:t>
            </a:r>
            <a:r>
              <a:rPr lang="cs-CZ" altLang="cs-CZ" sz="1900" i="1" dirty="0"/>
              <a:t>(např. na základě výzkumného poznatku o určitém jevu třeba v německých sociálních službách se rozhodneme ověřit, zda totéž platí i v českých podmínkách),</a:t>
            </a:r>
          </a:p>
          <a:p>
            <a:pPr marL="515938" algn="just" eaLnBrk="1" hangingPunct="1">
              <a:lnSpc>
                <a:spcPct val="105000"/>
              </a:lnSpc>
              <a:spcBef>
                <a:spcPts val="2400"/>
              </a:spcBef>
              <a:buFontTx/>
              <a:buChar char="-"/>
              <a:defRPr/>
            </a:pPr>
            <a:r>
              <a:rPr lang="cs-CZ" altLang="cs-CZ" sz="1900" i="1" dirty="0"/>
              <a:t>nebo na základě </a:t>
            </a:r>
            <a:r>
              <a:rPr lang="cs-CZ" altLang="cs-CZ" sz="1900" b="1" i="1" dirty="0"/>
              <a:t>naší vlastní zkušenosti, pozorování.</a:t>
            </a:r>
            <a:r>
              <a:rPr lang="cs-CZ" altLang="cs-CZ" sz="1900" i="1" dirty="0">
                <a:solidFill>
                  <a:srgbClr val="C00000"/>
                </a:solidFill>
              </a:rPr>
              <a:t> </a:t>
            </a:r>
            <a:r>
              <a:rPr lang="cs-CZ" altLang="cs-CZ" sz="1900" i="1" dirty="0"/>
              <a:t>Všimli jsme si nějakého jevu a chceme zjistit, zda je možné jej opravdu prokázat. Viz dále:  </a:t>
            </a:r>
          </a:p>
        </p:txBody>
      </p:sp>
      <p:sp>
        <p:nvSpPr>
          <p:cNvPr id="2" name="Obdélník 1">
            <a:extLst>
              <a:ext uri="{FF2B5EF4-FFF2-40B4-BE49-F238E27FC236}">
                <a16:creationId xmlns:a16="http://schemas.microsoft.com/office/drawing/2014/main" id="{62310625-AE55-4E59-B4B9-D33374967DBE}"/>
              </a:ext>
            </a:extLst>
          </p:cNvPr>
          <p:cNvSpPr/>
          <p:nvPr/>
        </p:nvSpPr>
        <p:spPr>
          <a:xfrm>
            <a:off x="971600" y="749182"/>
            <a:ext cx="7632848" cy="50405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85129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Obrázek 3" descr="Hypotéza0001.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975" y="1196752"/>
            <a:ext cx="4536281" cy="3527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Přímá spojnice se šipkou 2"/>
          <p:cNvCxnSpPr>
            <a:cxnSpLocks/>
          </p:cNvCxnSpPr>
          <p:nvPr/>
        </p:nvCxnSpPr>
        <p:spPr>
          <a:xfrm>
            <a:off x="2771800" y="2960576"/>
            <a:ext cx="0" cy="113139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 name="Přímá spojnice se šipkou 4"/>
          <p:cNvCxnSpPr>
            <a:cxnSpLocks/>
          </p:cNvCxnSpPr>
          <p:nvPr/>
        </p:nvCxnSpPr>
        <p:spPr>
          <a:xfrm flipH="1">
            <a:off x="3025830" y="2780928"/>
            <a:ext cx="1940213" cy="1296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a:cxnSpLocks/>
          </p:cNvCxnSpPr>
          <p:nvPr/>
        </p:nvCxnSpPr>
        <p:spPr>
          <a:xfrm flipV="1">
            <a:off x="5148064" y="2780928"/>
            <a:ext cx="0" cy="1325864"/>
          </a:xfrm>
          <a:prstGeom prst="straightConnector1">
            <a:avLst/>
          </a:prstGeom>
          <a:ln w="28575">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0" name="Přímá spojnice se šipkou 9"/>
          <p:cNvCxnSpPr>
            <a:cxnSpLocks/>
          </p:cNvCxnSpPr>
          <p:nvPr/>
        </p:nvCxnSpPr>
        <p:spPr>
          <a:xfrm>
            <a:off x="3703712" y="4293096"/>
            <a:ext cx="724272" cy="0"/>
          </a:xfrm>
          <a:prstGeom prst="straightConnector1">
            <a:avLst/>
          </a:prstGeom>
          <a:ln w="28575">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558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5856" y="570195"/>
            <a:ext cx="8229600" cy="418058"/>
          </a:xfrm>
        </p:spPr>
        <p:txBody>
          <a:bodyPr>
            <a:noAutofit/>
          </a:bodyPr>
          <a:lstStyle/>
          <a:p>
            <a:r>
              <a:rPr lang="cs-CZ" sz="2400" dirty="0">
                <a:solidFill>
                  <a:srgbClr val="C00000"/>
                </a:solidFill>
              </a:rPr>
              <a:t>Ověřování hypotézy</a:t>
            </a:r>
          </a:p>
        </p:txBody>
      </p:sp>
      <p:sp>
        <p:nvSpPr>
          <p:cNvPr id="3" name="Zástupný symbol pro obsah 2"/>
          <p:cNvSpPr>
            <a:spLocks noGrp="1"/>
          </p:cNvSpPr>
          <p:nvPr>
            <p:ph idx="1"/>
          </p:nvPr>
        </p:nvSpPr>
        <p:spPr>
          <a:xfrm>
            <a:off x="457200" y="1268760"/>
            <a:ext cx="8229600" cy="5472608"/>
          </a:xfrm>
        </p:spPr>
        <p:txBody>
          <a:bodyPr>
            <a:normAutofit/>
          </a:bodyPr>
          <a:lstStyle/>
          <a:p>
            <a:pPr marL="0" indent="0">
              <a:buFontTx/>
              <a:buNone/>
            </a:pPr>
            <a:r>
              <a:rPr lang="cs-CZ" sz="2000" b="1" baseline="0" dirty="0"/>
              <a:t>Když dojde k potvrzení hypotézy</a:t>
            </a:r>
            <a:r>
              <a:rPr lang="cs-CZ" sz="2000" baseline="0" dirty="0"/>
              <a:t>, můžeme přijmout naši původní teorii.</a:t>
            </a:r>
          </a:p>
          <a:p>
            <a:pPr marL="0" indent="0" algn="just">
              <a:spcBef>
                <a:spcPts val="3000"/>
              </a:spcBef>
              <a:buFontTx/>
              <a:buNone/>
            </a:pPr>
            <a:r>
              <a:rPr lang="cs-CZ" sz="2000" b="1" baseline="0" dirty="0"/>
              <a:t>Pokud </a:t>
            </a:r>
            <a:r>
              <a:rPr lang="cs-CZ" sz="2000" b="1" dirty="0"/>
              <a:t>statistika</a:t>
            </a:r>
            <a:r>
              <a:rPr lang="cs-CZ" sz="2000" b="1" baseline="0" dirty="0"/>
              <a:t> hypotézu nepotvrdí</a:t>
            </a:r>
            <a:r>
              <a:rPr lang="cs-CZ" sz="2000" baseline="0" dirty="0"/>
              <a:t>, musíme ji zamítnout. Ještě před zamítnutím je potřeba zkontrolovat, zda jsme někde neudělali chybu: </a:t>
            </a:r>
            <a:endParaRPr lang="cs-CZ" sz="2000" i="1" baseline="0" dirty="0"/>
          </a:p>
          <a:p>
            <a:pPr marL="804863" indent="-450850">
              <a:spcBef>
                <a:spcPts val="1800"/>
              </a:spcBef>
              <a:buFontTx/>
              <a:buAutoNum type="alphaLcParenBoth"/>
            </a:pPr>
            <a:r>
              <a:rPr lang="cs-CZ" sz="1900" i="1" baseline="0" dirty="0"/>
              <a:t>dedukovali jsme ze znalostí a zkušeností logicky správně hypotézu? </a:t>
            </a:r>
          </a:p>
          <a:p>
            <a:pPr marL="804863" indent="-450850">
              <a:spcBef>
                <a:spcPts val="1800"/>
              </a:spcBef>
              <a:buFontTx/>
              <a:buAutoNum type="alphaLcParenBoth"/>
            </a:pPr>
            <a:r>
              <a:rPr lang="cs-CZ" sz="1900" i="1" baseline="0" dirty="0"/>
              <a:t>vytvořili jsme pro její ověření vhodný výzkumný nástroj? </a:t>
            </a:r>
          </a:p>
          <a:p>
            <a:pPr marL="804863" indent="-450850">
              <a:spcBef>
                <a:spcPts val="1800"/>
              </a:spcBef>
              <a:buFontTx/>
              <a:buAutoNum type="alphaLcParenBoth"/>
            </a:pPr>
            <a:r>
              <a:rPr lang="cs-CZ" sz="1900" i="1" baseline="0" dirty="0"/>
              <a:t>zvolili jsme vhodný výzkumný soubor? </a:t>
            </a:r>
          </a:p>
          <a:p>
            <a:pPr marL="804863" indent="-450850">
              <a:spcBef>
                <a:spcPts val="1800"/>
              </a:spcBef>
              <a:buFontTx/>
              <a:buAutoNum type="alphaLcParenBoth"/>
            </a:pPr>
            <a:r>
              <a:rPr lang="cs-CZ" sz="1900" i="1" baseline="0" dirty="0"/>
              <a:t>použili jsme pro vyhodnocení správně statistickou metodu? </a:t>
            </a:r>
          </a:p>
          <a:p>
            <a:pPr marL="804863" indent="-450850">
              <a:spcBef>
                <a:spcPts val="1800"/>
              </a:spcBef>
              <a:buFontTx/>
              <a:buAutoNum type="alphaLcParenBoth"/>
            </a:pPr>
            <a:r>
              <a:rPr lang="cs-CZ" sz="1900" i="1" baseline="0" dirty="0"/>
              <a:t>Interpretovali jsme správně data?    </a:t>
            </a:r>
          </a:p>
          <a:p>
            <a:pPr marL="0" indent="0" algn="just">
              <a:spcBef>
                <a:spcPts val="3000"/>
              </a:spcBef>
              <a:buNone/>
            </a:pPr>
            <a:r>
              <a:rPr lang="cs-CZ" sz="2000" dirty="0"/>
              <a:t>Pokud jsme tyto kroky zkontrolovali a nenašli žádné pochybení, je na místě zamítnout hypotézu.</a:t>
            </a:r>
          </a:p>
        </p:txBody>
      </p:sp>
      <p:sp>
        <p:nvSpPr>
          <p:cNvPr id="4" name="Obdélník 3">
            <a:extLst>
              <a:ext uri="{FF2B5EF4-FFF2-40B4-BE49-F238E27FC236}">
                <a16:creationId xmlns:a16="http://schemas.microsoft.com/office/drawing/2014/main" id="{4EBA8297-E157-49DF-B219-D5F117DE9667}"/>
              </a:ext>
            </a:extLst>
          </p:cNvPr>
          <p:cNvSpPr/>
          <p:nvPr/>
        </p:nvSpPr>
        <p:spPr>
          <a:xfrm>
            <a:off x="3131840" y="570195"/>
            <a:ext cx="2880320" cy="41805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13653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1331640" y="938230"/>
            <a:ext cx="4392488" cy="865187"/>
          </a:xfrm>
        </p:spPr>
        <p:txBody>
          <a:bodyPr>
            <a:normAutofit/>
          </a:bodyPr>
          <a:lstStyle/>
          <a:p>
            <a:pPr algn="ctr" eaLnBrk="1" fontAlgn="auto" hangingPunct="1">
              <a:spcAft>
                <a:spcPts val="0"/>
              </a:spcAft>
              <a:defRPr/>
            </a:pPr>
            <a:r>
              <a:rPr lang="cs-CZ" sz="2300" b="1" dirty="0">
                <a:solidFill>
                  <a:srgbClr val="D3493B"/>
                </a:solidFill>
              </a:rPr>
              <a:t>Hypotéza </a:t>
            </a:r>
            <a:r>
              <a:rPr lang="cs-CZ" sz="2300" dirty="0">
                <a:solidFill>
                  <a:srgbClr val="D3493B"/>
                </a:solidFill>
              </a:rPr>
              <a:t>(shrnutí a zpřesnění):</a:t>
            </a:r>
          </a:p>
        </p:txBody>
      </p:sp>
      <p:sp>
        <p:nvSpPr>
          <p:cNvPr id="15363" name="Zástupný symbol pro obsah 2"/>
          <p:cNvSpPr>
            <a:spLocks noGrp="1"/>
          </p:cNvSpPr>
          <p:nvPr>
            <p:ph idx="1"/>
          </p:nvPr>
        </p:nvSpPr>
        <p:spPr>
          <a:xfrm>
            <a:off x="611560" y="1989931"/>
            <a:ext cx="8064896" cy="4494526"/>
          </a:xfrm>
        </p:spPr>
        <p:txBody>
          <a:bodyPr/>
          <a:lstStyle/>
          <a:p>
            <a:pPr algn="just" eaLnBrk="1" hangingPunct="1">
              <a:lnSpc>
                <a:spcPct val="110000"/>
              </a:lnSpc>
              <a:spcBef>
                <a:spcPts val="2400"/>
              </a:spcBef>
              <a:buFont typeface="Calibri" panose="020F0502020204030204" pitchFamily="34" charset="0"/>
              <a:buChar char="–"/>
              <a:defRPr/>
            </a:pPr>
            <a:r>
              <a:rPr lang="cs-CZ" sz="1900" dirty="0"/>
              <a:t>Předpoklad určitého vztahu mezi DVĚMA JEVY – česky: PŘEDPOKLAD VZTAHU NĚČEHO S NĚČÍM JINÝM </a:t>
            </a:r>
            <a:r>
              <a:rPr lang="cs-CZ" sz="1900" u="sng" dirty="0"/>
              <a:t>nebo</a:t>
            </a:r>
            <a:r>
              <a:rPr lang="cs-CZ" sz="1900" dirty="0"/>
              <a:t> ROZDÍLU MEZI SKUPINAMI </a:t>
            </a:r>
            <a:r>
              <a:rPr lang="cs-CZ" sz="1900" dirty="0">
                <a:solidFill>
                  <a:schemeClr val="tx1">
                    <a:lumMod val="50000"/>
                    <a:lumOff val="50000"/>
                  </a:schemeClr>
                </a:solidFill>
              </a:rPr>
              <a:t>(a měli bychom být v případě potřeby schopni zdůvodnit, proč tento předpoklad máme).</a:t>
            </a:r>
          </a:p>
          <a:p>
            <a:pPr algn="just">
              <a:lnSpc>
                <a:spcPct val="110000"/>
              </a:lnSpc>
              <a:spcBef>
                <a:spcPts val="2400"/>
              </a:spcBef>
              <a:buFont typeface="Calibri" panose="020F0502020204030204" pitchFamily="34" charset="0"/>
              <a:buChar char="–"/>
              <a:defRPr/>
            </a:pPr>
            <a:r>
              <a:rPr lang="cs-CZ" sz="1900" dirty="0"/>
              <a:t>Můžeme např. </a:t>
            </a:r>
            <a:r>
              <a:rPr lang="cs-CZ" sz="1900" b="1" dirty="0"/>
              <a:t>předpokládat, že mladí lidé se seznamují s novými lidmi raději než lidé starší.</a:t>
            </a:r>
          </a:p>
          <a:p>
            <a:pPr algn="just" eaLnBrk="1" hangingPunct="1">
              <a:lnSpc>
                <a:spcPct val="110000"/>
              </a:lnSpc>
              <a:spcBef>
                <a:spcPts val="2400"/>
              </a:spcBef>
              <a:buFont typeface="Calibri" panose="020F0502020204030204" pitchFamily="34" charset="0"/>
              <a:buChar char="–"/>
              <a:defRPr/>
            </a:pPr>
            <a:r>
              <a:rPr lang="cs-CZ" sz="1900" dirty="0"/>
              <a:t>Podmínkou je OPERACIONALIZOVATELNOST hypotézy, aby se z každého zkoumaného jevu </a:t>
            </a:r>
            <a:r>
              <a:rPr lang="cs-CZ" sz="1900" u="sng" dirty="0">
                <a:solidFill>
                  <a:srgbClr val="C00000"/>
                </a:solidFill>
              </a:rPr>
              <a:t>dala vytvořit proměnná</a:t>
            </a:r>
            <a:r>
              <a:rPr lang="cs-CZ" sz="1900" dirty="0">
                <a:solidFill>
                  <a:srgbClr val="C00000"/>
                </a:solidFill>
              </a:rPr>
              <a:t> </a:t>
            </a:r>
            <a:r>
              <a:rPr lang="cs-CZ" sz="1900" dirty="0"/>
              <a:t>(něco, co se dá nějak změřit) – viz další snímek … =&gt; </a:t>
            </a:r>
          </a:p>
          <a:p>
            <a:pPr eaLnBrk="1" hangingPunct="1">
              <a:spcBef>
                <a:spcPts val="3000"/>
              </a:spcBef>
              <a:buFont typeface="Wingdings 2" pitchFamily="18" charset="2"/>
              <a:buNone/>
              <a:defRPr/>
            </a:pPr>
            <a:r>
              <a:rPr lang="cs-CZ" sz="1900" dirty="0"/>
              <a:t>	</a:t>
            </a:r>
            <a:endParaRPr lang="cs-CZ" sz="2000" dirty="0"/>
          </a:p>
        </p:txBody>
      </p:sp>
      <p:sp>
        <p:nvSpPr>
          <p:cNvPr id="2" name="Obdélník 1">
            <a:extLst>
              <a:ext uri="{FF2B5EF4-FFF2-40B4-BE49-F238E27FC236}">
                <a16:creationId xmlns:a16="http://schemas.microsoft.com/office/drawing/2014/main" id="{0CB578B2-AA92-4F0B-88DC-8EFC3DC309B3}"/>
              </a:ext>
            </a:extLst>
          </p:cNvPr>
          <p:cNvSpPr/>
          <p:nvPr/>
        </p:nvSpPr>
        <p:spPr>
          <a:xfrm>
            <a:off x="1439652" y="1124744"/>
            <a:ext cx="4176464" cy="472117"/>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ek 3">
            <a:extLst>
              <a:ext uri="{FF2B5EF4-FFF2-40B4-BE49-F238E27FC236}">
                <a16:creationId xmlns:a16="http://schemas.microsoft.com/office/drawing/2014/main" id="{FBB5F97E-5A93-4BF3-8344-67F3E22636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6296" y="304963"/>
            <a:ext cx="1152128" cy="1150939"/>
          </a:xfrm>
          <a:prstGeom prst="rect">
            <a:avLst/>
          </a:prstGeom>
        </p:spPr>
      </p:pic>
    </p:spTree>
    <p:extLst>
      <p:ext uri="{BB962C8B-B14F-4D97-AF65-F5344CB8AC3E}">
        <p14:creationId xmlns:p14="http://schemas.microsoft.com/office/powerpoint/2010/main" val="2892061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a:xfrm>
            <a:off x="747112" y="982558"/>
            <a:ext cx="6174840" cy="502225"/>
          </a:xfrm>
        </p:spPr>
        <p:txBody>
          <a:bodyPr>
            <a:normAutofit fontScale="90000"/>
          </a:bodyPr>
          <a:lstStyle/>
          <a:p>
            <a:pPr algn="ctr" eaLnBrk="1" fontAlgn="auto" hangingPunct="1">
              <a:spcBef>
                <a:spcPts val="600"/>
              </a:spcBef>
              <a:spcAft>
                <a:spcPts val="0"/>
              </a:spcAft>
              <a:defRPr/>
            </a:pPr>
            <a:r>
              <a:rPr lang="cs-CZ" sz="2400" b="1" i="1" dirty="0">
                <a:solidFill>
                  <a:srgbClr val="D3493B"/>
                </a:solidFill>
              </a:rPr>
              <a:t>Hypotéza – </a:t>
            </a:r>
            <a:r>
              <a:rPr lang="cs-CZ" sz="2400" i="1" dirty="0">
                <a:solidFill>
                  <a:srgbClr val="D3493B"/>
                </a:solidFill>
              </a:rPr>
              <a:t>další příklad</a:t>
            </a:r>
            <a:r>
              <a:rPr lang="en-US" sz="2400" i="1" dirty="0">
                <a:solidFill>
                  <a:srgbClr val="D3493B"/>
                </a:solidFill>
              </a:rPr>
              <a:t> </a:t>
            </a:r>
            <a:r>
              <a:rPr lang="cs-CZ" sz="2400" i="1" dirty="0">
                <a:solidFill>
                  <a:srgbClr val="D3493B"/>
                </a:solidFill>
              </a:rPr>
              <a:t>a</a:t>
            </a:r>
            <a:br>
              <a:rPr lang="cs-CZ" sz="2400" i="1" dirty="0">
                <a:solidFill>
                  <a:srgbClr val="D3493B"/>
                </a:solidFill>
              </a:rPr>
            </a:br>
            <a:r>
              <a:rPr lang="cs-CZ" sz="2400" i="1" dirty="0">
                <a:solidFill>
                  <a:srgbClr val="D3493B"/>
                </a:solidFill>
              </a:rPr>
              <a:t>OPERACIONALIZOVATELNOST:</a:t>
            </a:r>
          </a:p>
        </p:txBody>
      </p:sp>
      <p:sp>
        <p:nvSpPr>
          <p:cNvPr id="18435" name="Zástupný symbol pro obsah 2"/>
          <p:cNvSpPr>
            <a:spLocks noGrp="1"/>
          </p:cNvSpPr>
          <p:nvPr>
            <p:ph idx="1"/>
          </p:nvPr>
        </p:nvSpPr>
        <p:spPr>
          <a:xfrm>
            <a:off x="323528" y="2564904"/>
            <a:ext cx="8301608" cy="4104456"/>
          </a:xfrm>
        </p:spPr>
        <p:txBody>
          <a:bodyPr>
            <a:normAutofit/>
          </a:bodyPr>
          <a:lstStyle/>
          <a:p>
            <a:pPr eaLnBrk="1" hangingPunct="1">
              <a:lnSpc>
                <a:spcPct val="90000"/>
              </a:lnSpc>
              <a:buFont typeface="Arial" charset="0"/>
              <a:buNone/>
            </a:pPr>
            <a:r>
              <a:rPr lang="cs-CZ" altLang="cs-CZ" sz="2100" b="1" i="1" dirty="0"/>
              <a:t>  „Staří lidé jsou méně tolerantní než mladí dospělí</a:t>
            </a:r>
            <a:r>
              <a:rPr lang="cs-CZ" altLang="cs-CZ" sz="2100" dirty="0"/>
              <a:t>.“</a:t>
            </a:r>
          </a:p>
          <a:p>
            <a:pPr lvl="1" eaLnBrk="1" hangingPunct="1">
              <a:spcBef>
                <a:spcPts val="3600"/>
              </a:spcBef>
            </a:pPr>
            <a:r>
              <a:rPr lang="cs-CZ" altLang="cs-CZ" sz="2000" dirty="0"/>
              <a:t>Kdo je </a:t>
            </a:r>
            <a:r>
              <a:rPr lang="cs-CZ" altLang="cs-CZ" sz="2000" b="1" dirty="0">
                <a:solidFill>
                  <a:srgbClr val="00B050"/>
                </a:solidFill>
              </a:rPr>
              <a:t>„</a:t>
            </a:r>
            <a:r>
              <a:rPr lang="cs-CZ" altLang="cs-CZ" sz="2000" b="1" i="1" u="sng" dirty="0">
                <a:solidFill>
                  <a:srgbClr val="00B050"/>
                </a:solidFill>
              </a:rPr>
              <a:t>starší člověk</a:t>
            </a:r>
            <a:r>
              <a:rPr lang="cs-CZ" altLang="cs-CZ" sz="2000" b="1" dirty="0">
                <a:solidFill>
                  <a:srgbClr val="00B050"/>
                </a:solidFill>
              </a:rPr>
              <a:t>“ </a:t>
            </a:r>
            <a:r>
              <a:rPr lang="cs-CZ" altLang="cs-CZ" sz="2000" dirty="0"/>
              <a:t>a kde ho budeme hledat?</a:t>
            </a:r>
          </a:p>
          <a:p>
            <a:pPr lvl="1" eaLnBrk="1" hangingPunct="1">
              <a:lnSpc>
                <a:spcPct val="110000"/>
              </a:lnSpc>
              <a:spcBef>
                <a:spcPts val="2400"/>
              </a:spcBef>
            </a:pPr>
            <a:r>
              <a:rPr lang="cs-CZ" altLang="cs-CZ" sz="2000" dirty="0"/>
              <a:t>Co je to </a:t>
            </a:r>
            <a:r>
              <a:rPr lang="cs-CZ" altLang="cs-CZ" sz="2000" b="1" dirty="0">
                <a:solidFill>
                  <a:srgbClr val="00B050"/>
                </a:solidFill>
                <a:latin typeface="Arial" charset="0"/>
              </a:rPr>
              <a:t>„</a:t>
            </a:r>
            <a:r>
              <a:rPr lang="cs-CZ" altLang="cs-CZ" sz="2000" b="1" i="1" u="sng" dirty="0">
                <a:solidFill>
                  <a:srgbClr val="00B050"/>
                </a:solidFill>
              </a:rPr>
              <a:t>zájem o seznamování</a:t>
            </a:r>
            <a:r>
              <a:rPr lang="cs-CZ" altLang="cs-CZ" sz="2000" b="1" i="1" dirty="0">
                <a:solidFill>
                  <a:srgbClr val="00B050"/>
                </a:solidFill>
              </a:rPr>
              <a:t> se s novými lidmi</a:t>
            </a:r>
            <a:r>
              <a:rPr lang="cs-CZ" altLang="cs-CZ" sz="2000" b="1" dirty="0">
                <a:solidFill>
                  <a:srgbClr val="00B050"/>
                </a:solidFill>
              </a:rPr>
              <a:t>“</a:t>
            </a:r>
            <a:r>
              <a:rPr lang="cs-CZ" altLang="cs-CZ" sz="2000" dirty="0"/>
              <a:t>? Chování, nebo i názory a postoje? V jakém kontextu jej budu měřit?</a:t>
            </a:r>
          </a:p>
        </p:txBody>
      </p:sp>
      <p:sp>
        <p:nvSpPr>
          <p:cNvPr id="2" name="Obdélník 1">
            <a:extLst>
              <a:ext uri="{FF2B5EF4-FFF2-40B4-BE49-F238E27FC236}">
                <a16:creationId xmlns:a16="http://schemas.microsoft.com/office/drawing/2014/main" id="{BAEFB8BA-03AC-4C39-99E4-23E8DC9E9196}"/>
              </a:ext>
            </a:extLst>
          </p:cNvPr>
          <p:cNvSpPr/>
          <p:nvPr/>
        </p:nvSpPr>
        <p:spPr>
          <a:xfrm>
            <a:off x="1386260" y="665783"/>
            <a:ext cx="4896544" cy="100811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ek 3">
            <a:extLst>
              <a:ext uri="{FF2B5EF4-FFF2-40B4-BE49-F238E27FC236}">
                <a16:creationId xmlns:a16="http://schemas.microsoft.com/office/drawing/2014/main" id="{1C954BDF-FBBB-4C67-954E-1060B2325E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372672"/>
            <a:ext cx="1376616" cy="1373231"/>
          </a:xfrm>
          <a:prstGeom prst="rect">
            <a:avLst/>
          </a:prstGeom>
        </p:spPr>
      </p:pic>
    </p:spTree>
    <p:extLst>
      <p:ext uri="{BB962C8B-B14F-4D97-AF65-F5344CB8AC3E}">
        <p14:creationId xmlns:p14="http://schemas.microsoft.com/office/powerpoint/2010/main" val="2483640569"/>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2582</TotalTime>
  <Words>3513</Words>
  <Application>Microsoft Office PowerPoint</Application>
  <PresentationFormat>Předvádění na obrazovce (4:3)</PresentationFormat>
  <Paragraphs>257</Paragraphs>
  <Slides>22</Slides>
  <Notes>16</Notes>
  <HiddenSlides>0</HiddenSlides>
  <MMClips>0</MMClips>
  <ScaleCrop>false</ScaleCrop>
  <HeadingPairs>
    <vt:vector size="8" baseType="variant">
      <vt:variant>
        <vt:lpstr>Použitá písma</vt:lpstr>
      </vt:variant>
      <vt:variant>
        <vt:i4>9</vt:i4>
      </vt:variant>
      <vt:variant>
        <vt:lpstr>Motiv</vt:lpstr>
      </vt:variant>
      <vt:variant>
        <vt:i4>1</vt:i4>
      </vt:variant>
      <vt:variant>
        <vt:lpstr>Vložené servery OLE</vt:lpstr>
      </vt:variant>
      <vt:variant>
        <vt:i4>1</vt:i4>
      </vt:variant>
      <vt:variant>
        <vt:lpstr>Nadpisy snímků</vt:lpstr>
      </vt:variant>
      <vt:variant>
        <vt:i4>22</vt:i4>
      </vt:variant>
    </vt:vector>
  </HeadingPairs>
  <TitlesOfParts>
    <vt:vector size="33" baseType="lpstr">
      <vt:lpstr>Arial</vt:lpstr>
      <vt:lpstr>Calibri</vt:lpstr>
      <vt:lpstr>Courier New</vt:lpstr>
      <vt:lpstr>Gill Sans MT</vt:lpstr>
      <vt:lpstr>Symbol</vt:lpstr>
      <vt:lpstr>Times New Roman</vt:lpstr>
      <vt:lpstr>Verdana</vt:lpstr>
      <vt:lpstr>Wingdings</vt:lpstr>
      <vt:lpstr>Wingdings 2</vt:lpstr>
      <vt:lpstr>Motiv systému Office</vt:lpstr>
      <vt:lpstr>Graf</vt:lpstr>
      <vt:lpstr>Struktura praktické části diplomové (bakalářské) práce</vt:lpstr>
      <vt:lpstr>Prezentace aplikace PowerPoint</vt:lpstr>
      <vt:lpstr>Kvalitativní výzkum – SPECIFIKA A ZÁKLADNÍ INFORMACE</vt:lpstr>
      <vt:lpstr>1. Cíl výzkumu – stačí 1 odstavec</vt:lpstr>
      <vt:lpstr>2. U kvantitativního výzkumu následuje formulace hypotéz</vt:lpstr>
      <vt:lpstr>Prezentace aplikace PowerPoint</vt:lpstr>
      <vt:lpstr>Ověřování hypotézy</vt:lpstr>
      <vt:lpstr>Hypotéza (shrnutí a zpřesnění):</vt:lpstr>
      <vt:lpstr>Hypotéza – další příklad a OPERACIONALIZOVATELNOST:</vt:lpstr>
      <vt:lpstr>Hypotéza – antipříklady:</vt:lpstr>
      <vt:lpstr>3. Metoda (nástroj) sběru dat – stačí stručně</vt:lpstr>
      <vt:lpstr>4. Charakteristika zkoumaného souboru</vt:lpstr>
      <vt:lpstr>4. Charakteristika zkoumaného souboru</vt:lpstr>
      <vt:lpstr> Popisné údaje o respondentech uvádíme  nejlépe v přehledné tabulce:   Tabulka 1  Počet respondentů v jednotlivých podsouborech </vt:lpstr>
      <vt:lpstr>5. Způsob sběru dat</vt:lpstr>
      <vt:lpstr>6.  Metoda vyhodnocení dat:</vt:lpstr>
      <vt:lpstr>7.  Etické hledisko (2 odstavce – 1 strana):</vt:lpstr>
      <vt:lpstr>8. Výsledky kvantitativního výzkumu a jejich interpretace</vt:lpstr>
      <vt:lpstr>Volba grafů    Koláčový graf používáme jen pro otázky s jednou možností odpovědi.  Sloupcový graf používáme při možnosti zaškrtnout víc než jednu odpověď:</vt:lpstr>
      <vt:lpstr>9. Diskuse</vt:lpstr>
      <vt:lpstr>Prezentace aplikace PowerPoint</vt:lpstr>
      <vt:lpstr>Prezentace aplikace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Struktura praktické části diplomové (bakalářské) práce</dc:title>
  <dc:creator>user</dc:creator>
  <cp:lastModifiedBy>Pavlína Janošová</cp:lastModifiedBy>
  <cp:revision>157</cp:revision>
  <dcterms:created xsi:type="dcterms:W3CDTF">2020-03-23T14:47:33Z</dcterms:created>
  <dcterms:modified xsi:type="dcterms:W3CDTF">2025-04-07T13:09:34Z</dcterms:modified>
</cp:coreProperties>
</file>