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 id="261" r:id="rId7"/>
    <p:sldId id="262" r:id="rId8"/>
    <p:sldId id="263" r:id="rId9"/>
    <p:sldId id="264" r:id="rId10"/>
    <p:sldId id="265" r:id="rId1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4" d="100"/>
          <a:sy n="84" d="100"/>
        </p:scale>
        <p:origin x="120"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9CD82D-4AE3-4D87-A25C-AFB9E1A803AC}"/>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D79C1253-1AE5-4E02-8E6F-D4CA10438E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2F114DF8-36FA-44F3-A74B-5ABEDD51B0A7}"/>
              </a:ext>
            </a:extLst>
          </p:cNvPr>
          <p:cNvSpPr>
            <a:spLocks noGrp="1"/>
          </p:cNvSpPr>
          <p:nvPr>
            <p:ph type="dt" sz="half" idx="10"/>
          </p:nvPr>
        </p:nvSpPr>
        <p:spPr/>
        <p:txBody>
          <a:bodyPr/>
          <a:lstStyle/>
          <a:p>
            <a:fld id="{D1E4778F-3B35-4704-A989-4E55DF7E8EE1}" type="datetimeFigureOut">
              <a:rPr lang="cs-CZ" smtClean="0"/>
              <a:t>25.03.2021</a:t>
            </a:fld>
            <a:endParaRPr lang="cs-CZ"/>
          </a:p>
        </p:txBody>
      </p:sp>
      <p:sp>
        <p:nvSpPr>
          <p:cNvPr id="5" name="Zástupný symbol pro zápatí 4">
            <a:extLst>
              <a:ext uri="{FF2B5EF4-FFF2-40B4-BE49-F238E27FC236}">
                <a16:creationId xmlns:a16="http://schemas.microsoft.com/office/drawing/2014/main" id="{12DB72B3-75AC-4BB4-99F6-C8B92BC7B09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DB8B71BA-635A-46CC-8811-67E506604CA8}"/>
              </a:ext>
            </a:extLst>
          </p:cNvPr>
          <p:cNvSpPr>
            <a:spLocks noGrp="1"/>
          </p:cNvSpPr>
          <p:nvPr>
            <p:ph type="sldNum" sz="quarter" idx="12"/>
          </p:nvPr>
        </p:nvSpPr>
        <p:spPr/>
        <p:txBody>
          <a:bodyPr/>
          <a:lstStyle/>
          <a:p>
            <a:fld id="{DC95BEC5-1666-4CEF-8D67-7C15DF3132DD}" type="slidenum">
              <a:rPr lang="cs-CZ" smtClean="0"/>
              <a:t>‹#›</a:t>
            </a:fld>
            <a:endParaRPr lang="cs-CZ"/>
          </a:p>
        </p:txBody>
      </p:sp>
    </p:spTree>
    <p:extLst>
      <p:ext uri="{BB962C8B-B14F-4D97-AF65-F5344CB8AC3E}">
        <p14:creationId xmlns:p14="http://schemas.microsoft.com/office/powerpoint/2010/main" val="3060497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62941F-FD12-4870-A757-1494FA513AD3}"/>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41A37EA1-0DA4-431C-B1A9-4D215B1B5754}"/>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1956476-4C34-41F9-889E-40B5F3088ED3}"/>
              </a:ext>
            </a:extLst>
          </p:cNvPr>
          <p:cNvSpPr>
            <a:spLocks noGrp="1"/>
          </p:cNvSpPr>
          <p:nvPr>
            <p:ph type="dt" sz="half" idx="10"/>
          </p:nvPr>
        </p:nvSpPr>
        <p:spPr/>
        <p:txBody>
          <a:bodyPr/>
          <a:lstStyle/>
          <a:p>
            <a:fld id="{D1E4778F-3B35-4704-A989-4E55DF7E8EE1}" type="datetimeFigureOut">
              <a:rPr lang="cs-CZ" smtClean="0"/>
              <a:t>25.03.2021</a:t>
            </a:fld>
            <a:endParaRPr lang="cs-CZ"/>
          </a:p>
        </p:txBody>
      </p:sp>
      <p:sp>
        <p:nvSpPr>
          <p:cNvPr id="5" name="Zástupný symbol pro zápatí 4">
            <a:extLst>
              <a:ext uri="{FF2B5EF4-FFF2-40B4-BE49-F238E27FC236}">
                <a16:creationId xmlns:a16="http://schemas.microsoft.com/office/drawing/2014/main" id="{CC0C65BC-6D8D-4DE4-8E71-6CE9F17D333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03EABEE-103A-41A0-A3B5-B30259B5982F}"/>
              </a:ext>
            </a:extLst>
          </p:cNvPr>
          <p:cNvSpPr>
            <a:spLocks noGrp="1"/>
          </p:cNvSpPr>
          <p:nvPr>
            <p:ph type="sldNum" sz="quarter" idx="12"/>
          </p:nvPr>
        </p:nvSpPr>
        <p:spPr/>
        <p:txBody>
          <a:bodyPr/>
          <a:lstStyle/>
          <a:p>
            <a:fld id="{DC95BEC5-1666-4CEF-8D67-7C15DF3132DD}" type="slidenum">
              <a:rPr lang="cs-CZ" smtClean="0"/>
              <a:t>‹#›</a:t>
            </a:fld>
            <a:endParaRPr lang="cs-CZ"/>
          </a:p>
        </p:txBody>
      </p:sp>
    </p:spTree>
    <p:extLst>
      <p:ext uri="{BB962C8B-B14F-4D97-AF65-F5344CB8AC3E}">
        <p14:creationId xmlns:p14="http://schemas.microsoft.com/office/powerpoint/2010/main" val="881936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AD2D82D4-FB69-43E2-A396-A3A42E5E69B5}"/>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AFC21B11-128C-47CD-8DC1-60CE197388B1}"/>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1DBAC71C-0820-45DD-AB6C-27877E3117E3}"/>
              </a:ext>
            </a:extLst>
          </p:cNvPr>
          <p:cNvSpPr>
            <a:spLocks noGrp="1"/>
          </p:cNvSpPr>
          <p:nvPr>
            <p:ph type="dt" sz="half" idx="10"/>
          </p:nvPr>
        </p:nvSpPr>
        <p:spPr/>
        <p:txBody>
          <a:bodyPr/>
          <a:lstStyle/>
          <a:p>
            <a:fld id="{D1E4778F-3B35-4704-A989-4E55DF7E8EE1}" type="datetimeFigureOut">
              <a:rPr lang="cs-CZ" smtClean="0"/>
              <a:t>25.03.2021</a:t>
            </a:fld>
            <a:endParaRPr lang="cs-CZ"/>
          </a:p>
        </p:txBody>
      </p:sp>
      <p:sp>
        <p:nvSpPr>
          <p:cNvPr id="5" name="Zástupný symbol pro zápatí 4">
            <a:extLst>
              <a:ext uri="{FF2B5EF4-FFF2-40B4-BE49-F238E27FC236}">
                <a16:creationId xmlns:a16="http://schemas.microsoft.com/office/drawing/2014/main" id="{7B9A3112-1929-46B2-A5C5-F4F0B7A3A6A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B30FFF2-0B7F-4ECD-B225-93F7AE05B690}"/>
              </a:ext>
            </a:extLst>
          </p:cNvPr>
          <p:cNvSpPr>
            <a:spLocks noGrp="1"/>
          </p:cNvSpPr>
          <p:nvPr>
            <p:ph type="sldNum" sz="quarter" idx="12"/>
          </p:nvPr>
        </p:nvSpPr>
        <p:spPr/>
        <p:txBody>
          <a:bodyPr/>
          <a:lstStyle/>
          <a:p>
            <a:fld id="{DC95BEC5-1666-4CEF-8D67-7C15DF3132DD}" type="slidenum">
              <a:rPr lang="cs-CZ" smtClean="0"/>
              <a:t>‹#›</a:t>
            </a:fld>
            <a:endParaRPr lang="cs-CZ"/>
          </a:p>
        </p:txBody>
      </p:sp>
    </p:spTree>
    <p:extLst>
      <p:ext uri="{BB962C8B-B14F-4D97-AF65-F5344CB8AC3E}">
        <p14:creationId xmlns:p14="http://schemas.microsoft.com/office/powerpoint/2010/main" val="4243852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F790A7-2BFE-4E5F-A803-2840D0E6CB6A}"/>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83753E9B-DEE2-4287-A6D9-1483BDB94848}"/>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C05EE3D0-7758-42F9-A6C3-02E906C831DD}"/>
              </a:ext>
            </a:extLst>
          </p:cNvPr>
          <p:cNvSpPr>
            <a:spLocks noGrp="1"/>
          </p:cNvSpPr>
          <p:nvPr>
            <p:ph type="dt" sz="half" idx="10"/>
          </p:nvPr>
        </p:nvSpPr>
        <p:spPr/>
        <p:txBody>
          <a:bodyPr/>
          <a:lstStyle/>
          <a:p>
            <a:fld id="{D1E4778F-3B35-4704-A989-4E55DF7E8EE1}" type="datetimeFigureOut">
              <a:rPr lang="cs-CZ" smtClean="0"/>
              <a:t>25.03.2021</a:t>
            </a:fld>
            <a:endParaRPr lang="cs-CZ"/>
          </a:p>
        </p:txBody>
      </p:sp>
      <p:sp>
        <p:nvSpPr>
          <p:cNvPr id="5" name="Zástupný symbol pro zápatí 4">
            <a:extLst>
              <a:ext uri="{FF2B5EF4-FFF2-40B4-BE49-F238E27FC236}">
                <a16:creationId xmlns:a16="http://schemas.microsoft.com/office/drawing/2014/main" id="{550CDF0C-5FBE-48CB-BF35-CFB78279A822}"/>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73AE1A4-4980-4C61-A1D3-D4AF5ED1F02B}"/>
              </a:ext>
            </a:extLst>
          </p:cNvPr>
          <p:cNvSpPr>
            <a:spLocks noGrp="1"/>
          </p:cNvSpPr>
          <p:nvPr>
            <p:ph type="sldNum" sz="quarter" idx="12"/>
          </p:nvPr>
        </p:nvSpPr>
        <p:spPr/>
        <p:txBody>
          <a:bodyPr/>
          <a:lstStyle/>
          <a:p>
            <a:fld id="{DC95BEC5-1666-4CEF-8D67-7C15DF3132DD}" type="slidenum">
              <a:rPr lang="cs-CZ" smtClean="0"/>
              <a:t>‹#›</a:t>
            </a:fld>
            <a:endParaRPr lang="cs-CZ"/>
          </a:p>
        </p:txBody>
      </p:sp>
    </p:spTree>
    <p:extLst>
      <p:ext uri="{BB962C8B-B14F-4D97-AF65-F5344CB8AC3E}">
        <p14:creationId xmlns:p14="http://schemas.microsoft.com/office/powerpoint/2010/main" val="1890024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B74ABF4-0887-49A5-B951-E25718FA69E7}"/>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C49BF2F5-14C3-4DFD-B730-BA549527BF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81901DE7-DC9A-47F6-B3F7-C55343E86561}"/>
              </a:ext>
            </a:extLst>
          </p:cNvPr>
          <p:cNvSpPr>
            <a:spLocks noGrp="1"/>
          </p:cNvSpPr>
          <p:nvPr>
            <p:ph type="dt" sz="half" idx="10"/>
          </p:nvPr>
        </p:nvSpPr>
        <p:spPr/>
        <p:txBody>
          <a:bodyPr/>
          <a:lstStyle/>
          <a:p>
            <a:fld id="{D1E4778F-3B35-4704-A989-4E55DF7E8EE1}" type="datetimeFigureOut">
              <a:rPr lang="cs-CZ" smtClean="0"/>
              <a:t>25.03.2021</a:t>
            </a:fld>
            <a:endParaRPr lang="cs-CZ"/>
          </a:p>
        </p:txBody>
      </p:sp>
      <p:sp>
        <p:nvSpPr>
          <p:cNvPr id="5" name="Zástupný symbol pro zápatí 4">
            <a:extLst>
              <a:ext uri="{FF2B5EF4-FFF2-40B4-BE49-F238E27FC236}">
                <a16:creationId xmlns:a16="http://schemas.microsoft.com/office/drawing/2014/main" id="{4777CFE3-E82F-43B4-A409-1606A5C3146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00551A5-C2ED-43F4-81FF-040C08669D8C}"/>
              </a:ext>
            </a:extLst>
          </p:cNvPr>
          <p:cNvSpPr>
            <a:spLocks noGrp="1"/>
          </p:cNvSpPr>
          <p:nvPr>
            <p:ph type="sldNum" sz="quarter" idx="12"/>
          </p:nvPr>
        </p:nvSpPr>
        <p:spPr/>
        <p:txBody>
          <a:bodyPr/>
          <a:lstStyle/>
          <a:p>
            <a:fld id="{DC95BEC5-1666-4CEF-8D67-7C15DF3132DD}" type="slidenum">
              <a:rPr lang="cs-CZ" smtClean="0"/>
              <a:t>‹#›</a:t>
            </a:fld>
            <a:endParaRPr lang="cs-CZ"/>
          </a:p>
        </p:txBody>
      </p:sp>
    </p:spTree>
    <p:extLst>
      <p:ext uri="{BB962C8B-B14F-4D97-AF65-F5344CB8AC3E}">
        <p14:creationId xmlns:p14="http://schemas.microsoft.com/office/powerpoint/2010/main" val="4197682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DD9DAF-3B0D-483F-9E4C-36295664BB6A}"/>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7F5EE3F5-1D6C-48ED-B07C-CBC14A6C043E}"/>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2FF034CE-1D49-43CF-9D7D-9C04B486CC9B}"/>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2C872AF5-3D92-475C-BD68-B7BD8FF36F9D}"/>
              </a:ext>
            </a:extLst>
          </p:cNvPr>
          <p:cNvSpPr>
            <a:spLocks noGrp="1"/>
          </p:cNvSpPr>
          <p:nvPr>
            <p:ph type="dt" sz="half" idx="10"/>
          </p:nvPr>
        </p:nvSpPr>
        <p:spPr/>
        <p:txBody>
          <a:bodyPr/>
          <a:lstStyle/>
          <a:p>
            <a:fld id="{D1E4778F-3B35-4704-A989-4E55DF7E8EE1}" type="datetimeFigureOut">
              <a:rPr lang="cs-CZ" smtClean="0"/>
              <a:t>25.03.2021</a:t>
            </a:fld>
            <a:endParaRPr lang="cs-CZ"/>
          </a:p>
        </p:txBody>
      </p:sp>
      <p:sp>
        <p:nvSpPr>
          <p:cNvPr id="6" name="Zástupný symbol pro zápatí 5">
            <a:extLst>
              <a:ext uri="{FF2B5EF4-FFF2-40B4-BE49-F238E27FC236}">
                <a16:creationId xmlns:a16="http://schemas.microsoft.com/office/drawing/2014/main" id="{397B330D-99FA-46D4-B10F-E1927489FC03}"/>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A6E5078C-3EB3-4FF7-9009-78E1A0E01FF6}"/>
              </a:ext>
            </a:extLst>
          </p:cNvPr>
          <p:cNvSpPr>
            <a:spLocks noGrp="1"/>
          </p:cNvSpPr>
          <p:nvPr>
            <p:ph type="sldNum" sz="quarter" idx="12"/>
          </p:nvPr>
        </p:nvSpPr>
        <p:spPr/>
        <p:txBody>
          <a:bodyPr/>
          <a:lstStyle/>
          <a:p>
            <a:fld id="{DC95BEC5-1666-4CEF-8D67-7C15DF3132DD}" type="slidenum">
              <a:rPr lang="cs-CZ" smtClean="0"/>
              <a:t>‹#›</a:t>
            </a:fld>
            <a:endParaRPr lang="cs-CZ"/>
          </a:p>
        </p:txBody>
      </p:sp>
    </p:spTree>
    <p:extLst>
      <p:ext uri="{BB962C8B-B14F-4D97-AF65-F5344CB8AC3E}">
        <p14:creationId xmlns:p14="http://schemas.microsoft.com/office/powerpoint/2010/main" val="2423961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8CDAD2-2250-400F-803F-7AE612EFF9AB}"/>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917B8E88-C228-4B34-A764-4AFFB53B14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2221B471-7BEB-41C3-B9A4-697DD3D8C39A}"/>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D6C02E42-C00C-48AD-93E2-EC5B8322E1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43D226D6-9733-4ED4-82BB-9AC03A043CFB}"/>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26C55BFC-5EED-4094-A8D8-080D5957473D}"/>
              </a:ext>
            </a:extLst>
          </p:cNvPr>
          <p:cNvSpPr>
            <a:spLocks noGrp="1"/>
          </p:cNvSpPr>
          <p:nvPr>
            <p:ph type="dt" sz="half" idx="10"/>
          </p:nvPr>
        </p:nvSpPr>
        <p:spPr/>
        <p:txBody>
          <a:bodyPr/>
          <a:lstStyle/>
          <a:p>
            <a:fld id="{D1E4778F-3B35-4704-A989-4E55DF7E8EE1}" type="datetimeFigureOut">
              <a:rPr lang="cs-CZ" smtClean="0"/>
              <a:t>25.03.2021</a:t>
            </a:fld>
            <a:endParaRPr lang="cs-CZ"/>
          </a:p>
        </p:txBody>
      </p:sp>
      <p:sp>
        <p:nvSpPr>
          <p:cNvPr id="8" name="Zástupný symbol pro zápatí 7">
            <a:extLst>
              <a:ext uri="{FF2B5EF4-FFF2-40B4-BE49-F238E27FC236}">
                <a16:creationId xmlns:a16="http://schemas.microsoft.com/office/drawing/2014/main" id="{E02AB9E7-4D9A-4FDD-88A6-9AE12A299BF1}"/>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6A1AE5D4-5A5F-4394-BA63-A135C31AB16B}"/>
              </a:ext>
            </a:extLst>
          </p:cNvPr>
          <p:cNvSpPr>
            <a:spLocks noGrp="1"/>
          </p:cNvSpPr>
          <p:nvPr>
            <p:ph type="sldNum" sz="quarter" idx="12"/>
          </p:nvPr>
        </p:nvSpPr>
        <p:spPr/>
        <p:txBody>
          <a:bodyPr/>
          <a:lstStyle/>
          <a:p>
            <a:fld id="{DC95BEC5-1666-4CEF-8D67-7C15DF3132DD}" type="slidenum">
              <a:rPr lang="cs-CZ" smtClean="0"/>
              <a:t>‹#›</a:t>
            </a:fld>
            <a:endParaRPr lang="cs-CZ"/>
          </a:p>
        </p:txBody>
      </p:sp>
    </p:spTree>
    <p:extLst>
      <p:ext uri="{BB962C8B-B14F-4D97-AF65-F5344CB8AC3E}">
        <p14:creationId xmlns:p14="http://schemas.microsoft.com/office/powerpoint/2010/main" val="2382660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955FEAE-6F20-42D9-ACD9-2F89D0FD3659}"/>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70649C46-E6FA-41D5-9E48-04DBD9120671}"/>
              </a:ext>
            </a:extLst>
          </p:cNvPr>
          <p:cNvSpPr>
            <a:spLocks noGrp="1"/>
          </p:cNvSpPr>
          <p:nvPr>
            <p:ph type="dt" sz="half" idx="10"/>
          </p:nvPr>
        </p:nvSpPr>
        <p:spPr/>
        <p:txBody>
          <a:bodyPr/>
          <a:lstStyle/>
          <a:p>
            <a:fld id="{D1E4778F-3B35-4704-A989-4E55DF7E8EE1}" type="datetimeFigureOut">
              <a:rPr lang="cs-CZ" smtClean="0"/>
              <a:t>25.03.2021</a:t>
            </a:fld>
            <a:endParaRPr lang="cs-CZ"/>
          </a:p>
        </p:txBody>
      </p:sp>
      <p:sp>
        <p:nvSpPr>
          <p:cNvPr id="4" name="Zástupný symbol pro zápatí 3">
            <a:extLst>
              <a:ext uri="{FF2B5EF4-FFF2-40B4-BE49-F238E27FC236}">
                <a16:creationId xmlns:a16="http://schemas.microsoft.com/office/drawing/2014/main" id="{E0BF54DE-369D-404D-8663-553FD531694A}"/>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202A54AC-F9A4-4281-9752-1BFB3E7B41B1}"/>
              </a:ext>
            </a:extLst>
          </p:cNvPr>
          <p:cNvSpPr>
            <a:spLocks noGrp="1"/>
          </p:cNvSpPr>
          <p:nvPr>
            <p:ph type="sldNum" sz="quarter" idx="12"/>
          </p:nvPr>
        </p:nvSpPr>
        <p:spPr/>
        <p:txBody>
          <a:bodyPr/>
          <a:lstStyle/>
          <a:p>
            <a:fld id="{DC95BEC5-1666-4CEF-8D67-7C15DF3132DD}" type="slidenum">
              <a:rPr lang="cs-CZ" smtClean="0"/>
              <a:t>‹#›</a:t>
            </a:fld>
            <a:endParaRPr lang="cs-CZ"/>
          </a:p>
        </p:txBody>
      </p:sp>
    </p:spTree>
    <p:extLst>
      <p:ext uri="{BB962C8B-B14F-4D97-AF65-F5344CB8AC3E}">
        <p14:creationId xmlns:p14="http://schemas.microsoft.com/office/powerpoint/2010/main" val="4240607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214D0368-3201-486F-B877-23F89AAC1D9A}"/>
              </a:ext>
            </a:extLst>
          </p:cNvPr>
          <p:cNvSpPr>
            <a:spLocks noGrp="1"/>
          </p:cNvSpPr>
          <p:nvPr>
            <p:ph type="dt" sz="half" idx="10"/>
          </p:nvPr>
        </p:nvSpPr>
        <p:spPr/>
        <p:txBody>
          <a:bodyPr/>
          <a:lstStyle/>
          <a:p>
            <a:fld id="{D1E4778F-3B35-4704-A989-4E55DF7E8EE1}" type="datetimeFigureOut">
              <a:rPr lang="cs-CZ" smtClean="0"/>
              <a:t>25.03.2021</a:t>
            </a:fld>
            <a:endParaRPr lang="cs-CZ"/>
          </a:p>
        </p:txBody>
      </p:sp>
      <p:sp>
        <p:nvSpPr>
          <p:cNvPr id="3" name="Zástupný symbol pro zápatí 2">
            <a:extLst>
              <a:ext uri="{FF2B5EF4-FFF2-40B4-BE49-F238E27FC236}">
                <a16:creationId xmlns:a16="http://schemas.microsoft.com/office/drawing/2014/main" id="{3CC78B0F-9962-43F5-9B60-75245E828CCC}"/>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D2D98A69-DB44-4F1E-BD1F-B08E2E0AC6A2}"/>
              </a:ext>
            </a:extLst>
          </p:cNvPr>
          <p:cNvSpPr>
            <a:spLocks noGrp="1"/>
          </p:cNvSpPr>
          <p:nvPr>
            <p:ph type="sldNum" sz="quarter" idx="12"/>
          </p:nvPr>
        </p:nvSpPr>
        <p:spPr/>
        <p:txBody>
          <a:bodyPr/>
          <a:lstStyle/>
          <a:p>
            <a:fld id="{DC95BEC5-1666-4CEF-8D67-7C15DF3132DD}" type="slidenum">
              <a:rPr lang="cs-CZ" smtClean="0"/>
              <a:t>‹#›</a:t>
            </a:fld>
            <a:endParaRPr lang="cs-CZ"/>
          </a:p>
        </p:txBody>
      </p:sp>
    </p:spTree>
    <p:extLst>
      <p:ext uri="{BB962C8B-B14F-4D97-AF65-F5344CB8AC3E}">
        <p14:creationId xmlns:p14="http://schemas.microsoft.com/office/powerpoint/2010/main" val="2728299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B09E12-EE00-4048-A423-3546202B0C84}"/>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EA9F8AED-DEAC-4B9A-AEC4-C10B8C49AC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CEA5E774-1E2D-448D-A0E3-D6B5DC45C2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F1FFD3BB-E93A-4518-BB8F-E82D0C8F781F}"/>
              </a:ext>
            </a:extLst>
          </p:cNvPr>
          <p:cNvSpPr>
            <a:spLocks noGrp="1"/>
          </p:cNvSpPr>
          <p:nvPr>
            <p:ph type="dt" sz="half" idx="10"/>
          </p:nvPr>
        </p:nvSpPr>
        <p:spPr/>
        <p:txBody>
          <a:bodyPr/>
          <a:lstStyle/>
          <a:p>
            <a:fld id="{D1E4778F-3B35-4704-A989-4E55DF7E8EE1}" type="datetimeFigureOut">
              <a:rPr lang="cs-CZ" smtClean="0"/>
              <a:t>25.03.2021</a:t>
            </a:fld>
            <a:endParaRPr lang="cs-CZ"/>
          </a:p>
        </p:txBody>
      </p:sp>
      <p:sp>
        <p:nvSpPr>
          <p:cNvPr id="6" name="Zástupný symbol pro zápatí 5">
            <a:extLst>
              <a:ext uri="{FF2B5EF4-FFF2-40B4-BE49-F238E27FC236}">
                <a16:creationId xmlns:a16="http://schemas.microsoft.com/office/drawing/2014/main" id="{DBC8FB5E-764D-4ED9-B978-E2E4A3D1A2E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9C04588B-5090-4BB8-8A8E-7A27E305DD9E}"/>
              </a:ext>
            </a:extLst>
          </p:cNvPr>
          <p:cNvSpPr>
            <a:spLocks noGrp="1"/>
          </p:cNvSpPr>
          <p:nvPr>
            <p:ph type="sldNum" sz="quarter" idx="12"/>
          </p:nvPr>
        </p:nvSpPr>
        <p:spPr/>
        <p:txBody>
          <a:bodyPr/>
          <a:lstStyle/>
          <a:p>
            <a:fld id="{DC95BEC5-1666-4CEF-8D67-7C15DF3132DD}" type="slidenum">
              <a:rPr lang="cs-CZ" smtClean="0"/>
              <a:t>‹#›</a:t>
            </a:fld>
            <a:endParaRPr lang="cs-CZ"/>
          </a:p>
        </p:txBody>
      </p:sp>
    </p:spTree>
    <p:extLst>
      <p:ext uri="{BB962C8B-B14F-4D97-AF65-F5344CB8AC3E}">
        <p14:creationId xmlns:p14="http://schemas.microsoft.com/office/powerpoint/2010/main" val="1121398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AAB2AB-983C-4725-9394-1358AA013BE5}"/>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8920CD35-6672-4886-B06B-157CE6FD53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6F91867C-38E7-4CAB-B349-8E7F0C8031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E40E9617-6D4B-43B3-9ED0-41F31CFF187F}"/>
              </a:ext>
            </a:extLst>
          </p:cNvPr>
          <p:cNvSpPr>
            <a:spLocks noGrp="1"/>
          </p:cNvSpPr>
          <p:nvPr>
            <p:ph type="dt" sz="half" idx="10"/>
          </p:nvPr>
        </p:nvSpPr>
        <p:spPr/>
        <p:txBody>
          <a:bodyPr/>
          <a:lstStyle/>
          <a:p>
            <a:fld id="{D1E4778F-3B35-4704-A989-4E55DF7E8EE1}" type="datetimeFigureOut">
              <a:rPr lang="cs-CZ" smtClean="0"/>
              <a:t>25.03.2021</a:t>
            </a:fld>
            <a:endParaRPr lang="cs-CZ"/>
          </a:p>
        </p:txBody>
      </p:sp>
      <p:sp>
        <p:nvSpPr>
          <p:cNvPr id="6" name="Zástupný symbol pro zápatí 5">
            <a:extLst>
              <a:ext uri="{FF2B5EF4-FFF2-40B4-BE49-F238E27FC236}">
                <a16:creationId xmlns:a16="http://schemas.microsoft.com/office/drawing/2014/main" id="{EF082215-377A-4070-B3A1-16787C0B3DB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64E98D9F-48D0-4EE7-8874-14E5CCC2A917}"/>
              </a:ext>
            </a:extLst>
          </p:cNvPr>
          <p:cNvSpPr>
            <a:spLocks noGrp="1"/>
          </p:cNvSpPr>
          <p:nvPr>
            <p:ph type="sldNum" sz="quarter" idx="12"/>
          </p:nvPr>
        </p:nvSpPr>
        <p:spPr/>
        <p:txBody>
          <a:bodyPr/>
          <a:lstStyle/>
          <a:p>
            <a:fld id="{DC95BEC5-1666-4CEF-8D67-7C15DF3132DD}" type="slidenum">
              <a:rPr lang="cs-CZ" smtClean="0"/>
              <a:t>‹#›</a:t>
            </a:fld>
            <a:endParaRPr lang="cs-CZ"/>
          </a:p>
        </p:txBody>
      </p:sp>
    </p:spTree>
    <p:extLst>
      <p:ext uri="{BB962C8B-B14F-4D97-AF65-F5344CB8AC3E}">
        <p14:creationId xmlns:p14="http://schemas.microsoft.com/office/powerpoint/2010/main" val="1345792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E36C1025-112B-472C-9257-B6FB10DDBD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4BC8BA64-0862-4983-8B70-D353007A64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53E1B764-185F-45D7-A074-5B11DA958E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4778F-3B35-4704-A989-4E55DF7E8EE1}" type="datetimeFigureOut">
              <a:rPr lang="cs-CZ" smtClean="0"/>
              <a:t>25.03.2021</a:t>
            </a:fld>
            <a:endParaRPr lang="cs-CZ"/>
          </a:p>
        </p:txBody>
      </p:sp>
      <p:sp>
        <p:nvSpPr>
          <p:cNvPr id="5" name="Zástupný symbol pro zápatí 4">
            <a:extLst>
              <a:ext uri="{FF2B5EF4-FFF2-40B4-BE49-F238E27FC236}">
                <a16:creationId xmlns:a16="http://schemas.microsoft.com/office/drawing/2014/main" id="{48DE5284-1C8D-459A-A6BB-E3177F9094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53430A26-E3B4-43BD-85F4-84149CA818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95BEC5-1666-4CEF-8D67-7C15DF3132DD}" type="slidenum">
              <a:rPr lang="cs-CZ" smtClean="0"/>
              <a:t>‹#›</a:t>
            </a:fld>
            <a:endParaRPr lang="cs-CZ"/>
          </a:p>
        </p:txBody>
      </p:sp>
    </p:spTree>
    <p:extLst>
      <p:ext uri="{BB962C8B-B14F-4D97-AF65-F5344CB8AC3E}">
        <p14:creationId xmlns:p14="http://schemas.microsoft.com/office/powerpoint/2010/main" val="1680169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2495D-C767-4C02-B2CD-4E3CCA030E0F}"/>
              </a:ext>
            </a:extLst>
          </p:cNvPr>
          <p:cNvSpPr>
            <a:spLocks noGrp="1"/>
          </p:cNvSpPr>
          <p:nvPr>
            <p:ph type="ctrTitle"/>
          </p:nvPr>
        </p:nvSpPr>
        <p:spPr/>
        <p:txBody>
          <a:bodyPr>
            <a:normAutofit/>
          </a:bodyPr>
          <a:lstStyle/>
          <a:p>
            <a:r>
              <a:rPr lang="de-DE" sz="2800" dirty="0"/>
              <a:t>Gotthold Ephraim Lessing</a:t>
            </a:r>
            <a:br>
              <a:rPr lang="de-DE" sz="2800" dirty="0"/>
            </a:br>
            <a:r>
              <a:rPr lang="de-DE" sz="2800" dirty="0"/>
              <a:t>(1729 – 1781)</a:t>
            </a:r>
            <a:endParaRPr lang="cs-CZ" sz="2800" dirty="0"/>
          </a:p>
        </p:txBody>
      </p:sp>
      <p:sp>
        <p:nvSpPr>
          <p:cNvPr id="3" name="Podnadpis 2">
            <a:extLst>
              <a:ext uri="{FF2B5EF4-FFF2-40B4-BE49-F238E27FC236}">
                <a16:creationId xmlns:a16="http://schemas.microsoft.com/office/drawing/2014/main" id="{64559D84-4D56-4631-89FB-284BAD5F782B}"/>
              </a:ext>
            </a:extLst>
          </p:cNvPr>
          <p:cNvSpPr>
            <a:spLocks noGrp="1"/>
          </p:cNvSpPr>
          <p:nvPr>
            <p:ph type="subTitle" idx="1"/>
          </p:nvPr>
        </p:nvSpPr>
        <p:spPr/>
        <p:txBody>
          <a:bodyPr>
            <a:normAutofit/>
          </a:bodyPr>
          <a:lstStyle/>
          <a:p>
            <a:r>
              <a:rPr lang="cs-CZ" b="1" i="1" dirty="0"/>
              <a:t>Nathan der Weise</a:t>
            </a:r>
          </a:p>
          <a:p>
            <a:r>
              <a:rPr lang="cs-CZ" sz="2000" dirty="0"/>
              <a:t>Dr</a:t>
            </a:r>
            <a:r>
              <a:rPr lang="de-DE" sz="2000" dirty="0" err="1"/>
              <a:t>amatisches</a:t>
            </a:r>
            <a:r>
              <a:rPr lang="de-DE" sz="2000" dirty="0"/>
              <a:t> Gedicht</a:t>
            </a:r>
          </a:p>
          <a:p>
            <a:r>
              <a:rPr lang="de-DE" sz="2000" dirty="0"/>
              <a:t>(1779)</a:t>
            </a:r>
            <a:endParaRPr lang="cs-CZ" sz="2000" dirty="0"/>
          </a:p>
        </p:txBody>
      </p:sp>
    </p:spTree>
    <p:extLst>
      <p:ext uri="{BB962C8B-B14F-4D97-AF65-F5344CB8AC3E}">
        <p14:creationId xmlns:p14="http://schemas.microsoft.com/office/powerpoint/2010/main" val="3588096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8515BD-9DE8-4C5F-B8C9-5E1029C8647E}"/>
              </a:ext>
            </a:extLst>
          </p:cNvPr>
          <p:cNvSpPr>
            <a:spLocks noGrp="1"/>
          </p:cNvSpPr>
          <p:nvPr>
            <p:ph type="title"/>
          </p:nvPr>
        </p:nvSpPr>
        <p:spPr/>
        <p:txBody>
          <a:bodyPr>
            <a:normAutofit/>
          </a:bodyPr>
          <a:lstStyle/>
          <a:p>
            <a:pPr algn="ctr"/>
            <a:r>
              <a:rPr lang="de-DE" sz="2800" dirty="0"/>
              <a:t>Aufgaben</a:t>
            </a:r>
            <a:endParaRPr lang="cs-CZ" sz="2800" dirty="0"/>
          </a:p>
        </p:txBody>
      </p:sp>
      <p:sp>
        <p:nvSpPr>
          <p:cNvPr id="3" name="Zástupný obsah 2">
            <a:extLst>
              <a:ext uri="{FF2B5EF4-FFF2-40B4-BE49-F238E27FC236}">
                <a16:creationId xmlns:a16="http://schemas.microsoft.com/office/drawing/2014/main" id="{3D0169E4-4838-4E00-867B-9917182DA262}"/>
              </a:ext>
            </a:extLst>
          </p:cNvPr>
          <p:cNvSpPr>
            <a:spLocks noGrp="1"/>
          </p:cNvSpPr>
          <p:nvPr>
            <p:ph idx="1"/>
          </p:nvPr>
        </p:nvSpPr>
        <p:spPr/>
        <p:txBody>
          <a:bodyPr>
            <a:normAutofit/>
          </a:bodyPr>
          <a:lstStyle/>
          <a:p>
            <a:pPr lvl="0" algn="just"/>
            <a:r>
              <a:rPr lang="de-DE" sz="1800" dirty="0"/>
              <a:t>Vergleichen Sie </a:t>
            </a:r>
            <a:r>
              <a:rPr lang="cs-CZ" sz="1800" dirty="0" err="1"/>
              <a:t>die</a:t>
            </a:r>
            <a:r>
              <a:rPr lang="cs-CZ" sz="1800" dirty="0"/>
              <a:t> </a:t>
            </a:r>
            <a:r>
              <a:rPr lang="cs-CZ" sz="1800" dirty="0" err="1"/>
              <a:t>Erzählung</a:t>
            </a:r>
            <a:r>
              <a:rPr lang="cs-CZ" sz="1800" dirty="0"/>
              <a:t> Giovanni </a:t>
            </a:r>
            <a:r>
              <a:rPr lang="cs-CZ" sz="1800" dirty="0" err="1"/>
              <a:t>Boccaccios</a:t>
            </a:r>
            <a:r>
              <a:rPr lang="cs-CZ" sz="1800" dirty="0"/>
              <a:t> </a:t>
            </a:r>
            <a:r>
              <a:rPr lang="cs-CZ" sz="1800" dirty="0" err="1"/>
              <a:t>mit</a:t>
            </a:r>
            <a:r>
              <a:rPr lang="cs-CZ" sz="1800" dirty="0"/>
              <a:t> </a:t>
            </a:r>
            <a:r>
              <a:rPr lang="de-DE" sz="1800" dirty="0"/>
              <a:t>Lessings </a:t>
            </a:r>
            <a:r>
              <a:rPr lang="cs-CZ" sz="1800" dirty="0" err="1"/>
              <a:t>Gestaltung</a:t>
            </a:r>
            <a:r>
              <a:rPr lang="cs-CZ" sz="1800" dirty="0"/>
              <a:t> der </a:t>
            </a:r>
            <a:r>
              <a:rPr lang="de-DE" sz="1800" dirty="0"/>
              <a:t>Ringparabel im Sechsten Auftritt des Dritten Aktes des Dramas Nathan der Weise (MOODLE).</a:t>
            </a:r>
            <a:endParaRPr lang="cs-CZ" sz="1800" dirty="0"/>
          </a:p>
          <a:p>
            <a:pPr lvl="0" algn="just"/>
            <a:r>
              <a:rPr lang="de-DE" sz="1800" dirty="0"/>
              <a:t>Zeigen Sie,</a:t>
            </a:r>
            <a:r>
              <a:rPr lang="cs-CZ" sz="1800" dirty="0"/>
              <a:t> </a:t>
            </a:r>
            <a:r>
              <a:rPr lang="cs-CZ" sz="1800" dirty="0" err="1"/>
              <a:t>welche</a:t>
            </a:r>
            <a:r>
              <a:rPr lang="cs-CZ" sz="1800" dirty="0"/>
              <a:t> Motive </a:t>
            </a:r>
            <a:r>
              <a:rPr lang="cs-CZ" sz="1800" dirty="0" err="1"/>
              <a:t>aus</a:t>
            </a:r>
            <a:r>
              <a:rPr lang="cs-CZ" sz="1800" dirty="0"/>
              <a:t> </a:t>
            </a:r>
            <a:r>
              <a:rPr lang="cs-CZ" sz="1800" dirty="0" err="1"/>
              <a:t>Boccaccios</a:t>
            </a:r>
            <a:r>
              <a:rPr lang="cs-CZ" sz="1800" dirty="0"/>
              <a:t> </a:t>
            </a:r>
            <a:r>
              <a:rPr lang="cs-CZ" sz="1800" dirty="0" err="1"/>
              <a:t>Vorlage</a:t>
            </a:r>
            <a:r>
              <a:rPr lang="cs-CZ" sz="1800" dirty="0"/>
              <a:t> von </a:t>
            </a:r>
            <a:r>
              <a:rPr lang="cs-CZ" sz="1800" dirty="0" err="1"/>
              <a:t>Lessing</a:t>
            </a:r>
            <a:r>
              <a:rPr lang="cs-CZ" sz="1800" dirty="0"/>
              <a:t> </a:t>
            </a:r>
            <a:r>
              <a:rPr lang="cs-CZ" sz="1800" dirty="0" err="1"/>
              <a:t>aufgenommen</a:t>
            </a:r>
            <a:r>
              <a:rPr lang="cs-CZ" sz="1800" dirty="0"/>
              <a:t> </a:t>
            </a:r>
            <a:r>
              <a:rPr lang="cs-CZ" sz="1800" dirty="0" err="1"/>
              <a:t>werden</a:t>
            </a:r>
            <a:r>
              <a:rPr lang="cs-CZ" sz="1800" dirty="0"/>
              <a:t> </a:t>
            </a:r>
            <a:r>
              <a:rPr lang="cs-CZ" sz="1800" dirty="0" err="1"/>
              <a:t>und</a:t>
            </a:r>
            <a:r>
              <a:rPr lang="cs-CZ" sz="1800" dirty="0"/>
              <a:t> </a:t>
            </a:r>
            <a:r>
              <a:rPr lang="cs-CZ" sz="1800" dirty="0" err="1"/>
              <a:t>an</a:t>
            </a:r>
            <a:r>
              <a:rPr lang="cs-CZ" sz="1800" dirty="0"/>
              <a:t> </a:t>
            </a:r>
            <a:r>
              <a:rPr lang="cs-CZ" sz="1800" dirty="0" err="1"/>
              <a:t>welchen</a:t>
            </a:r>
            <a:r>
              <a:rPr lang="cs-CZ" sz="1800" dirty="0"/>
              <a:t> </a:t>
            </a:r>
            <a:r>
              <a:rPr lang="cs-CZ" sz="1800" dirty="0" err="1"/>
              <a:t>Stellen</a:t>
            </a:r>
            <a:r>
              <a:rPr lang="cs-CZ" sz="1800" dirty="0"/>
              <a:t> </a:t>
            </a:r>
            <a:r>
              <a:rPr lang="cs-CZ" sz="1800" dirty="0" err="1"/>
              <a:t>er</a:t>
            </a:r>
            <a:r>
              <a:rPr lang="cs-CZ" sz="1800" dirty="0"/>
              <a:t> von der </a:t>
            </a:r>
            <a:r>
              <a:rPr lang="cs-CZ" sz="1800" dirty="0" err="1"/>
              <a:t>Vorlage</a:t>
            </a:r>
            <a:r>
              <a:rPr lang="cs-CZ" sz="1800" dirty="0"/>
              <a:t> </a:t>
            </a:r>
            <a:r>
              <a:rPr lang="cs-CZ" sz="1800" dirty="0" err="1"/>
              <a:t>abweicht</a:t>
            </a:r>
            <a:r>
              <a:rPr lang="cs-CZ" sz="1800" dirty="0"/>
              <a:t>.</a:t>
            </a:r>
            <a:endParaRPr lang="de-DE" sz="1800" dirty="0"/>
          </a:p>
          <a:p>
            <a:pPr lvl="0" algn="just"/>
            <a:r>
              <a:rPr lang="de-DE" sz="1800" dirty="0"/>
              <a:t>Stellen Sie dar, </a:t>
            </a:r>
            <a:r>
              <a:rPr lang="cs-CZ" sz="1800" dirty="0" err="1"/>
              <a:t>worin</a:t>
            </a:r>
            <a:r>
              <a:rPr lang="cs-CZ" sz="1800" dirty="0"/>
              <a:t> </a:t>
            </a:r>
            <a:r>
              <a:rPr lang="cs-CZ" sz="1800" dirty="0" err="1"/>
              <a:t>sich</a:t>
            </a:r>
            <a:r>
              <a:rPr lang="cs-CZ" sz="1800" dirty="0"/>
              <a:t> </a:t>
            </a:r>
            <a:r>
              <a:rPr lang="cs-CZ" sz="1800" dirty="0" err="1"/>
              <a:t>die</a:t>
            </a:r>
            <a:r>
              <a:rPr lang="cs-CZ" sz="1800" dirty="0"/>
              <a:t> </a:t>
            </a:r>
            <a:r>
              <a:rPr lang="de-DE" sz="1800" dirty="0"/>
              <a:t>Aussagen</a:t>
            </a:r>
            <a:r>
              <a:rPr lang="cs-CZ" sz="1800" dirty="0"/>
              <a:t> der </a:t>
            </a:r>
            <a:r>
              <a:rPr lang="cs-CZ" sz="1800" dirty="0" err="1"/>
              <a:t>beiden</a:t>
            </a:r>
            <a:r>
              <a:rPr lang="cs-CZ" sz="1800" dirty="0"/>
              <a:t> </a:t>
            </a:r>
            <a:r>
              <a:rPr lang="cs-CZ" sz="1800" dirty="0" err="1"/>
              <a:t>Gestaltungen</a:t>
            </a:r>
            <a:r>
              <a:rPr lang="cs-CZ" sz="1800" dirty="0"/>
              <a:t> der </a:t>
            </a:r>
            <a:r>
              <a:rPr lang="de-DE" sz="1800" dirty="0"/>
              <a:t>Ringparabel</a:t>
            </a:r>
            <a:r>
              <a:rPr lang="cs-CZ" sz="1800" dirty="0"/>
              <a:t> </a:t>
            </a:r>
            <a:r>
              <a:rPr lang="cs-CZ" sz="1800" dirty="0" err="1"/>
              <a:t>unterscheiden</a:t>
            </a:r>
            <a:r>
              <a:rPr lang="cs-CZ" sz="1800" dirty="0"/>
              <a:t>.</a:t>
            </a:r>
            <a:endParaRPr lang="de-DE" sz="1800" dirty="0"/>
          </a:p>
          <a:p>
            <a:pPr lvl="0" algn="just"/>
            <a:r>
              <a:rPr lang="de-DE" sz="1800" dirty="0"/>
              <a:t>Warum ist Jerusalem Zentrum aller diesen Weltreligionen?</a:t>
            </a:r>
            <a:endParaRPr lang="cs-CZ" sz="1800" dirty="0"/>
          </a:p>
          <a:p>
            <a:pPr marL="0" indent="0" algn="just">
              <a:buNone/>
            </a:pPr>
            <a:endParaRPr lang="de-DE" sz="1800" dirty="0"/>
          </a:p>
          <a:p>
            <a:pPr marL="0" indent="0" algn="just">
              <a:buNone/>
            </a:pPr>
            <a:r>
              <a:rPr lang="de-DE" sz="1800" dirty="0"/>
              <a:t>Die Antworten sind mündlich im nächsten Seminar </a:t>
            </a:r>
            <a:r>
              <a:rPr lang="de-DE" sz="1800"/>
              <a:t>zu beantworten. </a:t>
            </a:r>
            <a:endParaRPr lang="cs-CZ" sz="1800" dirty="0"/>
          </a:p>
        </p:txBody>
      </p:sp>
    </p:spTree>
    <p:extLst>
      <p:ext uri="{BB962C8B-B14F-4D97-AF65-F5344CB8AC3E}">
        <p14:creationId xmlns:p14="http://schemas.microsoft.com/office/powerpoint/2010/main" val="1359955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B9F0F661-5BF1-449E-AA09-9842ACC9CB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8250" y="2609850"/>
            <a:ext cx="4191000" cy="3276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5710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5EF5E-A591-4A6B-ADB3-3CE25059CD1E}"/>
              </a:ext>
            </a:extLst>
          </p:cNvPr>
          <p:cNvSpPr>
            <a:spLocks noGrp="1"/>
          </p:cNvSpPr>
          <p:nvPr>
            <p:ph type="title"/>
          </p:nvPr>
        </p:nvSpPr>
        <p:spPr/>
        <p:txBody>
          <a:bodyPr>
            <a:normAutofit/>
          </a:bodyPr>
          <a:lstStyle/>
          <a:p>
            <a:pPr algn="ctr"/>
            <a:r>
              <a:rPr lang="de-DE" sz="2800" dirty="0"/>
              <a:t>Lessings Bedeutung als Dramatiker</a:t>
            </a:r>
            <a:endParaRPr lang="cs-CZ" sz="2800" dirty="0"/>
          </a:p>
        </p:txBody>
      </p:sp>
      <p:sp>
        <p:nvSpPr>
          <p:cNvPr id="3" name="Zástupný obsah 2">
            <a:extLst>
              <a:ext uri="{FF2B5EF4-FFF2-40B4-BE49-F238E27FC236}">
                <a16:creationId xmlns:a16="http://schemas.microsoft.com/office/drawing/2014/main" id="{9072E798-9AB8-4A82-80C2-0861C89378C7}"/>
              </a:ext>
            </a:extLst>
          </p:cNvPr>
          <p:cNvSpPr>
            <a:spLocks noGrp="1"/>
          </p:cNvSpPr>
          <p:nvPr>
            <p:ph idx="1"/>
          </p:nvPr>
        </p:nvSpPr>
        <p:spPr/>
        <p:txBody>
          <a:bodyPr>
            <a:normAutofit/>
          </a:bodyPr>
          <a:lstStyle/>
          <a:p>
            <a:pPr algn="just"/>
            <a:r>
              <a:rPr lang="de-DE" sz="1800" dirty="0"/>
              <a:t>Für die neue Dramentechnik waren von großer Bedeutung der symmetrische und übersichtliche Aufbau der Dramen, die symmetrische und übersichtliche Personengruppierung, der geistvolle Dialog, die sorgfältige Personencharakteristik und Verwendung der Prosa oder des Blankverses in den Dramen. Damit begründete er das neuere deutsche Drama, an das alle späteren Dramatiker anknüpften – </a:t>
            </a:r>
            <a:r>
              <a:rPr lang="de-DE" sz="1800" b="1" i="1" dirty="0"/>
              <a:t>Johann Wolfgang Goethe</a:t>
            </a:r>
            <a:r>
              <a:rPr lang="de-DE" sz="1800" dirty="0"/>
              <a:t>, </a:t>
            </a:r>
            <a:r>
              <a:rPr lang="de-DE" sz="1800" b="1" i="1" dirty="0"/>
              <a:t>Friedrich Schiller, Heinrich von Kleist</a:t>
            </a:r>
            <a:r>
              <a:rPr lang="de-DE" sz="1800" dirty="0"/>
              <a:t>, nur noch um die wichtigsten zu nennen.</a:t>
            </a:r>
          </a:p>
          <a:p>
            <a:pPr algn="just"/>
            <a:r>
              <a:rPr lang="de-DE" sz="1800" dirty="0"/>
              <a:t>Durch seine Musterdramen schuf Lessing einen neuen Dramentyp</a:t>
            </a:r>
          </a:p>
          <a:p>
            <a:pPr lvl="1" algn="just"/>
            <a:r>
              <a:rPr lang="de-DE" sz="1400" dirty="0"/>
              <a:t>Für </a:t>
            </a:r>
            <a:r>
              <a:rPr lang="de-DE" sz="1400" b="1" dirty="0"/>
              <a:t>das deutsche Lustspiel </a:t>
            </a:r>
            <a:r>
              <a:rPr lang="de-DE" sz="1400" dirty="0"/>
              <a:t>mit </a:t>
            </a:r>
            <a:r>
              <a:rPr lang="de-DE" sz="1400" i="1" dirty="0"/>
              <a:t>Minna von Barnhelm</a:t>
            </a:r>
          </a:p>
          <a:p>
            <a:pPr lvl="1" algn="just"/>
            <a:r>
              <a:rPr lang="de-DE" sz="1400" dirty="0"/>
              <a:t>Für </a:t>
            </a:r>
            <a:r>
              <a:rPr lang="de-DE" sz="1400" b="1" dirty="0"/>
              <a:t>das deutsche Trauerspiel </a:t>
            </a:r>
            <a:r>
              <a:rPr lang="de-DE" sz="1400" dirty="0"/>
              <a:t>mit </a:t>
            </a:r>
            <a:r>
              <a:rPr lang="de-DE" sz="1400" i="1" dirty="0" err="1"/>
              <a:t>Miß</a:t>
            </a:r>
            <a:r>
              <a:rPr lang="de-DE" sz="1400" i="1" dirty="0"/>
              <a:t> Sara Simpson </a:t>
            </a:r>
            <a:r>
              <a:rPr lang="de-DE" sz="1400" dirty="0"/>
              <a:t>und </a:t>
            </a:r>
            <a:r>
              <a:rPr lang="de-DE" sz="1400" i="1" dirty="0"/>
              <a:t>Emilia Galotti</a:t>
            </a:r>
            <a:r>
              <a:rPr lang="de-DE" sz="1400" dirty="0"/>
              <a:t>, die als Musterdramen für </a:t>
            </a:r>
            <a:r>
              <a:rPr lang="de-DE" sz="1400" b="1" i="1" dirty="0"/>
              <a:t>Goethes</a:t>
            </a:r>
            <a:r>
              <a:rPr lang="de-DE" sz="1400" dirty="0"/>
              <a:t> Gretchentragödie in </a:t>
            </a:r>
            <a:r>
              <a:rPr lang="de-DE" sz="1400" i="1" dirty="0"/>
              <a:t>Faust</a:t>
            </a:r>
            <a:r>
              <a:rPr lang="de-DE" sz="1400" dirty="0"/>
              <a:t>, </a:t>
            </a:r>
            <a:r>
              <a:rPr lang="de-DE" sz="1400" b="1" i="1" dirty="0"/>
              <a:t>Schillers</a:t>
            </a:r>
            <a:r>
              <a:rPr lang="de-DE" sz="1400" dirty="0"/>
              <a:t> </a:t>
            </a:r>
            <a:r>
              <a:rPr lang="de-DE" sz="1400" i="1" dirty="0"/>
              <a:t>Kabale und Liebe </a:t>
            </a:r>
            <a:r>
              <a:rPr lang="de-DE" sz="1400" dirty="0"/>
              <a:t>oder </a:t>
            </a:r>
            <a:r>
              <a:rPr lang="de-DE" sz="1400" i="1" dirty="0"/>
              <a:t>Der Hofmeister </a:t>
            </a:r>
            <a:r>
              <a:rPr lang="de-DE" sz="1400" dirty="0"/>
              <a:t>oder </a:t>
            </a:r>
            <a:r>
              <a:rPr lang="de-DE" sz="1400" i="1" dirty="0"/>
              <a:t>Die Soldaten </a:t>
            </a:r>
            <a:r>
              <a:rPr lang="de-DE" sz="1400" dirty="0"/>
              <a:t>von</a:t>
            </a:r>
            <a:r>
              <a:rPr lang="de-DE" sz="1400" b="1" i="1" dirty="0"/>
              <a:t> Lenz </a:t>
            </a:r>
            <a:r>
              <a:rPr lang="de-DE" sz="1400" dirty="0"/>
              <a:t>galten</a:t>
            </a:r>
          </a:p>
          <a:p>
            <a:pPr lvl="1" algn="just"/>
            <a:r>
              <a:rPr lang="de-DE" sz="1400" dirty="0"/>
              <a:t>Für </a:t>
            </a:r>
            <a:r>
              <a:rPr lang="de-DE" sz="1400" b="1" dirty="0"/>
              <a:t>das hohe Ideendrama </a:t>
            </a:r>
            <a:r>
              <a:rPr lang="de-DE" sz="1400" dirty="0"/>
              <a:t>mit dem dramatischen Gedicht </a:t>
            </a:r>
            <a:r>
              <a:rPr lang="de-DE" sz="1400" i="1" dirty="0"/>
              <a:t>Der weise Nathan</a:t>
            </a:r>
            <a:r>
              <a:rPr lang="de-DE" sz="1400" dirty="0"/>
              <a:t>, das als Muster für </a:t>
            </a:r>
            <a:r>
              <a:rPr lang="de-DE" sz="1400" b="1" i="1" dirty="0"/>
              <a:t>Schillers</a:t>
            </a:r>
            <a:r>
              <a:rPr lang="de-DE" sz="1400" dirty="0"/>
              <a:t> </a:t>
            </a:r>
            <a:r>
              <a:rPr lang="de-DE" sz="1400" i="1" dirty="0"/>
              <a:t>Don Carlos </a:t>
            </a:r>
            <a:r>
              <a:rPr lang="de-DE" sz="1400" dirty="0"/>
              <a:t>oder </a:t>
            </a:r>
            <a:r>
              <a:rPr lang="de-DE" sz="1400" b="1" i="1" dirty="0"/>
              <a:t>Goethes</a:t>
            </a:r>
            <a:r>
              <a:rPr lang="de-DE" sz="1400" dirty="0"/>
              <a:t> </a:t>
            </a:r>
            <a:r>
              <a:rPr lang="de-DE" sz="1400" i="1" dirty="0"/>
              <a:t>Iphigenie auf Tauris </a:t>
            </a:r>
            <a:r>
              <a:rPr lang="de-DE" sz="1400" dirty="0"/>
              <a:t>galt</a:t>
            </a:r>
            <a:r>
              <a:rPr lang="cs-CZ" sz="1400" dirty="0"/>
              <a:t>. </a:t>
            </a:r>
            <a:r>
              <a:rPr lang="de-DE" sz="1400" dirty="0"/>
              <a:t>Das Ideendrama zeigt sich durch folgende Merkmale:</a:t>
            </a:r>
          </a:p>
          <a:p>
            <a:pPr lvl="2" algn="just"/>
            <a:r>
              <a:rPr lang="de-DE" sz="1000" dirty="0"/>
              <a:t>Im Mittelpunkt des Dramas steht eine sittliche Idee (der tiefere Sinn und der Symbolwert des Dramas), die durch die Handlung veranschaulicht wird </a:t>
            </a:r>
          </a:p>
          <a:p>
            <a:pPr lvl="2" algn="just"/>
            <a:r>
              <a:rPr lang="de-DE" sz="1000" dirty="0"/>
              <a:t>Der Aufbau des Ideendramas ist symmetrisch und sehr streng</a:t>
            </a:r>
          </a:p>
          <a:p>
            <a:pPr lvl="2" algn="just"/>
            <a:r>
              <a:rPr lang="de-DE" sz="1000" dirty="0"/>
              <a:t>Das Ideendrama wird meistens in Versen (Blankvers) geschrieben</a:t>
            </a:r>
          </a:p>
          <a:p>
            <a:pPr lvl="2" algn="just"/>
            <a:r>
              <a:rPr lang="de-DE" sz="1000" dirty="0"/>
              <a:t>Das Ideendrama verwendet feierliche, gepflegte und poetisch hohe Sprache</a:t>
            </a:r>
          </a:p>
        </p:txBody>
      </p:sp>
    </p:spTree>
    <p:extLst>
      <p:ext uri="{BB962C8B-B14F-4D97-AF65-F5344CB8AC3E}">
        <p14:creationId xmlns:p14="http://schemas.microsoft.com/office/powerpoint/2010/main" val="3397016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B2E64C-8E3E-41C0-93B4-6B9E93C94B54}"/>
              </a:ext>
            </a:extLst>
          </p:cNvPr>
          <p:cNvSpPr>
            <a:spLocks noGrp="1"/>
          </p:cNvSpPr>
          <p:nvPr>
            <p:ph type="title"/>
          </p:nvPr>
        </p:nvSpPr>
        <p:spPr/>
        <p:txBody>
          <a:bodyPr>
            <a:normAutofit/>
          </a:bodyPr>
          <a:lstStyle/>
          <a:p>
            <a:pPr algn="ctr"/>
            <a:r>
              <a:rPr lang="de-DE" sz="2800" dirty="0"/>
              <a:t>G. E. Lessing: Dramatisches Schaffen</a:t>
            </a:r>
            <a:endParaRPr lang="cs-CZ" sz="2800" dirty="0"/>
          </a:p>
        </p:txBody>
      </p:sp>
      <p:sp>
        <p:nvSpPr>
          <p:cNvPr id="3" name="Zástupný obsah 2">
            <a:extLst>
              <a:ext uri="{FF2B5EF4-FFF2-40B4-BE49-F238E27FC236}">
                <a16:creationId xmlns:a16="http://schemas.microsoft.com/office/drawing/2014/main" id="{8B146A48-9105-4A44-963A-077A2284AAC1}"/>
              </a:ext>
            </a:extLst>
          </p:cNvPr>
          <p:cNvSpPr>
            <a:spLocks noGrp="1"/>
          </p:cNvSpPr>
          <p:nvPr>
            <p:ph idx="1"/>
          </p:nvPr>
        </p:nvSpPr>
        <p:spPr/>
        <p:txBody>
          <a:bodyPr>
            <a:normAutofit/>
          </a:bodyPr>
          <a:lstStyle/>
          <a:p>
            <a:r>
              <a:rPr lang="de-DE" sz="1600" dirty="0"/>
              <a:t>Damon, oder die wahre Freundschaft. Lustspiel (1747)</a:t>
            </a:r>
          </a:p>
          <a:p>
            <a:r>
              <a:rPr lang="de-DE" sz="1600" b="1" i="1" dirty="0"/>
              <a:t>Der junge Gelehrte. </a:t>
            </a:r>
            <a:r>
              <a:rPr lang="de-DE" sz="1600" dirty="0"/>
              <a:t>Lustspiel (1748)</a:t>
            </a:r>
          </a:p>
          <a:p>
            <a:r>
              <a:rPr lang="de-DE" sz="1600" dirty="0"/>
              <a:t>Die alte Jungfer. Lustspiel (1749, verfasst 1748)</a:t>
            </a:r>
          </a:p>
          <a:p>
            <a:r>
              <a:rPr lang="de-DE" sz="1600" dirty="0"/>
              <a:t>Der Freigeist. Lustspiel (1749)</a:t>
            </a:r>
          </a:p>
          <a:p>
            <a:r>
              <a:rPr lang="de-DE" sz="1600" dirty="0"/>
              <a:t>Der Schatz. Lustspiel (1750)</a:t>
            </a:r>
          </a:p>
          <a:p>
            <a:r>
              <a:rPr lang="de-DE" sz="1600" b="1" i="1" dirty="0"/>
              <a:t>Die Juden. </a:t>
            </a:r>
            <a:r>
              <a:rPr lang="de-DE" sz="1600" dirty="0"/>
              <a:t>Lustspiel (1754, verfasst und uraufgeführt 1749, </a:t>
            </a:r>
            <a:r>
              <a:rPr lang="de-DE" sz="1600" i="1" dirty="0"/>
              <a:t>Vorstufe und komisches Gegenstück zu „Nathan der Weise“)</a:t>
            </a:r>
          </a:p>
          <a:p>
            <a:r>
              <a:rPr lang="de-DE" sz="1600" dirty="0"/>
              <a:t>Der Misogyn. Lustspiel (1755, verfasst 1748)</a:t>
            </a:r>
          </a:p>
          <a:p>
            <a:r>
              <a:rPr lang="de-DE" sz="1600" b="1" i="1" dirty="0" err="1"/>
              <a:t>Miß</a:t>
            </a:r>
            <a:r>
              <a:rPr lang="de-DE" sz="1600" b="1" i="1" dirty="0"/>
              <a:t> Sara Sampson. </a:t>
            </a:r>
            <a:r>
              <a:rPr lang="de-DE" sz="1600" dirty="0"/>
              <a:t>Bürgerliches Trauerspiel (1755)</a:t>
            </a:r>
          </a:p>
          <a:p>
            <a:r>
              <a:rPr lang="de-DE" sz="1600" dirty="0" err="1"/>
              <a:t>Philotas</a:t>
            </a:r>
            <a:r>
              <a:rPr lang="de-DE" sz="1600" dirty="0"/>
              <a:t>. Trauerspiel (1759)</a:t>
            </a:r>
          </a:p>
          <a:p>
            <a:r>
              <a:rPr lang="de-DE" sz="1600" b="1" i="1" dirty="0"/>
              <a:t>Minna von Barnhelm oder Das Soldatenglück</a:t>
            </a:r>
            <a:r>
              <a:rPr lang="de-DE" sz="1600" dirty="0"/>
              <a:t>. Lustspiel (1767)</a:t>
            </a:r>
          </a:p>
          <a:p>
            <a:r>
              <a:rPr lang="de-DE" sz="1600" b="1" i="1" dirty="0"/>
              <a:t>Emilia Galotti. </a:t>
            </a:r>
            <a:r>
              <a:rPr lang="de-DE" sz="1600" dirty="0"/>
              <a:t>Trauerspiel (1772)</a:t>
            </a:r>
          </a:p>
          <a:p>
            <a:r>
              <a:rPr lang="de-DE" sz="1600" b="1" i="1" dirty="0"/>
              <a:t>Nathan der Weise. </a:t>
            </a:r>
            <a:r>
              <a:rPr lang="de-DE" sz="1600" dirty="0"/>
              <a:t>Ein dramatisches Gedicht (1779)</a:t>
            </a:r>
          </a:p>
          <a:p>
            <a:endParaRPr lang="cs-CZ" sz="1800" dirty="0"/>
          </a:p>
        </p:txBody>
      </p:sp>
    </p:spTree>
    <p:extLst>
      <p:ext uri="{BB962C8B-B14F-4D97-AF65-F5344CB8AC3E}">
        <p14:creationId xmlns:p14="http://schemas.microsoft.com/office/powerpoint/2010/main" val="3068560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9B2E59B-F6E3-4473-9C10-DDDB5D55C99F}"/>
              </a:ext>
            </a:extLst>
          </p:cNvPr>
          <p:cNvSpPr>
            <a:spLocks noGrp="1"/>
          </p:cNvSpPr>
          <p:nvPr>
            <p:ph type="title"/>
          </p:nvPr>
        </p:nvSpPr>
        <p:spPr/>
        <p:txBody>
          <a:bodyPr>
            <a:normAutofit/>
          </a:bodyPr>
          <a:lstStyle/>
          <a:p>
            <a:pPr algn="ctr"/>
            <a:r>
              <a:rPr lang="de-DE" sz="2800" dirty="0"/>
              <a:t>Nathan der Weise - Thema</a:t>
            </a:r>
            <a:endParaRPr lang="cs-CZ" sz="2800" dirty="0"/>
          </a:p>
        </p:txBody>
      </p:sp>
      <p:sp>
        <p:nvSpPr>
          <p:cNvPr id="3" name="Zástupný obsah 2">
            <a:extLst>
              <a:ext uri="{FF2B5EF4-FFF2-40B4-BE49-F238E27FC236}">
                <a16:creationId xmlns:a16="http://schemas.microsoft.com/office/drawing/2014/main" id="{2F037C68-1371-4A2C-A723-8C1D096BC09F}"/>
              </a:ext>
            </a:extLst>
          </p:cNvPr>
          <p:cNvSpPr>
            <a:spLocks noGrp="1"/>
          </p:cNvSpPr>
          <p:nvPr>
            <p:ph idx="1"/>
          </p:nvPr>
        </p:nvSpPr>
        <p:spPr/>
        <p:txBody>
          <a:bodyPr>
            <a:normAutofit fontScale="70000" lnSpcReduction="20000"/>
          </a:bodyPr>
          <a:lstStyle/>
          <a:p>
            <a:pPr algn="just"/>
            <a:r>
              <a:rPr lang="de-DE" sz="2200" dirty="0"/>
              <a:t>Die Anregung zum Stück bot der Streit Lessings mit dem Hamburger Hauptpastor </a:t>
            </a:r>
            <a:r>
              <a:rPr lang="de-DE" sz="2200" b="1" i="1" dirty="0"/>
              <a:t>Johann Melchior </a:t>
            </a:r>
            <a:r>
              <a:rPr lang="de-DE" sz="2200" b="1" i="1" dirty="0" err="1"/>
              <a:t>Goeze</a:t>
            </a:r>
            <a:r>
              <a:rPr lang="de-DE" sz="2200" b="1" i="1" dirty="0"/>
              <a:t> </a:t>
            </a:r>
            <a:r>
              <a:rPr lang="de-DE" sz="2200" dirty="0"/>
              <a:t>(1717 – 1786), dem Gegner der Aufklärung und hartnäckigen Vertreter des Luthertums. Es ging in ihm um die Frage nach der wahren Religion und ihrem Wesen. Der </a:t>
            </a:r>
            <a:r>
              <a:rPr lang="de-DE" sz="2200" i="1" dirty="0" err="1"/>
              <a:t>Fragmentenstreit</a:t>
            </a:r>
            <a:r>
              <a:rPr lang="de-DE" sz="2200" i="1" dirty="0"/>
              <a:t> </a:t>
            </a:r>
            <a:r>
              <a:rPr lang="de-DE" sz="2200" dirty="0"/>
              <a:t>war die bedeutendste theologische Auseinandersetzung des 18. Jahrhunderts in Deutschland und die wichtigste Kontroverse zwischen der Aufklärung und der orthodoxen lutherischen Theologie. Der Hamburger Gymnasialprofessor für orientalische Sprachen </a:t>
            </a:r>
            <a:r>
              <a:rPr lang="de-DE" sz="2200" b="1" i="1" dirty="0"/>
              <a:t>Hermann Samuel </a:t>
            </a:r>
            <a:r>
              <a:rPr lang="de-DE" sz="2200" b="1" i="1" dirty="0" err="1"/>
              <a:t>Reimarus</a:t>
            </a:r>
            <a:r>
              <a:rPr lang="de-DE" sz="2200" b="1" i="1" dirty="0"/>
              <a:t> </a:t>
            </a:r>
            <a:r>
              <a:rPr lang="de-DE" sz="2200" dirty="0"/>
              <a:t>(1694 - 1768), Vertreter des Deismus und der Bibelkritik in der Aufklärung, verfasste zwischen 1735 und 1767/68 eine Schrift </a:t>
            </a:r>
            <a:r>
              <a:rPr lang="de-DE" sz="2200" i="1" dirty="0"/>
              <a:t>Apologie oder Schutzschrift für die vernünftigen Verehrer Gottes</a:t>
            </a:r>
            <a:r>
              <a:rPr lang="de-DE" sz="2200" dirty="0"/>
              <a:t>, in der er die „natürliche Religion“ gegen den traditionellen biblischen Glauben an übernatürliche Offenbarungen und Wunder verteidigte. </a:t>
            </a:r>
            <a:r>
              <a:rPr lang="de-DE" sz="2200" dirty="0" err="1"/>
              <a:t>Reimarus</a:t>
            </a:r>
            <a:r>
              <a:rPr lang="de-DE" sz="2200" dirty="0"/>
              <a:t> wagte aber nicht, die Schrift zu veröffentlichen. Eine Theorie vertritt die Meinung, dass Erben von </a:t>
            </a:r>
            <a:r>
              <a:rPr lang="de-DE" sz="2200" dirty="0" err="1"/>
              <a:t>Reimarus</a:t>
            </a:r>
            <a:r>
              <a:rPr lang="de-DE" sz="2200" dirty="0"/>
              <a:t> Teile einer frühen Fassung der „Apologie“ Lessing zur Verfügung stellten, unter der Bedingung, dass die Anonymität des Verfassers gewahrt bliebe. Lessing war ab 1770 Leiter der herzoglichen Bibliothek in Wolfenbüttel und gab in dieser Funktion ab 1773 die Zeitschrift </a:t>
            </a:r>
            <a:r>
              <a:rPr lang="de-DE" sz="2200" i="1" dirty="0"/>
              <a:t>Zur Geschichte und </a:t>
            </a:r>
            <a:r>
              <a:rPr lang="de-DE" sz="2200" i="1" dirty="0" err="1"/>
              <a:t>Litteratur</a:t>
            </a:r>
            <a:r>
              <a:rPr lang="de-DE" sz="2200" i="1" dirty="0"/>
              <a:t>. Aus den Schätzen der Herzoglichen Bibliothek zu Wolfenbüttel</a:t>
            </a:r>
            <a:r>
              <a:rPr lang="de-DE" sz="2200" dirty="0"/>
              <a:t> heraus, für die er Zensurfreiheit genoss. Der Streit begann, als Lessing darin zwischen 1774 und 1778 einige der ihm zugänglichen Passagen aus der „Apologie“ in mehreren Beiträgen unter dem Titel </a:t>
            </a:r>
            <a:r>
              <a:rPr lang="de-DE" sz="2200" i="1" dirty="0"/>
              <a:t>Fragmente eines Ungenannten </a:t>
            </a:r>
            <a:r>
              <a:rPr lang="de-DE" sz="2200" dirty="0"/>
              <a:t>veröffentlichte. Durch irreführende Andeutungen versuchte Lessing zusätzlich, den wahren Verfasser zu verbergen. Besonders der vierte Beitrag von 1777 rief starke Reaktionen hervor. Allein 1777/78 erschienen 30 Gegenschriften gegen die „Fragmente“.  Lessing wurde für den Inhalt der Fragmente verantwortlich gemacht, obwohl er die darin vertretenen Positionen nur teilweise teilte und die Publikation der Fragmente mit eigenen Einwänden und Gegenentwürfen begleitete (</a:t>
            </a:r>
            <a:r>
              <a:rPr lang="de-DE" sz="2200" i="1" dirty="0"/>
              <a:t>Gegensätze des Herausgebers</a:t>
            </a:r>
            <a:r>
              <a:rPr lang="de-DE" sz="2200" dirty="0"/>
              <a:t>). Auch Lessings Position in diesen „Gegensätzen“ wurde scharf angegriffen. Sein Hauptgegner in dem Streit war </a:t>
            </a:r>
            <a:r>
              <a:rPr lang="de-DE" sz="2200" dirty="0" err="1"/>
              <a:t>Goeze</a:t>
            </a:r>
            <a:r>
              <a:rPr lang="de-DE" sz="2200" dirty="0"/>
              <a:t>, gegen den Lessing 1778 15 Schriften (unter anderem die elf</a:t>
            </a:r>
            <a:r>
              <a:rPr lang="de-DE" sz="2200" i="1" dirty="0"/>
              <a:t> Anti-</a:t>
            </a:r>
            <a:r>
              <a:rPr lang="de-DE" sz="2200" i="1" dirty="0" err="1"/>
              <a:t>Goeze</a:t>
            </a:r>
            <a:r>
              <a:rPr lang="de-DE" sz="2200" i="1" dirty="0"/>
              <a:t> </a:t>
            </a:r>
            <a:r>
              <a:rPr lang="de-DE" sz="2200" dirty="0"/>
              <a:t>benannten Schriften) veröffentlichte. 1778 wurde Lessing vom Herzog die Zensurfreiheit für die „Beiträge“ aberkannt; gleichzeitig erhielt er ein generelles Publikationsverbot für das Gebiet der Religion. Er setzte die Diskussion mit dem Drama </a:t>
            </a:r>
            <a:r>
              <a:rPr lang="de-DE" sz="2200" i="1" dirty="0"/>
              <a:t>Nathan der Weise </a:t>
            </a:r>
            <a:r>
              <a:rPr lang="de-DE" sz="2200" dirty="0"/>
              <a:t>auf dem Gebiet der Literatur fort.</a:t>
            </a:r>
          </a:p>
          <a:p>
            <a:pPr algn="just"/>
            <a:r>
              <a:rPr lang="de-DE" sz="2200" dirty="0"/>
              <a:t>Die Inspiration für die Ringparabel fand Lessing in der dritten Erzählung des ersten Tages der weltberühmten Novellensammlung </a:t>
            </a:r>
            <a:r>
              <a:rPr lang="de-DE" sz="2200" i="1" dirty="0"/>
              <a:t>Das Dekameron </a:t>
            </a:r>
            <a:r>
              <a:rPr lang="de-DE" sz="2200" dirty="0"/>
              <a:t>(1348 – 1353, verfasst, 1470 als Buchdruck erschienen) von </a:t>
            </a:r>
            <a:r>
              <a:rPr lang="de-DE" sz="2200" b="1" i="1" dirty="0"/>
              <a:t>Giovanni Boccaccio </a:t>
            </a:r>
            <a:r>
              <a:rPr lang="de-DE" sz="2200" dirty="0"/>
              <a:t>(1313 – 1375) </a:t>
            </a:r>
          </a:p>
          <a:p>
            <a:endParaRPr lang="cs-CZ" sz="1800" dirty="0"/>
          </a:p>
        </p:txBody>
      </p:sp>
    </p:spTree>
    <p:extLst>
      <p:ext uri="{BB962C8B-B14F-4D97-AF65-F5344CB8AC3E}">
        <p14:creationId xmlns:p14="http://schemas.microsoft.com/office/powerpoint/2010/main" val="3393910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60A878-9F6D-4B73-81E0-388E2429FAD4}"/>
              </a:ext>
            </a:extLst>
          </p:cNvPr>
          <p:cNvSpPr>
            <a:spLocks noGrp="1"/>
          </p:cNvSpPr>
          <p:nvPr>
            <p:ph type="title"/>
          </p:nvPr>
        </p:nvSpPr>
        <p:spPr/>
        <p:txBody>
          <a:bodyPr>
            <a:normAutofit/>
          </a:bodyPr>
          <a:lstStyle/>
          <a:p>
            <a:pPr algn="ctr"/>
            <a:r>
              <a:rPr lang="de-DE" sz="2800" dirty="0"/>
              <a:t>Nathan der Weise – Aufbau und Sprache</a:t>
            </a:r>
            <a:endParaRPr lang="cs-CZ" sz="2800" dirty="0"/>
          </a:p>
        </p:txBody>
      </p:sp>
      <p:sp>
        <p:nvSpPr>
          <p:cNvPr id="3" name="Zástupný obsah 2">
            <a:extLst>
              <a:ext uri="{FF2B5EF4-FFF2-40B4-BE49-F238E27FC236}">
                <a16:creationId xmlns:a16="http://schemas.microsoft.com/office/drawing/2014/main" id="{5BEEDCFD-09FE-4BA9-92BB-38B6C05C53B3}"/>
              </a:ext>
            </a:extLst>
          </p:cNvPr>
          <p:cNvSpPr>
            <a:spLocks noGrp="1"/>
          </p:cNvSpPr>
          <p:nvPr>
            <p:ph idx="1"/>
          </p:nvPr>
        </p:nvSpPr>
        <p:spPr/>
        <p:txBody>
          <a:bodyPr>
            <a:normAutofit lnSpcReduction="10000"/>
          </a:bodyPr>
          <a:lstStyle/>
          <a:p>
            <a:pPr algn="just"/>
            <a:r>
              <a:rPr lang="de-DE" sz="1800" dirty="0"/>
              <a:t>Das Drama ist </a:t>
            </a:r>
            <a:r>
              <a:rPr lang="de-DE" sz="1800" b="1" dirty="0"/>
              <a:t>symmetrisch</a:t>
            </a:r>
            <a:r>
              <a:rPr lang="de-DE" sz="1800" dirty="0"/>
              <a:t> (ausgeglichen im Auftreten der handelnden Personen), </a:t>
            </a:r>
            <a:r>
              <a:rPr lang="de-DE" sz="1800" b="1" dirty="0"/>
              <a:t>klar </a:t>
            </a:r>
            <a:r>
              <a:rPr lang="de-DE" sz="1800" dirty="0"/>
              <a:t>und leicht </a:t>
            </a:r>
            <a:r>
              <a:rPr lang="de-DE" sz="1800" b="1" dirty="0"/>
              <a:t>überschaubar</a:t>
            </a:r>
          </a:p>
          <a:p>
            <a:pPr algn="just"/>
            <a:r>
              <a:rPr lang="de-DE" sz="1800" dirty="0"/>
              <a:t>In jedem der fünf Akte steht entweder eine Person oder eine kleine Gruppe von Personen im Mittelpunkt. Im ersten Akt ist es Nathan, im zweiten Saladin, im dritten </a:t>
            </a:r>
            <a:r>
              <a:rPr lang="de-DE" sz="1800" dirty="0" err="1"/>
              <a:t>Recha</a:t>
            </a:r>
            <a:r>
              <a:rPr lang="de-DE" sz="1800" dirty="0"/>
              <a:t>, im vierten der Tempelherr und im fünften dann alle zusammen. Die Personen gliedern sich in drei symmetrisch aufgebaute, einander entsprechende Gruppen. In jeder Gruppe ist eine Frau, ein älterer und ein jüngerer Mann vertreten:</a:t>
            </a:r>
          </a:p>
          <a:p>
            <a:pPr lvl="1" algn="just"/>
            <a:r>
              <a:rPr lang="de-DE" sz="1400" b="1" i="1" dirty="0"/>
              <a:t>Die jüdische Gruppe</a:t>
            </a:r>
            <a:r>
              <a:rPr lang="de-DE" sz="1400" dirty="0"/>
              <a:t>: Nathan (alt), </a:t>
            </a:r>
            <a:r>
              <a:rPr lang="de-DE" sz="1400" dirty="0" err="1"/>
              <a:t>Daja</a:t>
            </a:r>
            <a:r>
              <a:rPr lang="de-DE" sz="1400" dirty="0"/>
              <a:t>, Klosterbruder (jung); Nathan trägt die Züge von Lessings Freund, dem jüdischen Aufklärer Moses Mendelssohn, dem Großvater des berühmten deutschen Komponisten Felix Mendelssohn-Bartholdy</a:t>
            </a:r>
          </a:p>
          <a:p>
            <a:pPr lvl="1" algn="just"/>
            <a:r>
              <a:rPr lang="de-DE" sz="1400" b="1" i="1" dirty="0"/>
              <a:t>Die christliche Gruppe</a:t>
            </a:r>
            <a:r>
              <a:rPr lang="de-DE" sz="1400" dirty="0"/>
              <a:t>: Tempelherr (jung), </a:t>
            </a:r>
            <a:r>
              <a:rPr lang="de-DE" sz="1400" dirty="0" err="1"/>
              <a:t>Recha</a:t>
            </a:r>
            <a:r>
              <a:rPr lang="de-DE" sz="1400" dirty="0"/>
              <a:t>, Patriarch (alt); </a:t>
            </a:r>
            <a:r>
              <a:rPr lang="de-DE" sz="1400" dirty="0" err="1"/>
              <a:t>Recha</a:t>
            </a:r>
            <a:r>
              <a:rPr lang="de-DE" sz="1400" dirty="0"/>
              <a:t> steht im Mittelpunkt der Handlung. Alles bezieht sich auf sie. Sie hat eine christliche Mutter, einen moslemischen Vater und wird von einem Juden erzogen. Ein Christ liebt sie, der sich als ihr Bruder erweist. Ein Jude ist ihr erster, ein Moslem ihr zweiter Ziehvater.</a:t>
            </a:r>
          </a:p>
          <a:p>
            <a:pPr lvl="1" algn="just"/>
            <a:r>
              <a:rPr lang="de-DE" sz="1400" b="1" i="1" dirty="0"/>
              <a:t>Die moslemische Gruppe</a:t>
            </a:r>
            <a:r>
              <a:rPr lang="de-DE" sz="1400" dirty="0"/>
              <a:t>: Saladin (jung), Sittah, Derwisch (alt)</a:t>
            </a:r>
          </a:p>
          <a:p>
            <a:pPr algn="just"/>
            <a:r>
              <a:rPr lang="de-DE" sz="1800" dirty="0"/>
              <a:t>Die klare und poetisch ziselierte Sprache ist im </a:t>
            </a:r>
            <a:r>
              <a:rPr lang="de-DE" sz="1800" b="1" dirty="0"/>
              <a:t>Blankvers</a:t>
            </a:r>
            <a:r>
              <a:rPr lang="de-DE" sz="1800" dirty="0"/>
              <a:t> (einem reimlosen Vers, der aus fünf Jamben besteht) geschrieben, der eine viel natürlicher klingende Redeweise als der (bisher übliche) Alexandriner erlaubt. Lessing verzichtete auf den Endreim und glich die Sprache dadurch noch stärker der Prosa an. Er nannte sein Stück </a:t>
            </a:r>
            <a:r>
              <a:rPr lang="de-DE" sz="1800" b="1" dirty="0"/>
              <a:t>ein dramatisches Gedicht</a:t>
            </a:r>
            <a:r>
              <a:rPr lang="de-DE" sz="1800" dirty="0"/>
              <a:t>, weil es in Versen geschrieben ist, und hielt es zuerst für</a:t>
            </a:r>
            <a:r>
              <a:rPr lang="de-DE" sz="1800" b="1" dirty="0"/>
              <a:t> ein Lesedrama</a:t>
            </a:r>
            <a:r>
              <a:rPr lang="de-DE" sz="1800" dirty="0"/>
              <a:t>. Zur Uraufführung kam es 1783, nach Lessings Tod, in Berlin. Erfolgreich und deutschlandweit bekannt wurde das Drama erst mit Schillers Inszenierung 1801 in Weimar.</a:t>
            </a:r>
            <a:endParaRPr lang="cs-CZ" sz="1800" dirty="0"/>
          </a:p>
        </p:txBody>
      </p:sp>
    </p:spTree>
    <p:extLst>
      <p:ext uri="{BB962C8B-B14F-4D97-AF65-F5344CB8AC3E}">
        <p14:creationId xmlns:p14="http://schemas.microsoft.com/office/powerpoint/2010/main" val="4224758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61234B-36AB-49E7-A1EC-8CCDC78D182B}"/>
              </a:ext>
            </a:extLst>
          </p:cNvPr>
          <p:cNvSpPr>
            <a:spLocks noGrp="1"/>
          </p:cNvSpPr>
          <p:nvPr>
            <p:ph type="title"/>
          </p:nvPr>
        </p:nvSpPr>
        <p:spPr/>
        <p:txBody>
          <a:bodyPr>
            <a:normAutofit/>
          </a:bodyPr>
          <a:lstStyle/>
          <a:p>
            <a:pPr algn="ctr"/>
            <a:r>
              <a:rPr lang="de-DE" sz="2800" dirty="0"/>
              <a:t>Nathan der Weise – die aufklärerischen Ideen im Drama</a:t>
            </a:r>
            <a:endParaRPr lang="cs-CZ" sz="2800" dirty="0"/>
          </a:p>
        </p:txBody>
      </p:sp>
      <p:sp>
        <p:nvSpPr>
          <p:cNvPr id="3" name="Zástupný obsah 2">
            <a:extLst>
              <a:ext uri="{FF2B5EF4-FFF2-40B4-BE49-F238E27FC236}">
                <a16:creationId xmlns:a16="http://schemas.microsoft.com/office/drawing/2014/main" id="{F801FE92-8E02-4C7B-9EEE-54C4739CB049}"/>
              </a:ext>
            </a:extLst>
          </p:cNvPr>
          <p:cNvSpPr>
            <a:spLocks noGrp="1"/>
          </p:cNvSpPr>
          <p:nvPr>
            <p:ph idx="1"/>
          </p:nvPr>
        </p:nvSpPr>
        <p:spPr/>
        <p:txBody>
          <a:bodyPr>
            <a:normAutofit/>
          </a:bodyPr>
          <a:lstStyle/>
          <a:p>
            <a:pPr algn="just"/>
            <a:r>
              <a:rPr lang="de-DE" sz="1800" i="1" dirty="0"/>
              <a:t>Toleranzidee</a:t>
            </a:r>
            <a:r>
              <a:rPr lang="de-DE" sz="1800" dirty="0"/>
              <a:t> – Angehörige verschiedener Religionen, Nationen und Stände sollen sich gegenseitig respektieren</a:t>
            </a:r>
          </a:p>
          <a:p>
            <a:pPr algn="just"/>
            <a:r>
              <a:rPr lang="de-DE" sz="1800" i="1" dirty="0"/>
              <a:t>Humanitätsidee</a:t>
            </a:r>
            <a:r>
              <a:rPr lang="de-DE" sz="1800" dirty="0"/>
              <a:t> – Alle sollen sich als Menschen miteinander verständigen</a:t>
            </a:r>
          </a:p>
          <a:p>
            <a:pPr algn="just"/>
            <a:r>
              <a:rPr lang="de-DE" sz="1800" i="1" dirty="0"/>
              <a:t>Idee der Kritik </a:t>
            </a:r>
            <a:r>
              <a:rPr lang="de-DE" sz="1800" dirty="0"/>
              <a:t>– Man soll keine Dogmen gedankenlos annehmen, sondern sich im Gebrauch seiner Vernunft um Erkenntnis der Wahrheit bemühen</a:t>
            </a:r>
          </a:p>
          <a:p>
            <a:pPr algn="just"/>
            <a:r>
              <a:rPr lang="de-DE" sz="1800" i="1" dirty="0"/>
              <a:t>Idee der Moral </a:t>
            </a:r>
            <a:r>
              <a:rPr lang="de-DE" sz="1800" dirty="0"/>
              <a:t>– Man soll sittlich handeln und empfinden</a:t>
            </a:r>
          </a:p>
          <a:p>
            <a:pPr algn="just"/>
            <a:r>
              <a:rPr lang="de-DE" sz="1800" i="1" dirty="0"/>
              <a:t>Erziehungsgedanke</a:t>
            </a:r>
            <a:r>
              <a:rPr lang="de-DE" sz="1800" dirty="0"/>
              <a:t> – Man soll die Überwindung des Unterschiedes zwischen der Wirklichkeit und den geschichtsphilosophischen Zielen als Aufgabe des Menschen betrachten</a:t>
            </a:r>
          </a:p>
          <a:p>
            <a:pPr algn="just"/>
            <a:r>
              <a:rPr lang="de-DE" sz="1800" i="1" dirty="0"/>
              <a:t>Idee des Optimismus </a:t>
            </a:r>
            <a:r>
              <a:rPr lang="de-DE" sz="1800" dirty="0"/>
              <a:t>– Der Glaube, dass es möglich ist, die geschichtsphilosophischen Ziele zu erreichen</a:t>
            </a:r>
          </a:p>
          <a:p>
            <a:pPr algn="just"/>
            <a:r>
              <a:rPr lang="de-DE" sz="1800" i="1" dirty="0"/>
              <a:t>Auffassung von der didaktischen Funktion der Literatur </a:t>
            </a:r>
            <a:r>
              <a:rPr lang="de-DE" sz="1800" dirty="0"/>
              <a:t>– Der Schriftsteller soll bei der Durchsetzung aller Ideen eine wichtige Rolle spielen </a:t>
            </a:r>
            <a:endParaRPr lang="cs-CZ" sz="1800" dirty="0"/>
          </a:p>
        </p:txBody>
      </p:sp>
    </p:spTree>
    <p:extLst>
      <p:ext uri="{BB962C8B-B14F-4D97-AF65-F5344CB8AC3E}">
        <p14:creationId xmlns:p14="http://schemas.microsoft.com/office/powerpoint/2010/main" val="2512882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3FA4CD-B8CE-4CFA-B504-240A8834F65D}"/>
              </a:ext>
            </a:extLst>
          </p:cNvPr>
          <p:cNvSpPr>
            <a:spLocks noGrp="1"/>
          </p:cNvSpPr>
          <p:nvPr>
            <p:ph type="title"/>
          </p:nvPr>
        </p:nvSpPr>
        <p:spPr/>
        <p:txBody>
          <a:bodyPr>
            <a:normAutofit/>
          </a:bodyPr>
          <a:lstStyle/>
          <a:p>
            <a:pPr algn="ctr"/>
            <a:r>
              <a:rPr lang="de-DE" sz="2800" dirty="0"/>
              <a:t>Nathan der Weise – Die Ringparabel</a:t>
            </a:r>
            <a:endParaRPr lang="cs-CZ" sz="2800" dirty="0"/>
          </a:p>
        </p:txBody>
      </p:sp>
      <p:sp>
        <p:nvSpPr>
          <p:cNvPr id="3" name="Zástupný obsah 2">
            <a:extLst>
              <a:ext uri="{FF2B5EF4-FFF2-40B4-BE49-F238E27FC236}">
                <a16:creationId xmlns:a16="http://schemas.microsoft.com/office/drawing/2014/main" id="{25CA9747-4F3E-4D15-8058-8F819D516EE7}"/>
              </a:ext>
            </a:extLst>
          </p:cNvPr>
          <p:cNvSpPr>
            <a:spLocks noGrp="1"/>
          </p:cNvSpPr>
          <p:nvPr>
            <p:ph idx="1"/>
          </p:nvPr>
        </p:nvSpPr>
        <p:spPr/>
        <p:txBody>
          <a:bodyPr>
            <a:normAutofit/>
          </a:bodyPr>
          <a:lstStyle/>
          <a:p>
            <a:pPr algn="just"/>
            <a:r>
              <a:rPr lang="de-DE" sz="1800" dirty="0"/>
              <a:t>Nathan erzählt die „Parabel“ (ein Gleichnis, lehrhaftes Beispiel), was hier ungewöhnlich ist, weil im Mittelpunkt eines Dramas eine Erzählung, also ein episches Element, steht. Die Familiengeschichte, die nach der Art des analytischen Dramas allmählich aufgedeckt wird, entspricht denn dann der Ringparabel in der Mitte des Stücks. Die Ringe stehen für die großen Weltreligionen, die in Jerusalem, wo sich das Stück zur Zeit des Dritten Kreuzzugs (1189-1192) abspielt, zusammentreffen und einander blutig bekämpfen – Judentum, Christentum und Islam. Nathan hat als einziges Mitglied seiner Familie einen Pogrom überlebt. Doch er verwandelt Hass in Vernunft, die alle Vorurteile überwinden hilft und verzeihen lehrt. Damit überzeugt er die anderen – Sultan Saladin und die Christen.</a:t>
            </a:r>
            <a:endParaRPr lang="cs-CZ" sz="1800" dirty="0"/>
          </a:p>
        </p:txBody>
      </p:sp>
    </p:spTree>
    <p:extLst>
      <p:ext uri="{BB962C8B-B14F-4D97-AF65-F5344CB8AC3E}">
        <p14:creationId xmlns:p14="http://schemas.microsoft.com/office/powerpoint/2010/main" val="3849938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FF76DC-A3DB-44E5-84AA-17E7D2B2C056}"/>
              </a:ext>
            </a:extLst>
          </p:cNvPr>
          <p:cNvSpPr>
            <a:spLocks noGrp="1"/>
          </p:cNvSpPr>
          <p:nvPr>
            <p:ph type="title"/>
          </p:nvPr>
        </p:nvSpPr>
        <p:spPr/>
        <p:txBody>
          <a:bodyPr>
            <a:normAutofit/>
          </a:bodyPr>
          <a:lstStyle/>
          <a:p>
            <a:pPr algn="ctr"/>
            <a:r>
              <a:rPr lang="de-DE" sz="2800" dirty="0"/>
              <a:t>Giovanni Boccaccio: Die Ringparabel in „Das Dekameron“</a:t>
            </a:r>
            <a:endParaRPr lang="cs-CZ" sz="2800" dirty="0"/>
          </a:p>
        </p:txBody>
      </p:sp>
      <p:sp>
        <p:nvSpPr>
          <p:cNvPr id="3" name="Zástupný obsah 2">
            <a:extLst>
              <a:ext uri="{FF2B5EF4-FFF2-40B4-BE49-F238E27FC236}">
                <a16:creationId xmlns:a16="http://schemas.microsoft.com/office/drawing/2014/main" id="{7B3D805A-819D-4872-8047-F5AA6CB6B19C}"/>
              </a:ext>
            </a:extLst>
          </p:cNvPr>
          <p:cNvSpPr>
            <a:spLocks noGrp="1"/>
          </p:cNvSpPr>
          <p:nvPr>
            <p:ph idx="1"/>
          </p:nvPr>
        </p:nvSpPr>
        <p:spPr/>
        <p:txBody>
          <a:bodyPr>
            <a:normAutofit fontScale="40000" lnSpcReduction="20000"/>
          </a:bodyPr>
          <a:lstStyle/>
          <a:p>
            <a:pPr marL="0" indent="0" algn="just">
              <a:buNone/>
            </a:pPr>
            <a:r>
              <a:rPr lang="de-DE" dirty="0"/>
              <a:t>Saladin, dessen Tapferkeit so groß war, dass sie ihn nicht nur von einem geringen Manne zum Sultan von Babylon erhob, sondern ihm auch vielfache Siege über sarazenische und christliche Fürsten gewährte, hatte in zahlreichen Kriegen und in großartigem Aufwand seinen ganzen Schatz geleert und wusste nun, wo neue und unerwartete Bedürfnisse wieder eine große Geldsumme erheischten, nicht, wo er sie so schnell, als er ihrer bedurfte, auftreiben sollte. Da erinnerte er sich eines reichen Juden, Namens </a:t>
            </a:r>
            <a:r>
              <a:rPr lang="de-DE" dirty="0" err="1"/>
              <a:t>Melchisedech</a:t>
            </a:r>
            <a:r>
              <a:rPr lang="de-DE" dirty="0"/>
              <a:t>, der in Alexandrien auf Wucher lieh und nach Saladins Dafürhalten wohl im Stande gewesen wäre, ihm zu dienen, aber so geizig war, dass er von freien Stücken es nie getan haben würde. Gewalt wollte Saladin nicht brauchen; aber das Bedürfnis war dringend und es stand bei ihm fest, auf eine oder die andere Art solle der Jude ihm helfen. So sann er denn nur auf einen Vorwand, unter einigem Schein von Recht ihn zwingen zu können. Endlich ließ er ihn rufen, empfing ihn auf das freundlichste, hieß ihn neben sich sitzen und sprach alsdann: "Mein Freund, ich habe schon von vielen gehört, du seiest weise und habest besonders in göttlichen Dingen tiefe Einsicht; nun erführe ich gern von dir, welches unter den drei Gesetzen du für das wahre hältst, das jüdische, das sarazenische</a:t>
            </a:r>
            <a:r>
              <a:rPr lang="de-DE" b="1" baseline="30000" dirty="0"/>
              <a:t>1</a:t>
            </a:r>
            <a:r>
              <a:rPr lang="de-DE" dirty="0"/>
              <a:t> oder das christliche." Der Jude war in der Tat ein weiser Mann und erkannte wohl, dass Saladin ihm solcherlei Fragen nur vorlegte, um ihn in seinen Worten zu fangen; auch sah er, dass, </a:t>
            </a:r>
            <a:r>
              <a:rPr lang="de-DE" i="1" dirty="0"/>
              <a:t>welches </a:t>
            </a:r>
            <a:r>
              <a:rPr lang="de-DE" dirty="0"/>
              <a:t>von diesen Gesetzen er vor den andern loben möchte, Saladin immer seinen Zweck erreichte. So bot er denn schnell seinen ganzen Scharfsinn auf, um eine unverfängliche Antwort, wie sie ihm Not tat, zu finden, und sagte dann, als ihm plötzlich eingefallen war, wie er sprechen sollte: "Mein Gebieter, die Frage, die Ihr mir vorlegt, ist schön und tiefsinnig; soll ich aber meine Meinung darauf sagen, so muss ich Euch eine kleine Geschichte erzählen, die Ihr sogleich vernehmen sollt. Ich erinnere mich, oftmals gehört zu haben, dass vor Zeiten ein reicher und vornehmer Mann lebte, der vor allen andern auserlesenen Juwelen, die er in seinem Schatze verwahrte, einen wunderschönen und kostbaren Ring wert hielt. Um diesen seinem Werte und seiner Schönheit nach zu ehren und ihn auf immer in dem Besitze seiner Nachkommen zu erhalten, ordnete er an, dass derjenige unter seinen Söhnen, der den Ring, als vom Vater ihm übergeben, würde vorzeigen können, für seinen Erben gelten und von allen den andern als der vornehmste geehrt werden solle. Der erste Empfänger des Ringes traf unter seinen Kindern ähnliche Verfügung und verfuhr dabei wie sein Vorfahre. Kurz der Ring ging von Hand zu Hand auf viele Nachkommen über. Endlich aber kam er in den Besitz eines Mannes, der drei Söhne hatte, die sämtlich schön, tugendhaft und ihrem Vater unbedingt gehorsam, daher auch gleich zärtlich von ihm geliebt waren. Die Jünglinge kannten das Herkommen in Betreff des Ringes, und da ein jeder der </a:t>
            </a:r>
            <a:r>
              <a:rPr lang="de-DE" dirty="0" err="1"/>
              <a:t>Geehrteste</a:t>
            </a:r>
            <a:r>
              <a:rPr lang="de-DE" dirty="0"/>
              <a:t> unter den Seinigen zu werden wünschte, baten alle drei einzeln den Vater, der schon alt war, auf das inständigste um das Geschenk des Ringes. Der gute Mann liebte sie alle gleichmäßig und wusste selber keine Wahl unter ihnen zu treffen; so versprach er denn den Ring einem jeden und dachte auf ein Mittel, alle zu befriedigen. Zu dem Ende ließ er heimlich von einem geschickten Meister zwei andere Ringe verfertigen, die dem ersten so ähnlich waren, dass er selbst, der doch den Auftrag gegeben, den rechten kaum zu erkennen wusste. Als er auf dem </a:t>
            </a:r>
            <a:r>
              <a:rPr lang="de-DE" dirty="0" err="1"/>
              <a:t>Todbett</a:t>
            </a:r>
            <a:r>
              <a:rPr lang="de-DE" dirty="0"/>
              <a:t> lag, gab er heimlich jedem der Söhne einen von den Ringen. Nach des Vaters Tode nahm ein jeder Erbschaft und Vorrang für sich in Anspruch, und da einer dem andern das Recht dazu bestritt, zeigte der eine wie die andern, um die Forderung zu begründen, den Ring, den er erhalten hatte, vor. Da sich nun ergab, dass die Ringe einander so ähnlich waren, dass niemand, welcher der echte sei, erkennen konnte, blieb die Frage, welcher von  ihnen des Vaters wahrer Erbe sei, unentschieden und bleibt es noch heute. So sage ich Euch denn, mein Gebieter, auch von den drei Gesetzen, die Gott der Vater den drei Völkern gegeben, und über die ihr mich befraget. Jedes der Völker glaubt seine Erbschaft, sein wahres Gesetz und seine Gebote, zu haben, damit es sie befolge. Wer es aber wirklich hat, darüber ist, wie über die Ringe, die Frage noch unentschieden."</a:t>
            </a:r>
            <a:br>
              <a:rPr lang="de-DE" dirty="0"/>
            </a:br>
            <a:r>
              <a:rPr lang="de-DE" dirty="0"/>
              <a:t>Als Saladin erkannte, wie geschickt der Jude den Schlingen entgangen sei, die er ihm in den Weg gelegt hatte, entschloss er sich, ihm geradezu sein Bedürfnis zu gestehen. Dabei verschwieg er ihm nicht, was er zu tun gedacht habe, wenn jener ihm nicht mit so viel Geistesgegenwart geantwortet hätte. Der Jude diente Saladin mit allem, was dieser von ihm verlangte, und Saladin erstattete jenem nicht nur das Darlehen vollkommen, sondern überhäufte ihn noch mit Geschenken, gab ihm Ehre und Ansehen unter denen, die ihm am nächsten standen, und behandelte ihn immerdar als seinen Freund.</a:t>
            </a:r>
            <a:r>
              <a:rPr lang="cs-CZ" dirty="0"/>
              <a:t> </a:t>
            </a:r>
          </a:p>
          <a:p>
            <a:endParaRPr lang="cs-CZ" sz="1400" dirty="0"/>
          </a:p>
        </p:txBody>
      </p:sp>
    </p:spTree>
    <p:extLst>
      <p:ext uri="{BB962C8B-B14F-4D97-AF65-F5344CB8AC3E}">
        <p14:creationId xmlns:p14="http://schemas.microsoft.com/office/powerpoint/2010/main" val="27722755"/>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TotalTime>
  <Words>2424</Words>
  <Application>Microsoft Office PowerPoint</Application>
  <PresentationFormat>Širokoúhlá obrazovka</PresentationFormat>
  <Paragraphs>56</Paragraphs>
  <Slides>10</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10</vt:i4>
      </vt:variant>
    </vt:vector>
  </HeadingPairs>
  <TitlesOfParts>
    <vt:vector size="14" baseType="lpstr">
      <vt:lpstr>Arial</vt:lpstr>
      <vt:lpstr>Calibri</vt:lpstr>
      <vt:lpstr>Calibri Light</vt:lpstr>
      <vt:lpstr>Motiv Office</vt:lpstr>
      <vt:lpstr>Gotthold Ephraim Lessing (1729 – 1781)</vt:lpstr>
      <vt:lpstr>Prezentace aplikace PowerPoint</vt:lpstr>
      <vt:lpstr>Lessings Bedeutung als Dramatiker</vt:lpstr>
      <vt:lpstr>G. E. Lessing: Dramatisches Schaffen</vt:lpstr>
      <vt:lpstr>Nathan der Weise - Thema</vt:lpstr>
      <vt:lpstr>Nathan der Weise – Aufbau und Sprache</vt:lpstr>
      <vt:lpstr>Nathan der Weise – die aufklärerischen Ideen im Drama</vt:lpstr>
      <vt:lpstr>Nathan der Weise – Die Ringparabel</vt:lpstr>
      <vt:lpstr>Giovanni Boccaccio: Die Ringparabel in „Das Dekameron“</vt:lpstr>
      <vt:lpstr>Aufgaben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Gotthold Ephraim Lessing (1729 – 1781)</dc:title>
  <dc:creator>Milan Tvrdík</dc:creator>
  <cp:lastModifiedBy>Milan Tvrdík</cp:lastModifiedBy>
  <cp:revision>22</cp:revision>
  <dcterms:created xsi:type="dcterms:W3CDTF">2020-03-30T08:43:57Z</dcterms:created>
  <dcterms:modified xsi:type="dcterms:W3CDTF">2021-03-25T12:48:57Z</dcterms:modified>
</cp:coreProperties>
</file>