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6" r:id="rId9"/>
    <p:sldId id="267" r:id="rId10"/>
    <p:sldId id="263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126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2/15/2021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zakonyprolidi.cz/cs/2002-198#cast1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DOBROVOLNICTVÍ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Management v APA , APTV na UK FTVS Praha 2021 úvod </a:t>
            </a:r>
          </a:p>
        </p:txBody>
      </p:sp>
    </p:spTree>
    <p:extLst>
      <p:ext uri="{BB962C8B-B14F-4D97-AF65-F5344CB8AC3E}">
        <p14:creationId xmlns:p14="http://schemas.microsoft.com/office/powerpoint/2010/main" val="598359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7975" y="764373"/>
            <a:ext cx="11198225" cy="1293028"/>
          </a:xfrm>
        </p:spPr>
        <p:txBody>
          <a:bodyPr>
            <a:noAutofit/>
          </a:bodyPr>
          <a:lstStyle/>
          <a:p>
            <a:r>
              <a:rPr lang="cs-CZ" sz="6600" dirty="0" smtClean="0"/>
              <a:t>DĚKUJI ZA POZORNOST</a:t>
            </a:r>
            <a:endParaRPr lang="cs-CZ" sz="6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2775" y="6263014"/>
            <a:ext cx="12308866" cy="3913895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4" name="AutoShape 2" descr="Image result for fotky dobrovolnictví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4" descr="Image result for fotky dobrovolnictví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30" name="Picture 6" descr="Image result for fotky dobrovolnictv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207" y="2732396"/>
            <a:ext cx="4984224" cy="3088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55929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Definice dobrovolnictví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1851347"/>
          </a:xfrm>
        </p:spPr>
        <p:txBody>
          <a:bodyPr/>
          <a:lstStyle/>
          <a:p>
            <a:r>
              <a:rPr lang="cs-CZ" b="1" dirty="0"/>
              <a:t>Dobrovolník</a:t>
            </a:r>
            <a:r>
              <a:rPr lang="cs-CZ" dirty="0"/>
              <a:t> je ten, kdo se vědomě a svobodně rozhodne věnovat část svého času, energie a schopností ve prospěch druhých a tuto činnost vykonává bezplatně. dobrovolnickou službu bez nároku na odměnu. ... jiné výdělečné činnosti anebo v pracovněprávním vztahu, služebním poměru nebo členském poměru.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624" y="4045906"/>
            <a:ext cx="2905156" cy="217886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004" y="4045244"/>
            <a:ext cx="3269295" cy="217953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48" y="4045244"/>
            <a:ext cx="2815065" cy="211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3743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Zamyšlení </a:t>
            </a:r>
            <a:r>
              <a:rPr lang="cs-CZ" b="1" dirty="0" smtClean="0">
                <a:sym typeface="Wingdings" panose="05000000000000000000" pitchFamily="2" charset="2"/>
              </a:rPr>
              <a:t>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5800" y="1781201"/>
            <a:ext cx="10820400" cy="4024125"/>
          </a:xfrm>
        </p:spPr>
        <p:txBody>
          <a:bodyPr>
            <a:normAutofit fontScale="92500" lnSpcReduction="10000"/>
          </a:bodyPr>
          <a:lstStyle/>
          <a:p>
            <a:endParaRPr lang="cs-CZ" dirty="0" smtClean="0"/>
          </a:p>
          <a:p>
            <a:pPr marL="0" indent="0">
              <a:buNone/>
            </a:pPr>
            <a:r>
              <a:rPr lang="cs-CZ" dirty="0"/>
              <a:t>Těm, kteří se dali získat dobrovolně, můžeme důvěřovat, ale nikdy těm, kteří bylo mocí </a:t>
            </a:r>
            <a:r>
              <a:rPr lang="cs-CZ" dirty="0" smtClean="0"/>
              <a:t>donucení </a:t>
            </a:r>
            <a:r>
              <a:rPr lang="cs-CZ" dirty="0"/>
              <a:t>nebo lstí </a:t>
            </a:r>
            <a:r>
              <a:rPr lang="cs-CZ" dirty="0" smtClean="0"/>
              <a:t>získáni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						Jan </a:t>
            </a:r>
            <a:r>
              <a:rPr lang="nl-NL" dirty="0"/>
              <a:t>Amos Komenský</a:t>
            </a:r>
            <a:endParaRPr lang="cs-CZ" dirty="0" smtClean="0"/>
          </a:p>
          <a:p>
            <a:endParaRPr lang="cs-CZ" dirty="0"/>
          </a:p>
          <a:p>
            <a:pPr marL="0" indent="0">
              <a:buNone/>
            </a:pPr>
            <a:r>
              <a:rPr lang="cs-CZ" i="1" dirty="0"/>
              <a:t>Každé poznání vychází ze srdce, každé vzdělání ze života</a:t>
            </a:r>
            <a:r>
              <a:rPr lang="cs-CZ" i="1" dirty="0" smtClean="0"/>
              <a:t>.</a:t>
            </a:r>
          </a:p>
          <a:p>
            <a:pPr marL="0" indent="0">
              <a:buNone/>
            </a:pPr>
            <a:r>
              <a:rPr lang="cs-CZ" i="1" dirty="0"/>
              <a:t>	</a:t>
            </a:r>
            <a:r>
              <a:rPr lang="cs-CZ" i="1" dirty="0" smtClean="0"/>
              <a:t>						</a:t>
            </a:r>
            <a:r>
              <a:rPr lang="cs-CZ" dirty="0"/>
              <a:t>Christian </a:t>
            </a:r>
            <a:r>
              <a:rPr lang="cs-CZ" dirty="0" smtClean="0"/>
              <a:t>Friedrich </a:t>
            </a:r>
            <a:r>
              <a:rPr lang="cs-CZ" dirty="0" err="1" smtClean="0"/>
              <a:t>Hebbel</a:t>
            </a:r>
            <a:endParaRPr lang="cs-CZ" dirty="0" smtClean="0"/>
          </a:p>
          <a:p>
            <a:pPr marL="0" indent="0">
              <a:buNone/>
            </a:pPr>
            <a:r>
              <a:rPr lang="cs-CZ" dirty="0"/>
              <a:t>Neměli bychom si namlouvat, že musíme činit obrovské věci. Stačí malé, ale s obrovskou láskou</a:t>
            </a:r>
            <a:r>
              <a:rPr lang="cs-CZ" dirty="0" smtClean="0"/>
              <a:t>. </a:t>
            </a:r>
          </a:p>
          <a:p>
            <a:pPr marL="0" indent="0">
              <a:buNone/>
            </a:pPr>
            <a:r>
              <a:rPr lang="cs-CZ" dirty="0" smtClean="0"/>
              <a:t>Člověk </a:t>
            </a:r>
            <a:r>
              <a:rPr lang="cs-CZ" dirty="0"/>
              <a:t>nežije tolik z lásky, kterou přijímá, jako mnohem více z té, kterou daruje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						Matka Tereza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395993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Výchova k dobrovolnictví</a:t>
            </a:r>
            <a:endParaRPr lang="cs-CZ" dirty="0"/>
          </a:p>
        </p:txBody>
      </p:sp>
      <p:pic>
        <p:nvPicPr>
          <p:cNvPr id="2050" name="Picture 2" descr="schéma kolečk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64" y="1700874"/>
            <a:ext cx="4649822" cy="464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6739003" y="2413338"/>
            <a:ext cx="4659681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u="sng" dirty="0" smtClean="0">
                <a:solidFill>
                  <a:schemeClr val="accent1"/>
                </a:solidFill>
                <a:latin typeface="Montserrat"/>
              </a:rPr>
              <a:t>CO K TOMU POTŘEBUJETE </a:t>
            </a:r>
          </a:p>
          <a:p>
            <a:endParaRPr lang="cs-CZ" b="1" dirty="0" smtClean="0">
              <a:solidFill>
                <a:schemeClr val="accent1"/>
              </a:solidFill>
              <a:latin typeface="Montserra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 smtClean="0">
                <a:solidFill>
                  <a:schemeClr val="accent1"/>
                </a:solidFill>
                <a:latin typeface="Montserrat"/>
              </a:rPr>
              <a:t>ochotu </a:t>
            </a:r>
            <a:r>
              <a:rPr lang="cs-CZ" b="1" dirty="0">
                <a:solidFill>
                  <a:schemeClr val="accent1"/>
                </a:solidFill>
                <a:latin typeface="Montserrat"/>
              </a:rPr>
              <a:t>pomoci</a:t>
            </a:r>
            <a:endParaRPr lang="cs-CZ" dirty="0">
              <a:solidFill>
                <a:schemeClr val="accent1"/>
              </a:solidFill>
              <a:latin typeface="Montserra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accent1"/>
                </a:solidFill>
                <a:latin typeface="Montserrat"/>
              </a:rPr>
              <a:t>čas</a:t>
            </a:r>
            <a:endParaRPr lang="cs-CZ" dirty="0">
              <a:solidFill>
                <a:schemeClr val="accent1"/>
              </a:solidFill>
              <a:latin typeface="Montserra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accent1"/>
                </a:solidFill>
                <a:latin typeface="Montserrat"/>
              </a:rPr>
              <a:t>zodpovědnost</a:t>
            </a:r>
            <a:endParaRPr lang="cs-CZ" dirty="0">
              <a:solidFill>
                <a:schemeClr val="accent1"/>
              </a:solidFill>
              <a:latin typeface="Montserra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accent1"/>
                </a:solidFill>
                <a:latin typeface="Montserrat"/>
              </a:rPr>
              <a:t>schopnosti pro zvolený druh</a:t>
            </a:r>
            <a:br>
              <a:rPr lang="cs-CZ" b="1" dirty="0">
                <a:solidFill>
                  <a:schemeClr val="accent1"/>
                </a:solidFill>
                <a:latin typeface="Montserrat"/>
              </a:rPr>
            </a:br>
            <a:r>
              <a:rPr lang="cs-CZ" b="1" dirty="0">
                <a:solidFill>
                  <a:schemeClr val="accent1"/>
                </a:solidFill>
                <a:latin typeface="Montserrat"/>
              </a:rPr>
              <a:t>dobrovolné činnosti</a:t>
            </a:r>
            <a:endParaRPr lang="cs-CZ" dirty="0">
              <a:solidFill>
                <a:schemeClr val="accent1"/>
              </a:solidFill>
              <a:latin typeface="Montserra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accent1"/>
                </a:solidFill>
                <a:latin typeface="Montserrat"/>
              </a:rPr>
              <a:t>zdravotní způsobilost</a:t>
            </a:r>
            <a:endParaRPr lang="cs-CZ" dirty="0">
              <a:solidFill>
                <a:schemeClr val="accent1"/>
              </a:solidFill>
              <a:latin typeface="Montserra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accent1"/>
                </a:solidFill>
                <a:latin typeface="Montserrat"/>
              </a:rPr>
              <a:t>morální a trestní </a:t>
            </a:r>
            <a:r>
              <a:rPr lang="cs-CZ" b="1" dirty="0" smtClean="0">
                <a:solidFill>
                  <a:schemeClr val="accent1"/>
                </a:solidFill>
                <a:latin typeface="Montserrat"/>
              </a:rPr>
              <a:t>bezúhonnost</a:t>
            </a:r>
            <a:endParaRPr lang="cs-CZ" b="0" i="0" dirty="0">
              <a:solidFill>
                <a:schemeClr val="accent1"/>
              </a:solidFill>
              <a:effectLst/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4455527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MÝTY O DOBROVOLNISTVÍ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/>
              <a:t>Dobrovolnictví </a:t>
            </a:r>
            <a:r>
              <a:rPr lang="cs-CZ" dirty="0"/>
              <a:t>není </a:t>
            </a:r>
            <a:r>
              <a:rPr lang="cs-CZ" dirty="0" smtClean="0"/>
              <a:t>sebeobětování. Dobrovolníci </a:t>
            </a:r>
            <a:r>
              <a:rPr lang="cs-CZ" dirty="0"/>
              <a:t>nejsou lidé s nenaplněným volným časem nebo chybějícími rodinnými vazbami, ale naopak jsou to často humanisticky orientovaní jedinci, sociálně integrovaní a aktivní v mnoha dalších činnostech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r>
              <a:rPr lang="cs-CZ" dirty="0" smtClean="0"/>
              <a:t>Dobrovolnictví </a:t>
            </a:r>
            <a:r>
              <a:rPr lang="cs-CZ" dirty="0"/>
              <a:t>není </a:t>
            </a:r>
            <a:r>
              <a:rPr lang="cs-CZ" dirty="0" smtClean="0"/>
              <a:t>amatérismus. Aby </a:t>
            </a:r>
            <a:r>
              <a:rPr lang="cs-CZ" dirty="0"/>
              <a:t>byla dobrovolná pomoc účinná, je třeba jí efektivní organizovat</a:t>
            </a:r>
            <a:r>
              <a:rPr lang="cs-CZ" dirty="0" smtClean="0"/>
              <a:t>. Dobrovolnický </a:t>
            </a:r>
            <a:r>
              <a:rPr lang="cs-CZ" dirty="0"/>
              <a:t>program může zvýšit nejen výkonnost, ale i profesionalitu a při tom nic neubírá z tvořivosti a spontaneity dobrovolníků.</a:t>
            </a:r>
          </a:p>
          <a:p>
            <a:pPr marL="0" indent="0">
              <a:buNone/>
            </a:pPr>
            <a:r>
              <a:rPr lang="cs-CZ" dirty="0" smtClean="0"/>
              <a:t>Dobrovolníci </a:t>
            </a:r>
            <a:r>
              <a:rPr lang="cs-CZ" dirty="0"/>
              <a:t>nejsou levná pracovní </a:t>
            </a:r>
            <a:r>
              <a:rPr lang="cs-CZ" dirty="0" smtClean="0"/>
              <a:t>síla. Dobrovolník </a:t>
            </a:r>
            <a:r>
              <a:rPr lang="cs-CZ" dirty="0"/>
              <a:t>by neměl nahrazovat práci profesionálů a neměl by dělat činnosti, do kterých se nikomu nechce</a:t>
            </a:r>
            <a:r>
              <a:rPr lang="cs-CZ" dirty="0" smtClean="0"/>
              <a:t>. Objednat </a:t>
            </a:r>
            <a:r>
              <a:rPr lang="cs-CZ" dirty="0"/>
              <a:t>si dobrovolníky jako předem připravený a hotový nástroj – o tom dobrovolnictví není.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86820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Management dobrovolnictví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/>
              <a:t>Podpora spontaneity a tvořivosti dobrovolníků</a:t>
            </a:r>
            <a:r>
              <a:rPr lang="cs-CZ" dirty="0" smtClean="0"/>
              <a:t>, při </a:t>
            </a:r>
            <a:r>
              <a:rPr lang="cs-CZ" dirty="0"/>
              <a:t>zachování základních principů a metodik práce s dobrovolníky.</a:t>
            </a:r>
          </a:p>
          <a:p>
            <a:pPr>
              <a:buFontTx/>
              <a:buChar char="-"/>
            </a:pPr>
            <a:r>
              <a:rPr lang="cs-CZ" dirty="0" smtClean="0"/>
              <a:t>odpovědnost– </a:t>
            </a:r>
            <a:r>
              <a:rPr lang="cs-CZ" dirty="0"/>
              <a:t>za co může být odpovědný dobrovolník (pokladna, nezletilé děti, vedeni projektu</a:t>
            </a:r>
            <a:r>
              <a:rPr lang="cs-CZ" dirty="0" smtClean="0"/>
              <a:t>);</a:t>
            </a:r>
          </a:p>
          <a:p>
            <a:pPr>
              <a:buFontTx/>
              <a:buChar char="-"/>
            </a:pPr>
            <a:r>
              <a:rPr lang="cs-CZ" dirty="0" smtClean="0"/>
              <a:t>motivace </a:t>
            </a:r>
            <a:r>
              <a:rPr lang="cs-CZ" dirty="0"/>
              <a:t>– jaké činnosti jsou pro dobrovolníky motivující (mytí nádobí </a:t>
            </a:r>
            <a:r>
              <a:rPr lang="cs-CZ" dirty="0" smtClean="0"/>
              <a:t>)</a:t>
            </a:r>
          </a:p>
          <a:p>
            <a:pPr>
              <a:buFontTx/>
              <a:buChar char="-"/>
            </a:pPr>
            <a:r>
              <a:rPr lang="cs-CZ" dirty="0" smtClean="0"/>
              <a:t>dobrovolník </a:t>
            </a:r>
            <a:r>
              <a:rPr lang="cs-CZ" dirty="0"/>
              <a:t>x klient – dobrovolník není </a:t>
            </a:r>
            <a:r>
              <a:rPr lang="cs-CZ" dirty="0" smtClean="0"/>
              <a:t>klient , klient může být dobrovolník</a:t>
            </a:r>
          </a:p>
          <a:p>
            <a:pPr marL="0" indent="0">
              <a:buNone/>
            </a:pPr>
            <a:r>
              <a:rPr lang="cs-CZ" b="1" u="sng" dirty="0" smtClean="0">
                <a:solidFill>
                  <a:schemeClr val="accent1"/>
                </a:solidFill>
              </a:rPr>
              <a:t>Nastavení </a:t>
            </a:r>
            <a:r>
              <a:rPr lang="cs-CZ" b="1" u="sng" dirty="0">
                <a:solidFill>
                  <a:schemeClr val="accent1"/>
                </a:solidFill>
              </a:rPr>
              <a:t>programu </a:t>
            </a:r>
            <a:endParaRPr lang="cs-CZ" b="1" u="sng" dirty="0" smtClean="0">
              <a:solidFill>
                <a:schemeClr val="accent1"/>
              </a:solidFill>
            </a:endParaRPr>
          </a:p>
          <a:p>
            <a:r>
              <a:rPr lang="cs-CZ" dirty="0" smtClean="0">
                <a:solidFill>
                  <a:srgbClr val="00B050"/>
                </a:solidFill>
              </a:rPr>
              <a:t>První </a:t>
            </a:r>
            <a:r>
              <a:rPr lang="cs-CZ" dirty="0">
                <a:solidFill>
                  <a:srgbClr val="00B050"/>
                </a:solidFill>
              </a:rPr>
              <a:t>fáze – </a:t>
            </a:r>
            <a:r>
              <a:rPr lang="cs-CZ" dirty="0" smtClean="0">
                <a:solidFill>
                  <a:srgbClr val="00B050"/>
                </a:solidFill>
              </a:rPr>
              <a:t>jednání</a:t>
            </a:r>
          </a:p>
          <a:p>
            <a:r>
              <a:rPr lang="cs-CZ" dirty="0">
                <a:solidFill>
                  <a:srgbClr val="00B050"/>
                </a:solidFill>
              </a:rPr>
              <a:t>Druhá fáze – propagace a </a:t>
            </a:r>
            <a:r>
              <a:rPr lang="cs-CZ" dirty="0" smtClean="0">
                <a:solidFill>
                  <a:srgbClr val="00B050"/>
                </a:solidFill>
              </a:rPr>
              <a:t>školení</a:t>
            </a:r>
          </a:p>
          <a:p>
            <a:r>
              <a:rPr lang="cs-CZ" dirty="0" smtClean="0">
                <a:solidFill>
                  <a:srgbClr val="00B050"/>
                </a:solidFill>
              </a:rPr>
              <a:t>Třetí </a:t>
            </a:r>
            <a:r>
              <a:rPr lang="cs-CZ" dirty="0">
                <a:solidFill>
                  <a:srgbClr val="00B050"/>
                </a:solidFill>
              </a:rPr>
              <a:t>fáze – výběrové pohovory a </a:t>
            </a:r>
            <a:r>
              <a:rPr lang="cs-CZ" dirty="0" smtClean="0">
                <a:solidFill>
                  <a:srgbClr val="00B050"/>
                </a:solidFill>
              </a:rPr>
              <a:t>smlouva</a:t>
            </a:r>
          </a:p>
          <a:p>
            <a:r>
              <a:rPr lang="cs-CZ" dirty="0" smtClean="0">
                <a:solidFill>
                  <a:srgbClr val="00B050"/>
                </a:solidFill>
              </a:rPr>
              <a:t>Čtvrtá </a:t>
            </a:r>
            <a:r>
              <a:rPr lang="cs-CZ" dirty="0">
                <a:solidFill>
                  <a:srgbClr val="00B050"/>
                </a:solidFill>
              </a:rPr>
              <a:t>fáze – podpora </a:t>
            </a:r>
            <a:r>
              <a:rPr lang="cs-CZ" dirty="0" smtClean="0">
                <a:solidFill>
                  <a:srgbClr val="00B050"/>
                </a:solidFill>
              </a:rPr>
              <a:t>programu</a:t>
            </a:r>
            <a:endParaRPr lang="cs-CZ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9984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66170" y="764373"/>
            <a:ext cx="9740030" cy="1293028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Zákon o dobrovolnické službě 198/2002 </a:t>
            </a:r>
            <a:r>
              <a:rPr lang="cs-CZ" b="1" dirty="0" smtClean="0"/>
              <a:t>Sb.</a:t>
            </a:r>
            <a:br>
              <a:rPr lang="cs-CZ" b="1" dirty="0" smtClean="0"/>
            </a:br>
            <a:r>
              <a:rPr lang="cs-CZ" sz="3100" dirty="0" smtClean="0">
                <a:solidFill>
                  <a:schemeClr val="accent1"/>
                </a:solidFill>
                <a:hlinkClick r:id="rId2"/>
              </a:rPr>
              <a:t>ČÁST </a:t>
            </a:r>
            <a:r>
              <a:rPr lang="cs-CZ" sz="3100" dirty="0">
                <a:solidFill>
                  <a:schemeClr val="accent1"/>
                </a:solidFill>
                <a:hlinkClick r:id="rId2"/>
              </a:rPr>
              <a:t>PRVNÍ - DOBROVOLNICKÁ SLUŽBA</a:t>
            </a:r>
            <a:r>
              <a:rPr lang="cs-CZ" sz="3100" dirty="0">
                <a:solidFill>
                  <a:schemeClr val="accent1"/>
                </a:solidFill>
              </a:rPr>
              <a:t> (§ 1 - § </a:t>
            </a:r>
            <a:r>
              <a:rPr lang="cs-CZ" sz="3100" dirty="0" smtClean="0">
                <a:solidFill>
                  <a:schemeClr val="accent1"/>
                </a:solidFill>
              </a:rPr>
              <a:t>11)</a:t>
            </a:r>
            <a:br>
              <a:rPr lang="cs-CZ" sz="3100" dirty="0" smtClean="0">
                <a:solidFill>
                  <a:schemeClr val="accent1"/>
                </a:solidFill>
              </a:rPr>
            </a:br>
            <a:endParaRPr lang="cs-CZ" sz="3100" dirty="0">
              <a:solidFill>
                <a:schemeClr val="accent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b="1" dirty="0"/>
              <a:t>§ 2</a:t>
            </a:r>
            <a:endParaRPr lang="cs-CZ" b="1" dirty="0" smtClean="0"/>
          </a:p>
          <a:p>
            <a:pPr marL="0" indent="0">
              <a:buNone/>
            </a:pPr>
            <a:r>
              <a:rPr lang="cs-CZ" b="1" dirty="0" smtClean="0"/>
              <a:t>(</a:t>
            </a:r>
            <a:r>
              <a:rPr lang="cs-CZ" b="1" dirty="0"/>
              <a:t>1)</a:t>
            </a:r>
            <a:r>
              <a:rPr lang="cs-CZ" dirty="0"/>
              <a:t> Dobrovolnickou službou je činnost, při níž dobrovolník poskytuje</a:t>
            </a:r>
          </a:p>
          <a:p>
            <a:pPr marL="0" indent="0">
              <a:buNone/>
            </a:pPr>
            <a:r>
              <a:rPr lang="cs-CZ" b="1" dirty="0"/>
              <a:t>a)</a:t>
            </a:r>
            <a:r>
              <a:rPr lang="cs-CZ" dirty="0"/>
              <a:t> pomoc nezaměstnaným, osobám sociálně slabým, zdravotně postiženým, seniorům, příslušníkům národnostních menšin, imigrantům, osobám po výkonu trestu odnětí svobody, osobám drogově závislým, osobám trpícím domácím násilím, jakož i pomoc při péči o děti, mládež a rodiny v jejich volném čase,</a:t>
            </a:r>
          </a:p>
          <a:p>
            <a:pPr marL="0" indent="0">
              <a:buNone/>
            </a:pPr>
            <a:r>
              <a:rPr lang="cs-CZ" b="1" dirty="0"/>
              <a:t>b)</a:t>
            </a:r>
            <a:r>
              <a:rPr lang="cs-CZ" dirty="0"/>
              <a:t> pomoc při přírodních, ekologických nebo humanitárních katastrofách, při ochraně a zlepšování životního prostředí, při péči o zachování kulturního dědictví, při pořádání kulturních nebo sbírkových charitativních akcí pro osoby uvedené v písmenu a), nebo</a:t>
            </a:r>
          </a:p>
          <a:p>
            <a:pPr marL="0" indent="0">
              <a:buNone/>
            </a:pPr>
            <a:r>
              <a:rPr lang="cs-CZ" b="1" dirty="0"/>
              <a:t>c)</a:t>
            </a:r>
            <a:r>
              <a:rPr lang="cs-CZ" dirty="0"/>
              <a:t> pomoc při uskutečňování rozvojových programů a v rámci operací, projektů a programů mezinárodních organizací a institucí, včetně mezinárodních nevládních organizací.</a:t>
            </a:r>
          </a:p>
          <a:p>
            <a:pPr marL="0" indent="0">
              <a:buNone/>
            </a:pPr>
            <a:r>
              <a:rPr lang="cs-CZ" b="1" dirty="0"/>
              <a:t>(2)</a:t>
            </a:r>
            <a:r>
              <a:rPr lang="cs-CZ" dirty="0"/>
              <a:t> Za dobrovolnickou službu uvedenou v odstavci 1 se nepovažuje činnost týkající se uspokojování osobních zájmů, anebo je-li vykonávána v rámci podnikatelské nebo jiné výdělečné činnosti anebo v pracovněprávním vztahu, služebním poměru nebo členském poměru.</a:t>
            </a:r>
          </a:p>
          <a:p>
            <a:pPr marL="0" indent="0">
              <a:buNone/>
            </a:pPr>
            <a:r>
              <a:rPr lang="cs-CZ" b="1" dirty="0"/>
              <a:t>(3)</a:t>
            </a:r>
            <a:r>
              <a:rPr lang="cs-CZ" dirty="0"/>
              <a:t> Dobrovolnická služba je podle své povahy krátkodobá nebo, je-li vykonávána po dobu delší než 3 měsíce, dlouhodobá.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468185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Kdo může být dobrovolníkem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b="1" dirty="0"/>
              <a:t>§ 3</a:t>
            </a:r>
            <a:endParaRPr lang="cs-CZ" b="1" dirty="0" smtClean="0"/>
          </a:p>
          <a:p>
            <a:pPr marL="0" indent="0">
              <a:buNone/>
            </a:pPr>
            <a:r>
              <a:rPr lang="cs-CZ" b="1" dirty="0" smtClean="0"/>
              <a:t>(</a:t>
            </a:r>
            <a:r>
              <a:rPr lang="cs-CZ" b="1" dirty="0"/>
              <a:t>1)</a:t>
            </a:r>
            <a:r>
              <a:rPr lang="cs-CZ" dirty="0"/>
              <a:t> Dobrovolníkem může být fyzická osoba</a:t>
            </a:r>
          </a:p>
          <a:p>
            <a:pPr marL="0" indent="0">
              <a:buNone/>
            </a:pPr>
            <a:r>
              <a:rPr lang="cs-CZ" b="1" dirty="0"/>
              <a:t>a)</a:t>
            </a:r>
            <a:r>
              <a:rPr lang="cs-CZ" dirty="0"/>
              <a:t> starší 15 let, jde-li o výkon dobrovolnické služby na území České republiky,</a:t>
            </a:r>
          </a:p>
          <a:p>
            <a:pPr marL="0" indent="0">
              <a:buNone/>
            </a:pPr>
            <a:r>
              <a:rPr lang="cs-CZ" b="1" dirty="0"/>
              <a:t>b)</a:t>
            </a:r>
            <a:r>
              <a:rPr lang="cs-CZ" dirty="0"/>
              <a:t> starší 18 let, jde-li o výkon dobrovolnické služby v zahraničí,</a:t>
            </a:r>
          </a:p>
          <a:p>
            <a:pPr marL="0" indent="0">
              <a:buNone/>
            </a:pPr>
            <a:r>
              <a:rPr lang="cs-CZ" dirty="0"/>
              <a:t>která se na základě svých vlastností, znalostí a dovedností svobodně rozhodne poskytovat dobrovolnickou službu.</a:t>
            </a:r>
          </a:p>
          <a:p>
            <a:pPr marL="0" indent="0">
              <a:buNone/>
            </a:pPr>
            <a:r>
              <a:rPr lang="cs-CZ" b="1" dirty="0"/>
              <a:t>(2)</a:t>
            </a:r>
            <a:r>
              <a:rPr lang="cs-CZ" dirty="0"/>
              <a:t> Dobrovolník vykonává dobrovolnickou službu na základě smlouvy uzavřené s vysílající organizací; v případě dlouhodobé dobrovolnické služby nebo v případě krátkodobé dobrovolnické služby, k jejímuž výkonu je dobrovolník vysílán do zahraničí, musí být tato smlouva písemná.</a:t>
            </a:r>
          </a:p>
          <a:p>
            <a:pPr marL="0" indent="0">
              <a:buNone/>
            </a:pPr>
            <a:r>
              <a:rPr lang="cs-CZ" b="1" dirty="0"/>
              <a:t>(3)</a:t>
            </a:r>
            <a:r>
              <a:rPr lang="cs-CZ" dirty="0"/>
              <a:t> Je-li fyzická osoba v pracovněprávním vztahu, služebním poměru, členském poměru nebo je-li žákem nebo studentem, vykonává jako dobrovolník dobrovolnickou službu mimo svůj pracovněprávní vztah, služební poměr, členský poměr, školní vzdělávání nebo studium.</a:t>
            </a:r>
          </a:p>
          <a:p>
            <a:pPr marL="0" indent="0">
              <a:buNone/>
            </a:pPr>
            <a:r>
              <a:rPr lang="cs-CZ" b="1" dirty="0"/>
              <a:t>(4)</a:t>
            </a:r>
            <a:r>
              <a:rPr lang="cs-CZ" dirty="0"/>
              <a:t> Výkon vojenské činné služby je překážkou výkonu dobrovolnické služby.</a:t>
            </a:r>
          </a:p>
          <a:p>
            <a:pPr marL="0" indent="0">
              <a:buNone/>
            </a:pPr>
            <a:r>
              <a:rPr lang="cs-CZ" b="1" dirty="0"/>
              <a:t>(5)</a:t>
            </a:r>
            <a:r>
              <a:rPr lang="cs-CZ" dirty="0"/>
              <a:t> Člen sociálního družstva nesmí vykonávat dobrovolnickou službu pro potřebu sociálního družstva, jehož je členem.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015370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Odborná literatura a zdroje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1" dirty="0"/>
              <a:t>Motivace k dobrovolnictví</a:t>
            </a:r>
          </a:p>
          <a:p>
            <a:pPr marL="0" indent="0">
              <a:buNone/>
            </a:pPr>
            <a:r>
              <a:rPr lang="cs-CZ" sz="1400" b="1" dirty="0" err="1"/>
              <a:t>Matulayová</a:t>
            </a:r>
            <a:r>
              <a:rPr lang="cs-CZ" sz="1400" b="1" dirty="0"/>
              <a:t> Tatiana, </a:t>
            </a:r>
            <a:r>
              <a:rPr lang="cs-CZ" sz="1400" b="1" dirty="0" err="1"/>
              <a:t>Jurníčková</a:t>
            </a:r>
            <a:r>
              <a:rPr lang="cs-CZ" sz="1400" b="1" dirty="0"/>
              <a:t> Pavlína, Doležel Jakub a kolektiv</a:t>
            </a:r>
          </a:p>
          <a:p>
            <a:pPr marL="0" indent="0">
              <a:buNone/>
            </a:pPr>
            <a:r>
              <a:rPr lang="cs-CZ" sz="1400" dirty="0" smtClean="0"/>
              <a:t>Vydavatel </a:t>
            </a:r>
            <a:r>
              <a:rPr lang="cs-CZ" sz="1400" b="1" dirty="0" smtClean="0"/>
              <a:t>Univerzita </a:t>
            </a:r>
            <a:r>
              <a:rPr lang="cs-CZ" sz="1400" b="1" dirty="0"/>
              <a:t>Palackého v </a:t>
            </a:r>
            <a:r>
              <a:rPr lang="cs-CZ" sz="1400" b="1" dirty="0" smtClean="0"/>
              <a:t>Olomouci, </a:t>
            </a:r>
            <a:r>
              <a:rPr lang="cs-CZ" sz="1400" dirty="0" smtClean="0"/>
              <a:t>ISBN </a:t>
            </a:r>
            <a:r>
              <a:rPr lang="cs-CZ" sz="1400" b="1" dirty="0" smtClean="0"/>
              <a:t>978-80-2445-110-7,</a:t>
            </a:r>
            <a:r>
              <a:rPr lang="cs-CZ" sz="1400" dirty="0" smtClean="0"/>
              <a:t>Místo vydání </a:t>
            </a:r>
            <a:r>
              <a:rPr lang="cs-CZ" sz="1400" b="1" dirty="0" err="1" smtClean="0"/>
              <a:t>Olomouc,</a:t>
            </a:r>
            <a:r>
              <a:rPr lang="cs-CZ" sz="1400" dirty="0" err="1" smtClean="0"/>
              <a:t>Rok</a:t>
            </a:r>
            <a:r>
              <a:rPr lang="cs-CZ" sz="1400" dirty="0" smtClean="0"/>
              <a:t> vydání </a:t>
            </a:r>
            <a:r>
              <a:rPr lang="cs-CZ" sz="1400" b="1" dirty="0" smtClean="0"/>
              <a:t>2017</a:t>
            </a:r>
            <a:r>
              <a:rPr lang="cs-CZ" dirty="0"/>
              <a:t/>
            </a:r>
            <a:br>
              <a:rPr lang="cs-CZ" dirty="0"/>
            </a:br>
            <a:endParaRPr lang="cs-CZ" dirty="0" smtClean="0"/>
          </a:p>
          <a:p>
            <a:pPr marL="0" indent="0">
              <a:buNone/>
            </a:pPr>
            <a:r>
              <a:rPr lang="cs-CZ" b="1" dirty="0" smtClean="0"/>
              <a:t>Rozvoj </a:t>
            </a:r>
            <a:r>
              <a:rPr lang="cs-CZ" b="1" dirty="0"/>
              <a:t>dobrovolnictví v ČR Analýza o stavu dobrovolnictví v zahraničí a </a:t>
            </a:r>
            <a:r>
              <a:rPr lang="cs-CZ" b="1" dirty="0" smtClean="0"/>
              <a:t>ČR</a:t>
            </a:r>
          </a:p>
          <a:p>
            <a:pPr marL="0" indent="0">
              <a:buNone/>
            </a:pPr>
            <a:r>
              <a:rPr lang="cs-CZ" sz="1200" dirty="0"/>
              <a:t>Zpracováno v rámci projektu „Koncepce rozvoje dobrovolnictví v České republice s akcentem na zajištění regionální a oborové dostupnosti dobrovolnictví v podobě dobrovolnických center“ (Rozvoj dobrovolnictví v ČR), </a:t>
            </a:r>
            <a:r>
              <a:rPr lang="cs-CZ" sz="1200" dirty="0" err="1"/>
              <a:t>reg</a:t>
            </a:r>
            <a:r>
              <a:rPr lang="cs-CZ" sz="1200" dirty="0"/>
              <a:t>. č. CZ.03.2.63/0.0/0.0/15_029/0003724/, který je spolufinancován z Evropské unie, Evropského sociálního fondu prostřednictvím Operačního programu Zaměstnanost a státního rozpočtu České republiky. </a:t>
            </a:r>
            <a:r>
              <a:rPr lang="cs-CZ" sz="1200" dirty="0" smtClean="0"/>
              <a:t> MVČR</a:t>
            </a:r>
          </a:p>
          <a:p>
            <a:pPr marL="0" indent="0">
              <a:buNone/>
            </a:pPr>
            <a:r>
              <a:rPr lang="cs-CZ" b="1" dirty="0" smtClean="0"/>
              <a:t>ADRIA</a:t>
            </a:r>
          </a:p>
          <a:p>
            <a:pPr marL="0" indent="0">
              <a:buNone/>
            </a:pPr>
            <a:r>
              <a:rPr lang="cs-CZ" b="1" dirty="0"/>
              <a:t>https://zdar.charita.cz/podporte-nase-sluzby/dobrovolnicka-pomo</a:t>
            </a:r>
            <a:r>
              <a:rPr lang="cs-CZ" dirty="0"/>
              <a:t>c/</a:t>
            </a:r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47297766"/>
      </p:ext>
    </p:extLst>
  </p:cSld>
  <p:clrMapOvr>
    <a:masterClrMapping/>
  </p:clrMapOvr>
</p:sld>
</file>

<file path=ppt/theme/theme1.xml><?xml version="1.0" encoding="utf-8"?>
<a:theme xmlns:a="http://schemas.openxmlformats.org/drawingml/2006/main" name="Kondenzační stopa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TM04033937[[fn=Kondenzační stopa]]</Template>
  <TotalTime>48</TotalTime>
  <Words>201</Words>
  <Application>Microsoft Office PowerPoint</Application>
  <PresentationFormat>Širokoúhlá obrazovka</PresentationFormat>
  <Paragraphs>65</Paragraphs>
  <Slides>10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5" baseType="lpstr">
      <vt:lpstr>Arial</vt:lpstr>
      <vt:lpstr>Century Gothic</vt:lpstr>
      <vt:lpstr>Montserrat</vt:lpstr>
      <vt:lpstr>Wingdings</vt:lpstr>
      <vt:lpstr>Kondenzační stopa</vt:lpstr>
      <vt:lpstr>DOBROVOLNICTVÍ</vt:lpstr>
      <vt:lpstr>Definice dobrovolnictví </vt:lpstr>
      <vt:lpstr>Zamyšlení </vt:lpstr>
      <vt:lpstr>Výchova k dobrovolnictví</vt:lpstr>
      <vt:lpstr>MÝTY O DOBROVOLNISTVÍ</vt:lpstr>
      <vt:lpstr>Management dobrovolnictví</vt:lpstr>
      <vt:lpstr>Zákon o dobrovolnické službě 198/2002 Sb. ČÁST PRVNÍ - DOBROVOLNICKÁ SLUŽBA (§ 1 - § 11) </vt:lpstr>
      <vt:lpstr>Kdo může být dobrovolníkem</vt:lpstr>
      <vt:lpstr>Odborná literatura a zdroje </vt:lpstr>
      <vt:lpstr>DĚKUJI ZA POZORNOST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DOBROVOLNICTVÍ</dc:title>
  <dc:creator>Uživatel systému Windows</dc:creator>
  <cp:lastModifiedBy>Uživatel systému Windows</cp:lastModifiedBy>
  <cp:revision>6</cp:revision>
  <dcterms:created xsi:type="dcterms:W3CDTF">2021-02-15T12:49:59Z</dcterms:created>
  <dcterms:modified xsi:type="dcterms:W3CDTF">2021-02-15T13:38:42Z</dcterms:modified>
</cp:coreProperties>
</file>