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0" autoAdjust="0"/>
    <p:restoredTop sz="94660"/>
  </p:normalViewPr>
  <p:slideViewPr>
    <p:cSldViewPr snapToGrid="0">
      <p:cViewPr varScale="1">
        <p:scale>
          <a:sx n="61" d="100"/>
          <a:sy n="61" d="100"/>
        </p:scale>
        <p:origin x="90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1EF4-FA01-4DCE-B38D-F9F989EC1CC7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1B14-C705-4D31-BF84-8E16904A8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2721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1EF4-FA01-4DCE-B38D-F9F989EC1CC7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1B14-C705-4D31-BF84-8E16904A8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6150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1EF4-FA01-4DCE-B38D-F9F989EC1CC7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1B14-C705-4D31-BF84-8E16904A8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646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1EF4-FA01-4DCE-B38D-F9F989EC1CC7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1B14-C705-4D31-BF84-8E16904A8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888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1EF4-FA01-4DCE-B38D-F9F989EC1CC7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1B14-C705-4D31-BF84-8E16904A8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2095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1EF4-FA01-4DCE-B38D-F9F989EC1CC7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1B14-C705-4D31-BF84-8E16904A8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6267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1EF4-FA01-4DCE-B38D-F9F989EC1CC7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1B14-C705-4D31-BF84-8E16904A8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619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1EF4-FA01-4DCE-B38D-F9F989EC1CC7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1B14-C705-4D31-BF84-8E16904A8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0247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1EF4-FA01-4DCE-B38D-F9F989EC1CC7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1B14-C705-4D31-BF84-8E16904A8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0954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1EF4-FA01-4DCE-B38D-F9F989EC1CC7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1B14-C705-4D31-BF84-8E16904A8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594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61EF4-FA01-4DCE-B38D-F9F989EC1CC7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71B14-C705-4D31-BF84-8E16904A8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1868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284">
              <a:srgbClr val="92D050"/>
            </a:gs>
            <a:gs pos="0">
              <a:schemeClr val="accent6">
                <a:lumMod val="20000"/>
                <a:lumOff val="80000"/>
              </a:schemeClr>
            </a:gs>
            <a:gs pos="74000">
              <a:srgbClr val="92D050"/>
            </a:gs>
            <a:gs pos="78000">
              <a:srgbClr val="92D050"/>
            </a:gs>
            <a:gs pos="100000">
              <a:schemeClr val="accent6">
                <a:lumMod val="75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61EF4-FA01-4DCE-B38D-F9F989EC1CC7}" type="datetimeFigureOut">
              <a:rPr lang="cs-CZ" smtClean="0"/>
              <a:t>19. 3. 2020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71B14-C705-4D31-BF84-8E16904A8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1942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8361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 dirty="0">
                <a:hlinkClick r:id="rId2" action="ppaction://hlinksldjump"/>
              </a:rPr>
              <a:t>Prstová abeceda a znakový </a:t>
            </a:r>
            <a:r>
              <a:rPr lang="cs-CZ" altLang="cs-CZ" sz="4000" dirty="0" smtClean="0">
                <a:hlinkClick r:id="rId2" action="ppaction://hlinksldjump"/>
              </a:rPr>
              <a:t>jazyk</a:t>
            </a:r>
            <a:r>
              <a:rPr lang="cs-CZ" altLang="cs-CZ" sz="4000" dirty="0" smtClean="0"/>
              <a:t> (příklady)</a:t>
            </a:r>
            <a:endParaRPr lang="cs-CZ" altLang="cs-CZ" sz="4000" dirty="0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s-CZ" altLang="cs-CZ"/>
          </a:p>
          <a:p>
            <a:endParaRPr lang="cs-CZ" altLang="cs-CZ"/>
          </a:p>
        </p:txBody>
      </p:sp>
      <p:sp>
        <p:nvSpPr>
          <p:cNvPr id="31749" name="AutoShape 5" descr="Výsledek obrázku pro znakový jazyk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51" name="AutoShape 7" descr="Výsledek obrázku pro znakový jazyk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31753" name="AutoShape 9" descr="Výsledek obrázku pro znakový jazyk"/>
          <p:cNvSpPr>
            <a:spLocks noChangeAspect="1" noChangeArrowheads="1"/>
          </p:cNvSpPr>
          <p:nvPr/>
        </p:nvSpPr>
        <p:spPr bwMode="auto">
          <a:xfrm>
            <a:off x="1679575" y="460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31755" name="Picture 11" descr="znakov%C3%BD-jazy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2781300"/>
            <a:ext cx="4552950" cy="348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7" name="Picture 13" descr="01840930013884003672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050" y="2852739"/>
            <a:ext cx="4552950" cy="3290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81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33248" y="0"/>
            <a:ext cx="10515600" cy="1325563"/>
          </a:xfrm>
        </p:spPr>
        <p:txBody>
          <a:bodyPr/>
          <a:lstStyle/>
          <a:p>
            <a:r>
              <a:rPr lang="cs-CZ" altLang="cs-CZ" dirty="0"/>
              <a:t>Sluchové postižení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9903" y="1166649"/>
            <a:ext cx="11209283" cy="5357978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cs-CZ" altLang="cs-CZ" sz="2200" b="1" dirty="0"/>
              <a:t>Sluch</a:t>
            </a:r>
            <a:r>
              <a:rPr lang="cs-CZ" altLang="cs-CZ" sz="2200" dirty="0"/>
              <a:t> = cca 60% informací</a:t>
            </a:r>
          </a:p>
          <a:p>
            <a:pPr>
              <a:lnSpc>
                <a:spcPct val="80000"/>
              </a:lnSpc>
            </a:pPr>
            <a:r>
              <a:rPr lang="cs-CZ" altLang="cs-CZ" sz="2200" dirty="0"/>
              <a:t>Pouze </a:t>
            </a:r>
            <a:r>
              <a:rPr lang="cs-CZ" altLang="cs-CZ" sz="2200" b="1" dirty="0"/>
              <a:t>relativně menší újma</a:t>
            </a:r>
          </a:p>
          <a:p>
            <a:pPr>
              <a:lnSpc>
                <a:spcPct val="80000"/>
              </a:lnSpc>
            </a:pPr>
            <a:r>
              <a:rPr lang="cs-CZ" altLang="cs-CZ" sz="2200" dirty="0"/>
              <a:t>Od narození neslyšící – rozvinuté kompenzační mechanismy, ale i tak obrovský dopad</a:t>
            </a:r>
          </a:p>
          <a:p>
            <a:pPr>
              <a:lnSpc>
                <a:spcPct val="80000"/>
              </a:lnSpc>
            </a:pPr>
            <a:r>
              <a:rPr lang="cs-CZ" altLang="cs-CZ" sz="2200" b="1" u="sng" dirty="0"/>
              <a:t>Sluchové znevýhodnění: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b="1" dirty="0"/>
              <a:t>Komunikační bariéra</a:t>
            </a:r>
            <a:r>
              <a:rPr lang="cs-CZ" altLang="cs-CZ" sz="2200" dirty="0"/>
              <a:t> (narušený vývoj řeči, omezená schopnost porozumění)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b="1" dirty="0"/>
              <a:t>Deficit v orientačních schopnostech</a:t>
            </a:r>
            <a:r>
              <a:rPr lang="cs-CZ" altLang="cs-CZ" sz="2200" dirty="0"/>
              <a:t> (nelze sluchem doplňovat zrakovou orientaci – pouze rámec zorného pole)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b="1" dirty="0"/>
              <a:t>Psychická zátěž</a:t>
            </a:r>
            <a:r>
              <a:rPr lang="cs-CZ" altLang="cs-CZ" sz="2200" dirty="0"/>
              <a:t> (život ve „vězení ticha“)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b="1" dirty="0"/>
              <a:t>Omezená síť sociálních vztahů</a:t>
            </a:r>
            <a:r>
              <a:rPr lang="cs-CZ" altLang="cs-CZ" sz="2200" dirty="0"/>
              <a:t> (díky komunikaci)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b="1" dirty="0"/>
              <a:t>Negativní vliv na vývoj myšlení</a:t>
            </a:r>
            <a:r>
              <a:rPr lang="cs-CZ" altLang="cs-CZ" sz="2200" dirty="0"/>
              <a:t> (přemýšlíme v pojmech = vnitřní řeč – ta se u neslyšících od narození nevyvíjí)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b="1" u="sng" dirty="0"/>
              <a:t>Bezpečnostní funkce sluchu</a:t>
            </a:r>
            <a:r>
              <a:rPr lang="cs-CZ" altLang="cs-CZ" sz="2200" dirty="0"/>
              <a:t>: stále aktivní i ve spánku!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dirty="0"/>
              <a:t>				       v bdělém stavu okamžité obranné reakce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200" b="1" dirty="0"/>
              <a:t>Sluchově postižený X neslyšící</a:t>
            </a:r>
          </a:p>
        </p:txBody>
      </p:sp>
    </p:spTree>
    <p:extLst>
      <p:ext uri="{BB962C8B-B14F-4D97-AF65-F5344CB8AC3E}">
        <p14:creationId xmlns:p14="http://schemas.microsoft.com/office/powerpoint/2010/main" val="265301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Etiologie a diagnostika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8371" y="1268413"/>
            <a:ext cx="11272345" cy="536887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cs-CZ" altLang="cs-CZ" sz="2000" b="1" u="sng" dirty="0"/>
              <a:t>Etiologie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000" dirty="0"/>
              <a:t>- Cca 50% - </a:t>
            </a:r>
            <a:r>
              <a:rPr lang="cs-CZ" altLang="cs-CZ" sz="2000" b="1" dirty="0"/>
              <a:t>geneticky podmíněné vady</a:t>
            </a:r>
            <a:r>
              <a:rPr lang="cs-CZ" altLang="cs-CZ" sz="2000" dirty="0"/>
              <a:t> (musí být ale 2 stejné konkrétní alely – jinak normálně slyší)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000" dirty="0"/>
              <a:t>- Dále: </a:t>
            </a:r>
            <a:r>
              <a:rPr lang="cs-CZ" altLang="cs-CZ" sz="2000" b="1" dirty="0"/>
              <a:t>infekce matky, úrazy a onemocnění</a:t>
            </a:r>
            <a:r>
              <a:rPr lang="cs-CZ" altLang="cs-CZ" sz="2000" dirty="0"/>
              <a:t> v průběhu života, </a:t>
            </a:r>
            <a:r>
              <a:rPr lang="cs-CZ" altLang="cs-CZ" sz="2000" b="1" dirty="0"/>
              <a:t>hlučné provozy</a:t>
            </a:r>
            <a:r>
              <a:rPr lang="cs-CZ" altLang="cs-CZ" sz="2000" dirty="0"/>
              <a:t> atp.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000" dirty="0"/>
              <a:t>- </a:t>
            </a:r>
            <a:r>
              <a:rPr lang="cs-CZ" altLang="cs-CZ" sz="2000" b="1" dirty="0"/>
              <a:t>Úbytek sluchu</a:t>
            </a:r>
            <a:r>
              <a:rPr lang="cs-CZ" altLang="cs-CZ" sz="2000" dirty="0"/>
              <a:t> – u každého 3. člověka nad 60 let.</a:t>
            </a:r>
          </a:p>
          <a:p>
            <a:pPr>
              <a:lnSpc>
                <a:spcPct val="80000"/>
              </a:lnSpc>
            </a:pPr>
            <a:r>
              <a:rPr lang="cs-CZ" altLang="cs-CZ" sz="2000" b="1" u="sng" dirty="0"/>
              <a:t>Diagnostika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Sluchové vady</a:t>
            </a:r>
            <a:r>
              <a:rPr lang="cs-CZ" altLang="cs-CZ" sz="2000" dirty="0"/>
              <a:t> – projev především v omezení sluchového pole (ohraničeno prahem slyšení a prahem bolesti)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Sluchové zkoušky</a:t>
            </a:r>
            <a:r>
              <a:rPr lang="cs-CZ" altLang="cs-CZ" sz="2000" dirty="0"/>
              <a:t> (hlasitá řeč, šepot – běžná slova)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Hluboké tóny</a:t>
            </a:r>
            <a:r>
              <a:rPr lang="cs-CZ" altLang="cs-CZ" sz="2000" dirty="0"/>
              <a:t> (hůl, brouk) – vada vnějšího ucha (převodní)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Vysoké tóny</a:t>
            </a:r>
            <a:r>
              <a:rPr lang="cs-CZ" altLang="cs-CZ" sz="2000" dirty="0"/>
              <a:t> (tisíc, bílá) – vnitřní ucho (percepční)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Audiometrie</a:t>
            </a:r>
            <a:r>
              <a:rPr lang="cs-CZ" altLang="cs-CZ" sz="2000" dirty="0"/>
              <a:t> – výrazně přesnější výsledky: různě vysoké a hlasité tóny do sluchátek nebo kostního vibrátoru =) sluchový práh pro různé tóny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000" dirty="0"/>
              <a:t>Výsledek: </a:t>
            </a:r>
            <a:r>
              <a:rPr lang="cs-CZ" altLang="cs-CZ" sz="2000" b="1" dirty="0"/>
              <a:t>audiogram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Slovní audiometrie</a:t>
            </a:r>
            <a:r>
              <a:rPr lang="cs-CZ" altLang="cs-CZ" sz="2000" dirty="0"/>
              <a:t> – slovní sestavy (slyšitelnost a porozumění)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Vyšetření evokovaných sluchových potenciálů</a:t>
            </a:r>
            <a:r>
              <a:rPr lang="cs-CZ" altLang="cs-CZ" sz="2000" dirty="0"/>
              <a:t> (nervových vzruchů) – netřeba odezvy klienta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000" dirty="0"/>
              <a:t>Vyšetření bubínku – </a:t>
            </a:r>
            <a:r>
              <a:rPr lang="cs-CZ" altLang="cs-CZ" sz="2000" b="1" dirty="0" err="1"/>
              <a:t>tympanometrie</a:t>
            </a:r>
            <a:endParaRPr lang="cs-CZ" altLang="cs-CZ" sz="2000" b="1" dirty="0"/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000" b="1" dirty="0"/>
              <a:t>Význam správného a včasného rozpoznání</a:t>
            </a:r>
            <a:r>
              <a:rPr lang="cs-CZ" altLang="cs-CZ" sz="2000" dirty="0"/>
              <a:t>!!!</a:t>
            </a:r>
          </a:p>
          <a:p>
            <a:pPr>
              <a:lnSpc>
                <a:spcPct val="80000"/>
              </a:lnSpc>
            </a:pPr>
            <a:endParaRPr lang="cs-CZ" altLang="cs-CZ" sz="1800" dirty="0"/>
          </a:p>
        </p:txBody>
      </p:sp>
    </p:spTree>
    <p:extLst>
      <p:ext uri="{BB962C8B-B14F-4D97-AF65-F5344CB8AC3E}">
        <p14:creationId xmlns:p14="http://schemas.microsoft.com/office/powerpoint/2010/main" val="93602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124865"/>
            <a:ext cx="10515600" cy="1325563"/>
          </a:xfrm>
        </p:spPr>
        <p:txBody>
          <a:bodyPr/>
          <a:lstStyle/>
          <a:p>
            <a:r>
              <a:rPr lang="cs-CZ" altLang="cs-CZ" dirty="0"/>
              <a:t>Klasifikace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3683" y="1150884"/>
            <a:ext cx="10660117" cy="548410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cs-CZ" altLang="cs-CZ" sz="1800" b="1" u="sng" dirty="0"/>
              <a:t>Pode typu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/>
              <a:t>Převodní vady (vady vnějšího a středního ucha – špatně slyší = kvantitativní </a:t>
            </a:r>
            <a:r>
              <a:rPr lang="cs-CZ" altLang="cs-CZ" sz="1800" dirty="0" err="1"/>
              <a:t>postiž</a:t>
            </a:r>
            <a:r>
              <a:rPr lang="cs-CZ" altLang="cs-CZ" sz="1800" dirty="0"/>
              <a:t>.)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/>
              <a:t>Percepční vady (vady vnitřního ucha a CNS – špatně rozumí = kvalitativní </a:t>
            </a:r>
            <a:r>
              <a:rPr lang="cs-CZ" altLang="cs-CZ" sz="1800" dirty="0" err="1"/>
              <a:t>postiž</a:t>
            </a:r>
            <a:r>
              <a:rPr lang="cs-CZ" altLang="cs-CZ" sz="1800" dirty="0"/>
              <a:t>.)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/>
              <a:t>Smíšené vady</a:t>
            </a:r>
          </a:p>
          <a:p>
            <a:pPr>
              <a:lnSpc>
                <a:spcPct val="80000"/>
              </a:lnSpc>
            </a:pPr>
            <a:r>
              <a:rPr lang="cs-CZ" altLang="cs-CZ" sz="1800" b="1" u="sng" dirty="0"/>
              <a:t>Podle stupně sluchové ztráty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/>
              <a:t>Nedoslýchaví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 dirty="0"/>
              <a:t>	- lehce (ztráta 26 – 40 dB)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 dirty="0"/>
              <a:t>	- středně (ztráta 41 – 55 dB)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 dirty="0"/>
              <a:t>	- středně těžce (ztráta 56 – 70 dB)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 dirty="0"/>
              <a:t>	- těžce (ztráta 71 – 91 dB)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/>
              <a:t>Neslyšící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1800" dirty="0"/>
              <a:t>Ohluchlí</a:t>
            </a:r>
          </a:p>
          <a:p>
            <a:pPr>
              <a:lnSpc>
                <a:spcPct val="80000"/>
              </a:lnSpc>
            </a:pPr>
            <a:r>
              <a:rPr lang="cs-CZ" altLang="cs-CZ" sz="1800" b="1" u="sng" dirty="0"/>
              <a:t>Podle doby vzniku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 dirty="0"/>
              <a:t>- Vrozené X získané postižení</a:t>
            </a:r>
          </a:p>
          <a:p>
            <a:pPr>
              <a:lnSpc>
                <a:spcPct val="80000"/>
              </a:lnSpc>
            </a:pPr>
            <a:r>
              <a:rPr lang="cs-CZ" altLang="cs-CZ" sz="1800" b="1" u="sng" dirty="0"/>
              <a:t>Podle etiologie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800" dirty="0"/>
              <a:t>- Orgánové X funkční postižení</a:t>
            </a:r>
          </a:p>
        </p:txBody>
      </p:sp>
    </p:spTree>
    <p:extLst>
      <p:ext uri="{BB962C8B-B14F-4D97-AF65-F5344CB8AC3E}">
        <p14:creationId xmlns:p14="http://schemas.microsoft.com/office/powerpoint/2010/main" val="221489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Terapie a kompenzace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altLang="cs-CZ" b="1"/>
              <a:t>Kochleární implantáty</a:t>
            </a:r>
            <a:r>
              <a:rPr lang="cs-CZ" altLang="cs-CZ"/>
              <a:t> – stimulují přímo sluchový nerv</a:t>
            </a:r>
          </a:p>
          <a:p>
            <a:r>
              <a:rPr lang="cs-CZ" altLang="cs-CZ" b="1"/>
              <a:t>Sluchadla</a:t>
            </a:r>
          </a:p>
          <a:p>
            <a:r>
              <a:rPr lang="cs-CZ" altLang="cs-CZ" b="1"/>
              <a:t>Kompenzační smysly</a:t>
            </a:r>
            <a:r>
              <a:rPr lang="cs-CZ" altLang="cs-CZ"/>
              <a:t> (především zrak)</a:t>
            </a:r>
          </a:p>
          <a:p>
            <a:r>
              <a:rPr lang="cs-CZ" altLang="cs-CZ" b="1"/>
              <a:t>Technické pomůcky</a:t>
            </a:r>
            <a:r>
              <a:rPr lang="cs-CZ" altLang="cs-CZ"/>
              <a:t> – světelná signalizace</a:t>
            </a:r>
          </a:p>
          <a:p>
            <a:r>
              <a:rPr lang="cs-CZ" altLang="cs-CZ" b="1"/>
              <a:t>Počítače</a:t>
            </a:r>
          </a:p>
          <a:p>
            <a:endParaRPr lang="cs-CZ" altLang="cs-CZ"/>
          </a:p>
          <a:p>
            <a:pPr>
              <a:buFontTx/>
              <a:buNone/>
            </a:pPr>
            <a:r>
              <a:rPr lang="cs-CZ" altLang="cs-CZ" b="1"/>
              <a:t>Riziko podnětové deprivace!</a:t>
            </a:r>
          </a:p>
        </p:txBody>
      </p:sp>
    </p:spTree>
    <p:extLst>
      <p:ext uri="{BB962C8B-B14F-4D97-AF65-F5344CB8AC3E}">
        <p14:creationId xmlns:p14="http://schemas.microsoft.com/office/powerpoint/2010/main" val="385667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1" y="0"/>
            <a:ext cx="10515600" cy="1091598"/>
          </a:xfrm>
        </p:spPr>
        <p:txBody>
          <a:bodyPr/>
          <a:lstStyle/>
          <a:p>
            <a:r>
              <a:rPr lang="cs-CZ" altLang="cs-CZ" dirty="0"/>
              <a:t>Výchova a vzdělávání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5310" y="914400"/>
            <a:ext cx="11445765" cy="5683251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cs-CZ" altLang="cs-CZ" sz="1600" dirty="0"/>
              <a:t>Při velmi raném postižení =) deficit vývoje řeči i myšlení – porozumění pojmům a souvislostem, abstrakce, logické operace, vnitřní řeč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600" dirty="0"/>
              <a:t>=) nezbytné rozvíjet všechny možné náhradní způsoby komunikace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600" b="1" u="sng" dirty="0">
                <a:hlinkClick r:id="rId2" action="ppaction://hlinksldjump"/>
              </a:rPr>
              <a:t>Znakový jazyk</a:t>
            </a:r>
            <a:r>
              <a:rPr lang="cs-CZ" altLang="cs-CZ" sz="1600" dirty="0">
                <a:hlinkClick r:id="rId2" action="ppaction://hlinksldjump"/>
              </a:rPr>
              <a:t> </a:t>
            </a:r>
            <a:r>
              <a:rPr lang="cs-CZ" altLang="cs-CZ" sz="1600" dirty="0"/>
              <a:t>– tzv. francouzská (manuální) metoda; </a:t>
            </a:r>
            <a:r>
              <a:rPr lang="cs-CZ" altLang="cs-CZ" sz="1600" b="1" dirty="0"/>
              <a:t>první ústav pro hluchoněmé (Paříž 1770</a:t>
            </a:r>
            <a:r>
              <a:rPr lang="cs-CZ" altLang="cs-CZ" sz="1600" dirty="0"/>
              <a:t> – abbé de </a:t>
            </a:r>
            <a:r>
              <a:rPr lang="cs-CZ" altLang="cs-CZ" sz="1600" dirty="0" err="1"/>
              <a:t>L´Epeé</a:t>
            </a:r>
            <a:r>
              <a:rPr lang="cs-CZ" altLang="cs-CZ" sz="1600" dirty="0"/>
              <a:t>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600" dirty="0"/>
              <a:t>	- systém pohybů (gesta a mimika) =) plnohodnotné nezávislé jazykové prostředí (pro většinu populace však nesrozumitelná =) nepoužitelná v širším interpersonálním kontaktu)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600" dirty="0"/>
              <a:t>	- </a:t>
            </a:r>
            <a:r>
              <a:rPr lang="cs-CZ" altLang="cs-CZ" sz="1600" b="1" dirty="0"/>
              <a:t>Zákon o znakové řeči</a:t>
            </a:r>
            <a:r>
              <a:rPr lang="cs-CZ" altLang="cs-CZ" sz="1600" dirty="0"/>
              <a:t> (155/198 Sb.) – český znakový jazyk a znakovaná čeština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600" dirty="0"/>
              <a:t>	- </a:t>
            </a:r>
            <a:r>
              <a:rPr lang="cs-CZ" altLang="cs-CZ" sz="1600" b="1" dirty="0"/>
              <a:t>český znakový jazyk</a:t>
            </a:r>
            <a:r>
              <a:rPr lang="cs-CZ" altLang="cs-CZ" sz="1600" dirty="0"/>
              <a:t> – přirozený dorozumívací prostředek neslyšících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600" dirty="0"/>
              <a:t>	- </a:t>
            </a:r>
            <a:r>
              <a:rPr lang="cs-CZ" altLang="cs-CZ" sz="1600" b="1" dirty="0"/>
              <a:t>znakovaná čeština</a:t>
            </a:r>
            <a:r>
              <a:rPr lang="cs-CZ" altLang="cs-CZ" sz="1600" dirty="0"/>
              <a:t> – uměle vytvořený systém usnadňující komunikaci mezi slyšícími a neslyšícími v ČR (běžně mluvená čeština + pohyby a postavení rukou ze znakového jazyka)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600" b="1" u="sng" dirty="0"/>
              <a:t>Orální metoda</a:t>
            </a:r>
            <a:r>
              <a:rPr lang="cs-CZ" altLang="cs-CZ" sz="1600" dirty="0"/>
              <a:t> – velký spor o efektivitu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600" dirty="0"/>
              <a:t>	- zastánci: „i lidé s těžkých sluchovým handicapem vy se měli naučit využívat mluvenou a psanou řeč, aby mohli optimálně existovat ve společnosti“ =) srozumitelné používání + schopnost odezírat, případně doplněné </a:t>
            </a:r>
            <a:r>
              <a:rPr lang="cs-CZ" altLang="cs-CZ" sz="1600" b="1" dirty="0" err="1"/>
              <a:t>daktylní</a:t>
            </a:r>
            <a:r>
              <a:rPr lang="cs-CZ" altLang="cs-CZ" sz="1600" b="1" dirty="0"/>
              <a:t> abecedou</a:t>
            </a:r>
            <a:r>
              <a:rPr lang="cs-CZ" altLang="cs-CZ" sz="1600" dirty="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600" dirty="0"/>
              <a:t>	- velice náročné (nutno pomalu a jednoduše; zachytí se cca 30 – 40% sdělení), rychle klesá efektivita – po </a:t>
            </a:r>
            <a:r>
              <a:rPr lang="cs-CZ" altLang="cs-CZ" sz="1600" b="1" dirty="0"/>
              <a:t>15 – 20 minutách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600" dirty="0"/>
              <a:t>	- omezená slovní zásoba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600" b="1" u="sng" dirty="0"/>
              <a:t>Bilingvální přístup</a:t>
            </a:r>
            <a:r>
              <a:rPr lang="cs-CZ" altLang="cs-CZ" sz="1600" dirty="0"/>
              <a:t> – kombinace obou předchozích metod; velké výhody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600" b="1" u="sng" dirty="0"/>
              <a:t>Totální komunikace</a:t>
            </a:r>
            <a:r>
              <a:rPr lang="cs-CZ" altLang="cs-CZ" sz="1600" dirty="0"/>
              <a:t> – u závažných postižení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1600" dirty="0"/>
              <a:t>	- kombinace všech dostupných metod: znakový jazyk, mluvená řeč, prstová abeceda, odezírání, psaní, čtení, mimické a gestikulační prvky, výtvarné projevy atp.</a:t>
            </a:r>
          </a:p>
        </p:txBody>
      </p:sp>
    </p:spTree>
    <p:extLst>
      <p:ext uri="{BB962C8B-B14F-4D97-AF65-F5344CB8AC3E}">
        <p14:creationId xmlns:p14="http://schemas.microsoft.com/office/powerpoint/2010/main" val="205220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/>
              <a:t>Možnosti ve vzdělávání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V ČR první školy a  ústavy v Brně, ČB a Plzni (konec 19. st.) – úzká specializace na neslyšící a těžce nedoslýchavé</a:t>
            </a:r>
          </a:p>
          <a:p>
            <a:pPr>
              <a:lnSpc>
                <a:spcPct val="90000"/>
              </a:lnSpc>
            </a:pPr>
            <a:r>
              <a:rPr lang="cs-CZ" altLang="cs-CZ"/>
              <a:t>Současnost – </a:t>
            </a:r>
            <a:r>
              <a:rPr lang="cs-CZ" altLang="cs-CZ" b="1"/>
              <a:t>inkluzivně orientované školství, právo na bezplatné vzdělávání pomocí znakové řeči</a:t>
            </a:r>
            <a:r>
              <a:rPr lang="cs-CZ" altLang="cs-CZ"/>
              <a:t>; různé stupně a formy škol</a:t>
            </a:r>
          </a:p>
          <a:p>
            <a:pPr>
              <a:lnSpc>
                <a:spcPct val="90000"/>
              </a:lnSpc>
            </a:pPr>
            <a:r>
              <a:rPr lang="cs-CZ" altLang="cs-CZ" b="1"/>
              <a:t>Význam rané péče</a:t>
            </a:r>
          </a:p>
          <a:p>
            <a:pPr>
              <a:lnSpc>
                <a:spcPct val="90000"/>
              </a:lnSpc>
            </a:pPr>
            <a:r>
              <a:rPr lang="cs-CZ" altLang="cs-CZ"/>
              <a:t>Perspektiva do budoucna: </a:t>
            </a:r>
            <a:r>
              <a:rPr lang="cs-CZ" altLang="cs-CZ" b="1"/>
              <a:t>e-learning</a:t>
            </a:r>
          </a:p>
        </p:txBody>
      </p:sp>
    </p:spTree>
    <p:extLst>
      <p:ext uri="{BB962C8B-B14F-4D97-AF65-F5344CB8AC3E}">
        <p14:creationId xmlns:p14="http://schemas.microsoft.com/office/powerpoint/2010/main" val="3453080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/>
              <a:t>Specifika života lidí se sluchovým handicapem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00200"/>
            <a:ext cx="10323786" cy="5068888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cs-CZ" altLang="cs-CZ" sz="2400" dirty="0"/>
              <a:t>Cca </a:t>
            </a:r>
            <a:r>
              <a:rPr lang="cs-CZ" altLang="cs-CZ" sz="2400" b="1" dirty="0"/>
              <a:t>2% osob</a:t>
            </a:r>
            <a:r>
              <a:rPr lang="cs-CZ" altLang="cs-CZ" sz="2400" dirty="0"/>
              <a:t> v populaci</a:t>
            </a:r>
          </a:p>
          <a:p>
            <a:pPr>
              <a:lnSpc>
                <a:spcPct val="80000"/>
              </a:lnSpc>
            </a:pPr>
            <a:r>
              <a:rPr lang="cs-CZ" altLang="cs-CZ" sz="2400" dirty="0"/>
              <a:t>Většinou </a:t>
            </a:r>
            <a:r>
              <a:rPr lang="cs-CZ" altLang="cs-CZ" sz="2400" b="1" dirty="0"/>
              <a:t>výrazné překážky v řečové komunikaci</a:t>
            </a:r>
          </a:p>
          <a:p>
            <a:pPr>
              <a:lnSpc>
                <a:spcPct val="80000"/>
              </a:lnSpc>
            </a:pPr>
            <a:r>
              <a:rPr lang="cs-CZ" altLang="cs-CZ" sz="2400" dirty="0"/>
              <a:t>Velká část osob – </a:t>
            </a:r>
            <a:r>
              <a:rPr lang="cs-CZ" altLang="cs-CZ" sz="2400" b="1" dirty="0" err="1"/>
              <a:t>bezjazyčí</a:t>
            </a:r>
            <a:r>
              <a:rPr lang="cs-CZ" altLang="cs-CZ" sz="2400" dirty="0"/>
              <a:t>!</a:t>
            </a:r>
          </a:p>
          <a:p>
            <a:pPr>
              <a:lnSpc>
                <a:spcPct val="80000"/>
              </a:lnSpc>
            </a:pPr>
            <a:r>
              <a:rPr lang="cs-CZ" altLang="cs-CZ" sz="2400" b="1" u="sng" dirty="0"/>
              <a:t>Zásady pro usnadnění dorozumívání</a:t>
            </a:r>
            <a:r>
              <a:rPr lang="cs-CZ" altLang="cs-CZ" sz="2400" dirty="0"/>
              <a:t>: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dirty="0"/>
              <a:t>Vždy čelem, neodvracet se, nevzdalovat se, nekřičet atp.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dirty="0"/>
              <a:t>Dotyk v hlučném prostředí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dirty="0"/>
              <a:t>Dostatečné osvětlení při odezírání, krátké a jednoduché věty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dirty="0"/>
              <a:t>Omezená slovní zásoba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dirty="0"/>
              <a:t>Ne složitější vtip a ironie!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dirty="0"/>
              <a:t>V případě potřeby kreslit či psát (př. i dlaň)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dirty="0"/>
              <a:t>Etická pravidla (např. přítomnost tlumočníka atp.)</a:t>
            </a:r>
          </a:p>
          <a:p>
            <a:pPr>
              <a:lnSpc>
                <a:spcPct val="80000"/>
              </a:lnSpc>
              <a:buFontTx/>
              <a:buNone/>
            </a:pPr>
            <a:endParaRPr lang="cs-CZ" altLang="cs-CZ" sz="2400" dirty="0"/>
          </a:p>
          <a:p>
            <a:pPr>
              <a:lnSpc>
                <a:spcPct val="80000"/>
              </a:lnSpc>
              <a:buFontTx/>
              <a:buNone/>
            </a:pPr>
            <a:r>
              <a:rPr lang="cs-CZ" altLang="cs-CZ" sz="2400" dirty="0"/>
              <a:t>				</a:t>
            </a:r>
            <a:r>
              <a:rPr lang="cs-CZ" altLang="cs-CZ" sz="2400" b="1" dirty="0"/>
              <a:t>neslyšící X Neslyšící</a:t>
            </a:r>
          </a:p>
        </p:txBody>
      </p:sp>
    </p:spTree>
    <p:extLst>
      <p:ext uri="{BB962C8B-B14F-4D97-AF65-F5344CB8AC3E}">
        <p14:creationId xmlns:p14="http://schemas.microsoft.com/office/powerpoint/2010/main" val="180437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z="4000"/>
              <a:t>Možnosti a předpoklady inkluzivního začleňování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 altLang="cs-CZ"/>
              <a:t>Zpravidla působí jako osoba bez handicapu – </a:t>
            </a:r>
            <a:r>
              <a:rPr lang="cs-CZ" altLang="cs-CZ" b="1"/>
              <a:t>nepodceňovat</a:t>
            </a:r>
            <a:r>
              <a:rPr lang="cs-CZ" altLang="cs-CZ"/>
              <a:t> specifické potřeby!</a:t>
            </a:r>
          </a:p>
          <a:p>
            <a:pPr>
              <a:lnSpc>
                <a:spcPct val="90000"/>
              </a:lnSpc>
            </a:pPr>
            <a:r>
              <a:rPr lang="cs-CZ" altLang="cs-CZ" b="1"/>
              <a:t>Význam spolkového atp. sociálního života</a:t>
            </a:r>
          </a:p>
          <a:p>
            <a:pPr>
              <a:lnSpc>
                <a:spcPct val="90000"/>
              </a:lnSpc>
            </a:pPr>
            <a:r>
              <a:rPr lang="cs-CZ" altLang="cs-CZ" b="1"/>
              <a:t>Vstřícnost majority</a:t>
            </a:r>
          </a:p>
          <a:p>
            <a:pPr>
              <a:lnSpc>
                <a:spcPct val="90000"/>
              </a:lnSpc>
            </a:pPr>
            <a:r>
              <a:rPr lang="cs-CZ" altLang="cs-CZ" b="1"/>
              <a:t>Informace ve srozumitelné formě</a:t>
            </a:r>
          </a:p>
          <a:p>
            <a:pPr>
              <a:lnSpc>
                <a:spcPct val="90000"/>
              </a:lnSpc>
            </a:pPr>
            <a:r>
              <a:rPr lang="cs-CZ" altLang="cs-CZ" b="1"/>
              <a:t>Nové komunikační kanály</a:t>
            </a:r>
            <a:r>
              <a:rPr lang="cs-CZ" altLang="cs-CZ"/>
              <a:t> – internet (e-mail, sítě, …), titulky, teletext atp.</a:t>
            </a:r>
          </a:p>
        </p:txBody>
      </p:sp>
    </p:spTree>
    <p:extLst>
      <p:ext uri="{BB962C8B-B14F-4D97-AF65-F5344CB8AC3E}">
        <p14:creationId xmlns:p14="http://schemas.microsoft.com/office/powerpoint/2010/main" val="34153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587</Words>
  <Application>Microsoft Office PowerPoint</Application>
  <PresentationFormat>Širokoúhlá obrazovka</PresentationFormat>
  <Paragraphs>95</Paragraphs>
  <Slides>10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Motiv Office</vt:lpstr>
      <vt:lpstr>Prezentace aplikace PowerPoint</vt:lpstr>
      <vt:lpstr>Sluchové postižení</vt:lpstr>
      <vt:lpstr>Etiologie a diagnostika</vt:lpstr>
      <vt:lpstr>Klasifikace</vt:lpstr>
      <vt:lpstr>Terapie a kompenzace</vt:lpstr>
      <vt:lpstr>Výchova a vzdělávání</vt:lpstr>
      <vt:lpstr>Možnosti ve vzdělávání</vt:lpstr>
      <vt:lpstr>Specifika života lidí se sluchovým handicapem</vt:lpstr>
      <vt:lpstr>Možnosti a předpoklady inkluzivního začleňování</vt:lpstr>
      <vt:lpstr>Prstová abeceda a znakový jazyk (příklady)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Kamil Kotlík</dc:creator>
  <cp:lastModifiedBy>Kamil Kotlík</cp:lastModifiedBy>
  <cp:revision>2</cp:revision>
  <dcterms:created xsi:type="dcterms:W3CDTF">2020-03-19T10:35:28Z</dcterms:created>
  <dcterms:modified xsi:type="dcterms:W3CDTF">2020-03-19T10:41:03Z</dcterms:modified>
</cp:coreProperties>
</file>