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D0E57-C6B8-4902-8B7D-DF4CB834DB2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93DC67-BB70-4911-AF5B-73DF96CB0448}">
      <dgm:prSet phldrT="[Text]"/>
      <dgm:spPr/>
      <dgm:t>
        <a:bodyPr/>
        <a:lstStyle/>
        <a:p>
          <a:r>
            <a:rPr lang="cs-CZ" dirty="0" smtClean="0"/>
            <a:t>Nominace</a:t>
          </a:r>
          <a:endParaRPr lang="cs-CZ" dirty="0"/>
        </a:p>
      </dgm:t>
    </dgm:pt>
    <dgm:pt modelId="{6D78DF20-7CAC-4235-B9F2-52E4478629F5}" type="parTrans" cxnId="{7A8E081D-6F27-4700-B1F6-F30CD54AA2C0}">
      <dgm:prSet/>
      <dgm:spPr/>
    </dgm:pt>
    <dgm:pt modelId="{02751C0D-A036-475A-8B8C-A47C56152514}" type="sibTrans" cxnId="{7A8E081D-6F27-4700-B1F6-F30CD54AA2C0}">
      <dgm:prSet/>
      <dgm:spPr/>
    </dgm:pt>
    <dgm:pt modelId="{8F70D609-757D-4A34-96B0-E26139000336}">
      <dgm:prSet phldrT="[Text]"/>
      <dgm:spPr/>
      <dgm:t>
        <a:bodyPr/>
        <a:lstStyle/>
        <a:p>
          <a:r>
            <a:rPr lang="cs-CZ" dirty="0" smtClean="0"/>
            <a:t>Diagnostika</a:t>
          </a:r>
          <a:endParaRPr lang="cs-CZ" dirty="0"/>
        </a:p>
      </dgm:t>
    </dgm:pt>
    <dgm:pt modelId="{FF495D70-231F-4F1F-ADE2-4C59F11268A2}" type="parTrans" cxnId="{C0F136E3-B8E6-4EF5-97DA-7213E599CB62}">
      <dgm:prSet/>
      <dgm:spPr/>
    </dgm:pt>
    <dgm:pt modelId="{B9A76C82-AF2F-4573-8981-5AA7CEA1743C}" type="sibTrans" cxnId="{C0F136E3-B8E6-4EF5-97DA-7213E599CB62}">
      <dgm:prSet/>
      <dgm:spPr/>
    </dgm:pt>
    <dgm:pt modelId="{2A28ADFA-8871-4B1D-A1C6-2E851877F113}">
      <dgm:prSet phldrT="[Text]"/>
      <dgm:spPr/>
      <dgm:t>
        <a:bodyPr/>
        <a:lstStyle/>
        <a:p>
          <a:r>
            <a:rPr lang="cs-CZ" dirty="0" smtClean="0"/>
            <a:t>Návazné opatření</a:t>
          </a:r>
          <a:endParaRPr lang="cs-CZ" dirty="0"/>
        </a:p>
      </dgm:t>
    </dgm:pt>
    <dgm:pt modelId="{18A57960-2C50-4AF4-947C-4A84F3FD3807}" type="parTrans" cxnId="{49410615-9D3D-4175-97B4-B036414B2B95}">
      <dgm:prSet/>
      <dgm:spPr/>
    </dgm:pt>
    <dgm:pt modelId="{EC2D9FD0-B035-4FD9-9C1E-5B535DCBE8D8}" type="sibTrans" cxnId="{49410615-9D3D-4175-97B4-B036414B2B95}">
      <dgm:prSet/>
      <dgm:spPr/>
    </dgm:pt>
    <dgm:pt modelId="{9D18B9A7-F52B-4571-9AD0-617D87B54787}">
      <dgm:prSet/>
      <dgm:spPr/>
      <dgm:t>
        <a:bodyPr/>
        <a:lstStyle/>
        <a:p>
          <a:r>
            <a:rPr lang="cs-CZ" dirty="0" err="1" smtClean="0"/>
            <a:t>Screening</a:t>
          </a:r>
          <a:endParaRPr lang="cs-CZ" dirty="0"/>
        </a:p>
      </dgm:t>
    </dgm:pt>
    <dgm:pt modelId="{00C8380F-3014-466E-ABC0-6B7E8ED11DA7}" type="parTrans" cxnId="{FDEF6352-0E7B-4B79-AE85-9FF841E68D8E}">
      <dgm:prSet/>
      <dgm:spPr/>
    </dgm:pt>
    <dgm:pt modelId="{315D9124-D5B8-4965-9C01-4B87238C4FA4}" type="sibTrans" cxnId="{FDEF6352-0E7B-4B79-AE85-9FF841E68D8E}">
      <dgm:prSet/>
      <dgm:spPr/>
    </dgm:pt>
    <dgm:pt modelId="{AAABCB74-2261-4A65-B808-4659249DE4E8}" type="pres">
      <dgm:prSet presAssocID="{903D0E57-C6B8-4902-8B7D-DF4CB834DB22}" presName="CompostProcess" presStyleCnt="0">
        <dgm:presLayoutVars>
          <dgm:dir/>
          <dgm:resizeHandles val="exact"/>
        </dgm:presLayoutVars>
      </dgm:prSet>
      <dgm:spPr/>
    </dgm:pt>
    <dgm:pt modelId="{C2C76493-8BF7-4E08-8AE3-ACF1C8E15376}" type="pres">
      <dgm:prSet presAssocID="{903D0E57-C6B8-4902-8B7D-DF4CB834DB22}" presName="arrow" presStyleLbl="bgShp" presStyleIdx="0" presStyleCnt="1"/>
      <dgm:spPr/>
    </dgm:pt>
    <dgm:pt modelId="{F5644AB9-796C-4746-A1FC-58574E08C1FD}" type="pres">
      <dgm:prSet presAssocID="{903D0E57-C6B8-4902-8B7D-DF4CB834DB22}" presName="linearProcess" presStyleCnt="0"/>
      <dgm:spPr/>
    </dgm:pt>
    <dgm:pt modelId="{B1FEB1F3-3B4B-4F57-8689-A726039504F4}" type="pres">
      <dgm:prSet presAssocID="{F093DC67-BB70-4911-AF5B-73DF96CB044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3718E3-4167-4DCF-A70C-38F28D209D72}" type="pres">
      <dgm:prSet presAssocID="{02751C0D-A036-475A-8B8C-A47C56152514}" presName="sibTrans" presStyleCnt="0"/>
      <dgm:spPr/>
    </dgm:pt>
    <dgm:pt modelId="{F039E714-0ADD-4551-9C8A-D5A7D6D273B5}" type="pres">
      <dgm:prSet presAssocID="{9D18B9A7-F52B-4571-9AD0-617D87B5478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298D-38E4-492B-A7B4-5F268C2F029F}" type="pres">
      <dgm:prSet presAssocID="{315D9124-D5B8-4965-9C01-4B87238C4FA4}" presName="sibTrans" presStyleCnt="0"/>
      <dgm:spPr/>
    </dgm:pt>
    <dgm:pt modelId="{6872EA2B-8544-448D-BF05-390378B4AA34}" type="pres">
      <dgm:prSet presAssocID="{8F70D609-757D-4A34-96B0-E2613900033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0F5822-2011-44E9-8B58-4A45E793919C}" type="pres">
      <dgm:prSet presAssocID="{B9A76C82-AF2F-4573-8981-5AA7CEA1743C}" presName="sibTrans" presStyleCnt="0"/>
      <dgm:spPr/>
    </dgm:pt>
    <dgm:pt modelId="{52E483ED-F7EE-4775-9F11-EAFEC4B4EAE4}" type="pres">
      <dgm:prSet presAssocID="{2A28ADFA-8871-4B1D-A1C6-2E851877F11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11BD63-00B2-4A17-AD0A-8EB8E732F171}" type="presOf" srcId="{F093DC67-BB70-4911-AF5B-73DF96CB0448}" destId="{B1FEB1F3-3B4B-4F57-8689-A726039504F4}" srcOrd="0" destOrd="0" presId="urn:microsoft.com/office/officeart/2005/8/layout/hProcess9"/>
    <dgm:cxn modelId="{0DC78EF6-874E-45A1-94C2-BD411EE9DAAB}" type="presOf" srcId="{2A28ADFA-8871-4B1D-A1C6-2E851877F113}" destId="{52E483ED-F7EE-4775-9F11-EAFEC4B4EAE4}" srcOrd="0" destOrd="0" presId="urn:microsoft.com/office/officeart/2005/8/layout/hProcess9"/>
    <dgm:cxn modelId="{7C5FCC29-5684-4BB6-93DC-A2D50833287C}" type="presOf" srcId="{9D18B9A7-F52B-4571-9AD0-617D87B54787}" destId="{F039E714-0ADD-4551-9C8A-D5A7D6D273B5}" srcOrd="0" destOrd="0" presId="urn:microsoft.com/office/officeart/2005/8/layout/hProcess9"/>
    <dgm:cxn modelId="{FDEF6352-0E7B-4B79-AE85-9FF841E68D8E}" srcId="{903D0E57-C6B8-4902-8B7D-DF4CB834DB22}" destId="{9D18B9A7-F52B-4571-9AD0-617D87B54787}" srcOrd="1" destOrd="0" parTransId="{00C8380F-3014-466E-ABC0-6B7E8ED11DA7}" sibTransId="{315D9124-D5B8-4965-9C01-4B87238C4FA4}"/>
    <dgm:cxn modelId="{C0F136E3-B8E6-4EF5-97DA-7213E599CB62}" srcId="{903D0E57-C6B8-4902-8B7D-DF4CB834DB22}" destId="{8F70D609-757D-4A34-96B0-E26139000336}" srcOrd="2" destOrd="0" parTransId="{FF495D70-231F-4F1F-ADE2-4C59F11268A2}" sibTransId="{B9A76C82-AF2F-4573-8981-5AA7CEA1743C}"/>
    <dgm:cxn modelId="{DEF664C8-551B-4B08-97CC-A73828989336}" type="presOf" srcId="{8F70D609-757D-4A34-96B0-E26139000336}" destId="{6872EA2B-8544-448D-BF05-390378B4AA34}" srcOrd="0" destOrd="0" presId="urn:microsoft.com/office/officeart/2005/8/layout/hProcess9"/>
    <dgm:cxn modelId="{49410615-9D3D-4175-97B4-B036414B2B95}" srcId="{903D0E57-C6B8-4902-8B7D-DF4CB834DB22}" destId="{2A28ADFA-8871-4B1D-A1C6-2E851877F113}" srcOrd="3" destOrd="0" parTransId="{18A57960-2C50-4AF4-947C-4A84F3FD3807}" sibTransId="{EC2D9FD0-B035-4FD9-9C1E-5B535DCBE8D8}"/>
    <dgm:cxn modelId="{24E232CD-3A95-4B1F-8CD4-A05C8B24EF9D}" type="presOf" srcId="{903D0E57-C6B8-4902-8B7D-DF4CB834DB22}" destId="{AAABCB74-2261-4A65-B808-4659249DE4E8}" srcOrd="0" destOrd="0" presId="urn:microsoft.com/office/officeart/2005/8/layout/hProcess9"/>
    <dgm:cxn modelId="{7A8E081D-6F27-4700-B1F6-F30CD54AA2C0}" srcId="{903D0E57-C6B8-4902-8B7D-DF4CB834DB22}" destId="{F093DC67-BB70-4911-AF5B-73DF96CB0448}" srcOrd="0" destOrd="0" parTransId="{6D78DF20-7CAC-4235-B9F2-52E4478629F5}" sibTransId="{02751C0D-A036-475A-8B8C-A47C56152514}"/>
    <dgm:cxn modelId="{5C854DD6-7A3D-4304-A650-6ECDAD114033}" type="presParOf" srcId="{AAABCB74-2261-4A65-B808-4659249DE4E8}" destId="{C2C76493-8BF7-4E08-8AE3-ACF1C8E15376}" srcOrd="0" destOrd="0" presId="urn:microsoft.com/office/officeart/2005/8/layout/hProcess9"/>
    <dgm:cxn modelId="{F650677B-741C-444E-A250-E14DF573E1A7}" type="presParOf" srcId="{AAABCB74-2261-4A65-B808-4659249DE4E8}" destId="{F5644AB9-796C-4746-A1FC-58574E08C1FD}" srcOrd="1" destOrd="0" presId="urn:microsoft.com/office/officeart/2005/8/layout/hProcess9"/>
    <dgm:cxn modelId="{5BA44641-B379-4220-A8A5-C896B8568A90}" type="presParOf" srcId="{F5644AB9-796C-4746-A1FC-58574E08C1FD}" destId="{B1FEB1F3-3B4B-4F57-8689-A726039504F4}" srcOrd="0" destOrd="0" presId="urn:microsoft.com/office/officeart/2005/8/layout/hProcess9"/>
    <dgm:cxn modelId="{2EA4E7EB-14C7-4048-A5C5-FC5941B8D547}" type="presParOf" srcId="{F5644AB9-796C-4746-A1FC-58574E08C1FD}" destId="{973718E3-4167-4DCF-A70C-38F28D209D72}" srcOrd="1" destOrd="0" presId="urn:microsoft.com/office/officeart/2005/8/layout/hProcess9"/>
    <dgm:cxn modelId="{915CB128-7643-457A-85B7-DEE1A5BB95D2}" type="presParOf" srcId="{F5644AB9-796C-4746-A1FC-58574E08C1FD}" destId="{F039E714-0ADD-4551-9C8A-D5A7D6D273B5}" srcOrd="2" destOrd="0" presId="urn:microsoft.com/office/officeart/2005/8/layout/hProcess9"/>
    <dgm:cxn modelId="{949BF39E-B8AF-47A0-B2B2-9F4AB07560C4}" type="presParOf" srcId="{F5644AB9-796C-4746-A1FC-58574E08C1FD}" destId="{892A298D-38E4-492B-A7B4-5F268C2F029F}" srcOrd="3" destOrd="0" presId="urn:microsoft.com/office/officeart/2005/8/layout/hProcess9"/>
    <dgm:cxn modelId="{04636F48-DD20-4642-A221-1C223B14592C}" type="presParOf" srcId="{F5644AB9-796C-4746-A1FC-58574E08C1FD}" destId="{6872EA2B-8544-448D-BF05-390378B4AA34}" srcOrd="4" destOrd="0" presId="urn:microsoft.com/office/officeart/2005/8/layout/hProcess9"/>
    <dgm:cxn modelId="{4899332D-0A24-4642-B308-CCCB99214A63}" type="presParOf" srcId="{F5644AB9-796C-4746-A1FC-58574E08C1FD}" destId="{4E0F5822-2011-44E9-8B58-4A45E793919C}" srcOrd="5" destOrd="0" presId="urn:microsoft.com/office/officeart/2005/8/layout/hProcess9"/>
    <dgm:cxn modelId="{60EC1729-9550-4F0C-B08B-04085DAFB0BE}" type="presParOf" srcId="{F5644AB9-796C-4746-A1FC-58574E08C1FD}" destId="{52E483ED-F7EE-4775-9F11-EAFEC4B4EAE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76493-8BF7-4E08-8AE3-ACF1C8E15376}">
      <dsp:nvSpPr>
        <dsp:cNvPr id="0" name=""/>
        <dsp:cNvSpPr/>
      </dsp:nvSpPr>
      <dsp:spPr>
        <a:xfrm>
          <a:off x="582929" y="0"/>
          <a:ext cx="660654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EB1F3-3B4B-4F57-8689-A726039504F4}">
      <dsp:nvSpPr>
        <dsp:cNvPr id="0" name=""/>
        <dsp:cNvSpPr/>
      </dsp:nvSpPr>
      <dsp:spPr>
        <a:xfrm>
          <a:off x="1419" y="1371599"/>
          <a:ext cx="1861839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Nominace</a:t>
          </a:r>
          <a:endParaRPr lang="cs-CZ" sz="2300" kern="1200" dirty="0"/>
        </a:p>
      </dsp:txBody>
      <dsp:txXfrm>
        <a:off x="90694" y="1460874"/>
        <a:ext cx="1683289" cy="1650250"/>
      </dsp:txXfrm>
    </dsp:sp>
    <dsp:sp modelId="{F039E714-0ADD-4551-9C8A-D5A7D6D273B5}">
      <dsp:nvSpPr>
        <dsp:cNvPr id="0" name=""/>
        <dsp:cNvSpPr/>
      </dsp:nvSpPr>
      <dsp:spPr>
        <a:xfrm>
          <a:off x="1970660" y="1371599"/>
          <a:ext cx="1861839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/>
            <a:t>Screening</a:t>
          </a:r>
          <a:endParaRPr lang="cs-CZ" sz="2300" kern="1200" dirty="0"/>
        </a:p>
      </dsp:txBody>
      <dsp:txXfrm>
        <a:off x="2059935" y="1460874"/>
        <a:ext cx="1683289" cy="1650250"/>
      </dsp:txXfrm>
    </dsp:sp>
    <dsp:sp modelId="{6872EA2B-8544-448D-BF05-390378B4AA34}">
      <dsp:nvSpPr>
        <dsp:cNvPr id="0" name=""/>
        <dsp:cNvSpPr/>
      </dsp:nvSpPr>
      <dsp:spPr>
        <a:xfrm>
          <a:off x="3939900" y="1371599"/>
          <a:ext cx="1861839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Diagnostika</a:t>
          </a:r>
          <a:endParaRPr lang="cs-CZ" sz="2300" kern="1200" dirty="0"/>
        </a:p>
      </dsp:txBody>
      <dsp:txXfrm>
        <a:off x="4029175" y="1460874"/>
        <a:ext cx="1683289" cy="1650250"/>
      </dsp:txXfrm>
    </dsp:sp>
    <dsp:sp modelId="{52E483ED-F7EE-4775-9F11-EAFEC4B4EAE4}">
      <dsp:nvSpPr>
        <dsp:cNvPr id="0" name=""/>
        <dsp:cNvSpPr/>
      </dsp:nvSpPr>
      <dsp:spPr>
        <a:xfrm>
          <a:off x="5909141" y="1371599"/>
          <a:ext cx="1861839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Návazné opatření</a:t>
          </a:r>
          <a:endParaRPr lang="cs-CZ" sz="2300" kern="1200" dirty="0"/>
        </a:p>
      </dsp:txBody>
      <dsp:txXfrm>
        <a:off x="5998416" y="1460874"/>
        <a:ext cx="1683289" cy="1650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200AFC-6B12-4881-A97F-9B72220B00BC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82C4E14-134E-4F9B-9EE3-D658B60D070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Identifikace nadaných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52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chyby nemusejí </a:t>
            </a:r>
            <a:r>
              <a:rPr lang="cs-CZ" dirty="0" smtClean="0"/>
              <a:t>znamenat neznalost → využívat spíše příklady s menšími čísly</a:t>
            </a:r>
          </a:p>
          <a:p>
            <a:r>
              <a:rPr lang="cs-CZ" dirty="0" smtClean="0"/>
              <a:t>Jak žák vyřešil úlohu?</a:t>
            </a:r>
          </a:p>
          <a:p>
            <a:r>
              <a:rPr lang="cs-CZ" dirty="0" smtClean="0"/>
              <a:t>V geometrii pozor na nedostatky v jemné motorice</a:t>
            </a:r>
          </a:p>
          <a:p>
            <a:r>
              <a:rPr lang="cs-CZ" dirty="0" smtClean="0"/>
              <a:t>Zmapování zájmů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200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jazyk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Vhodné metody: </a:t>
            </a:r>
            <a:r>
              <a:rPr lang="cs-CZ" dirty="0"/>
              <a:t>projektové </a:t>
            </a:r>
            <a:r>
              <a:rPr lang="cs-CZ" dirty="0" smtClean="0"/>
              <a:t>vyučování, skupinová </a:t>
            </a:r>
            <a:r>
              <a:rPr lang="cs-CZ" dirty="0"/>
              <a:t>(kooperativní i kompetitivní) práce a metody aktivního učení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Analýza prací: </a:t>
            </a:r>
            <a:r>
              <a:rPr lang="cs-CZ" dirty="0"/>
              <a:t>slohové práce, výstupy projektů a předmětové portfolio doplněné diskuzí se </a:t>
            </a:r>
            <a:r>
              <a:rPr lang="cs-CZ" dirty="0" smtClean="0"/>
              <a:t>žákem</a:t>
            </a:r>
          </a:p>
          <a:p>
            <a:r>
              <a:rPr lang="cs-CZ" dirty="0" smtClean="0"/>
              <a:t>Dg </a:t>
            </a:r>
            <a:r>
              <a:rPr lang="cs-CZ" b="1" dirty="0"/>
              <a:t>čtenářských </a:t>
            </a:r>
            <a:r>
              <a:rPr lang="cs-CZ" b="1" dirty="0" smtClean="0"/>
              <a:t>dovedností: </a:t>
            </a:r>
            <a:r>
              <a:rPr lang="cs-CZ" dirty="0" smtClean="0"/>
              <a:t>techniky kritického </a:t>
            </a:r>
            <a:r>
              <a:rPr lang="cs-CZ" dirty="0"/>
              <a:t>myšlení, </a:t>
            </a:r>
            <a:r>
              <a:rPr lang="cs-CZ" dirty="0" smtClean="0"/>
              <a:t>porozumění </a:t>
            </a:r>
            <a:r>
              <a:rPr lang="cs-CZ" dirty="0"/>
              <a:t>čtenému textu, aplikaci vlastních znalostí</a:t>
            </a:r>
          </a:p>
        </p:txBody>
      </p:sp>
    </p:spTree>
    <p:extLst>
      <p:ext uri="{BB962C8B-B14F-4D97-AF65-F5344CB8AC3E}">
        <p14:creationId xmlns:p14="http://schemas.microsoft.com/office/powerpoint/2010/main" val="389334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mapovat preferované žánry četby či oblíbené autory – </a:t>
            </a:r>
            <a:r>
              <a:rPr lang="cs-CZ" dirty="0" smtClean="0"/>
              <a:t>př. formou </a:t>
            </a:r>
            <a:r>
              <a:rPr lang="cs-CZ" dirty="0"/>
              <a:t>čtenářského deníku nebo analýzy vlastního webu žáka (blogu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Dg. gramatických pravidel:</a:t>
            </a:r>
            <a:r>
              <a:rPr lang="cs-CZ" dirty="0" smtClean="0"/>
              <a:t> </a:t>
            </a:r>
            <a:r>
              <a:rPr lang="cs-CZ" dirty="0"/>
              <a:t>zadání připraveného </a:t>
            </a:r>
            <a:r>
              <a:rPr lang="cs-CZ" dirty="0" smtClean="0"/>
              <a:t>diktátu, doplňovačky</a:t>
            </a:r>
            <a:r>
              <a:rPr lang="cs-CZ" dirty="0"/>
              <a:t>, mentální mapy či jiné formy úlohy s danou jazykovou problematikou</a:t>
            </a:r>
          </a:p>
        </p:txBody>
      </p:sp>
    </p:spTree>
    <p:extLst>
      <p:ext uri="{BB962C8B-B14F-4D97-AF65-F5344CB8AC3E}">
        <p14:creationId xmlns:p14="http://schemas.microsoft.com/office/powerpoint/2010/main" val="2370674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Strukturované </a:t>
            </a:r>
            <a:r>
              <a:rPr lang="cs-CZ" b="1" dirty="0" smtClean="0"/>
              <a:t>pozorování </a:t>
            </a:r>
            <a:r>
              <a:rPr lang="cs-CZ" dirty="0"/>
              <a:t>v </a:t>
            </a:r>
            <a:r>
              <a:rPr lang="cs-CZ" dirty="0" smtClean="0"/>
              <a:t>oblasti mluveného </a:t>
            </a:r>
            <a:r>
              <a:rPr lang="cs-CZ" dirty="0"/>
              <a:t>projevu, způsobů a rychlosti osvojování gramatických </a:t>
            </a:r>
            <a:r>
              <a:rPr lang="cs-CZ" dirty="0" smtClean="0"/>
              <a:t>struktur, </a:t>
            </a:r>
            <a:r>
              <a:rPr lang="cs-CZ" dirty="0"/>
              <a:t>komunikační dovednosti, efektivitu využití různých komunikačních strategií a </a:t>
            </a:r>
            <a:r>
              <a:rPr lang="cs-CZ" dirty="0" smtClean="0"/>
              <a:t>pohotovost v </a:t>
            </a:r>
            <a:r>
              <a:rPr lang="cs-CZ" dirty="0"/>
              <a:t>produkci</a:t>
            </a:r>
            <a:r>
              <a:rPr lang="cs-CZ" dirty="0" smtClean="0"/>
              <a:t>.</a:t>
            </a:r>
          </a:p>
          <a:p>
            <a:r>
              <a:rPr lang="cs-CZ" b="1" dirty="0"/>
              <a:t>Analýza žákových </a:t>
            </a:r>
            <a:r>
              <a:rPr lang="cs-CZ" b="1" dirty="0" smtClean="0"/>
              <a:t>prací: </a:t>
            </a:r>
            <a:r>
              <a:rPr lang="cs-CZ" dirty="0" smtClean="0"/>
              <a:t>řízené činnosti + tvůrčí písemné projevy</a:t>
            </a:r>
          </a:p>
          <a:p>
            <a:r>
              <a:rPr lang="cs-CZ" dirty="0" smtClean="0"/>
              <a:t>Mezinárodní jazykové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880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Přírodovědné a společenskovědní </a:t>
            </a:r>
            <a:r>
              <a:rPr lang="cs-CZ" dirty="0" smtClean="0"/>
              <a:t>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Rozhovory</a:t>
            </a:r>
          </a:p>
          <a:p>
            <a:r>
              <a:rPr lang="cs-CZ" dirty="0" smtClean="0"/>
              <a:t>Referáty</a:t>
            </a:r>
          </a:p>
          <a:p>
            <a:r>
              <a:rPr lang="cs-CZ" dirty="0" smtClean="0"/>
              <a:t>Objevy a zkoumání (i ve volném čase)</a:t>
            </a:r>
          </a:p>
          <a:p>
            <a:r>
              <a:rPr lang="cs-CZ"/>
              <a:t>B</a:t>
            </a:r>
            <a:r>
              <a:rPr lang="cs-CZ" smtClean="0"/>
              <a:t>adatelská </a:t>
            </a:r>
            <a:r>
              <a:rPr lang="cs-CZ" dirty="0" smtClean="0"/>
              <a:t>výuka a projektové vyučování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0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Důležitost rané identifikace</a:t>
            </a:r>
          </a:p>
          <a:p>
            <a:pPr lvl="1"/>
            <a:r>
              <a:rPr lang="cs-CZ" dirty="0" smtClean="0"/>
              <a:t>X </a:t>
            </a:r>
            <a:r>
              <a:rPr lang="cs-CZ" dirty="0" err="1" smtClean="0"/>
              <a:t>podvýkon</a:t>
            </a:r>
            <a:r>
              <a:rPr lang="cs-CZ" dirty="0" smtClean="0"/>
              <a:t> (60%)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77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identifikace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Objektivní metody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Subjektivní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IQ </a:t>
            </a:r>
            <a:r>
              <a:rPr lang="cs-CZ" sz="2400" dirty="0" smtClean="0"/>
              <a:t>testy</a:t>
            </a: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Standardizované testy výkonu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Didaktické testy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Testy </a:t>
            </a:r>
            <a:r>
              <a:rPr lang="cs-CZ" sz="2400" dirty="0" smtClean="0"/>
              <a:t>kreativity</a:t>
            </a: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Nominace skupiny učitelů6</a:t>
            </a:r>
          </a:p>
          <a:p>
            <a:r>
              <a:rPr lang="cs-CZ" dirty="0"/>
              <a:t>Nominace spolužáky7</a:t>
            </a:r>
          </a:p>
          <a:p>
            <a:r>
              <a:rPr lang="cs-CZ" dirty="0"/>
              <a:t>Rodičovské nominace</a:t>
            </a:r>
          </a:p>
          <a:p>
            <a:r>
              <a:rPr lang="cs-CZ" dirty="0"/>
              <a:t>Vlastní navržení</a:t>
            </a:r>
          </a:p>
          <a:p>
            <a:r>
              <a:rPr lang="cs-CZ" dirty="0"/>
              <a:t>Hodnocení výsledků činnosti (produktů)</a:t>
            </a:r>
          </a:p>
          <a:p>
            <a:r>
              <a:rPr lang="cs-CZ" dirty="0"/>
              <a:t>Zapojení do soutěží</a:t>
            </a:r>
          </a:p>
        </p:txBody>
      </p:sp>
    </p:spTree>
    <p:extLst>
      <p:ext uri="{BB962C8B-B14F-4D97-AF65-F5344CB8AC3E}">
        <p14:creationId xmlns:p14="http://schemas.microsoft.com/office/powerpoint/2010/main" val="210168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914400"/>
          </a:xfrm>
        </p:spPr>
        <p:txBody>
          <a:bodyPr/>
          <a:lstStyle/>
          <a:p>
            <a:r>
              <a:rPr lang="cs-CZ" dirty="0" smtClean="0"/>
              <a:t>Identifikace z optikou odborníků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539552" y="1727718"/>
            <a:ext cx="6336704" cy="223224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Psychologické, pedagogicko-psychologické identifikační </a:t>
            </a:r>
            <a:r>
              <a:rPr lang="cs-CZ" sz="3200" dirty="0" smtClean="0"/>
              <a:t>postupy</a:t>
            </a:r>
            <a:endParaRPr lang="cs-CZ" sz="3200" dirty="0"/>
          </a:p>
        </p:txBody>
      </p:sp>
      <p:sp>
        <p:nvSpPr>
          <p:cNvPr id="11" name="Ovál 10"/>
          <p:cNvSpPr/>
          <p:nvPr/>
        </p:nvSpPr>
        <p:spPr>
          <a:xfrm>
            <a:off x="2807296" y="4221088"/>
            <a:ext cx="6336704" cy="223224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Pedagogické identifikační </a:t>
            </a:r>
            <a:r>
              <a:rPr lang="cs-CZ" sz="3200" dirty="0" smtClean="0"/>
              <a:t>postupy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736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Psychologické, pedagogicko-psychologické identifikační postupy: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Standardizované testy inteligence, výkonu, tvořivosti</a:t>
            </a:r>
          </a:p>
          <a:p>
            <a:r>
              <a:rPr lang="cs-CZ" dirty="0"/>
              <a:t>Dotazníky motivace k </a:t>
            </a:r>
            <a:r>
              <a:rPr lang="cs-CZ" dirty="0" smtClean="0"/>
              <a:t>výkonu</a:t>
            </a:r>
          </a:p>
          <a:p>
            <a:r>
              <a:rPr lang="cs-CZ" dirty="0"/>
              <a:t>Osobnostní specifika žáka (projevy chování)</a:t>
            </a:r>
          </a:p>
          <a:p>
            <a:r>
              <a:rPr lang="cs-CZ" dirty="0"/>
              <a:t>Pozorování při školní práci v kontextu učební </a:t>
            </a:r>
            <a:r>
              <a:rPr lang="cs-CZ" dirty="0" smtClean="0"/>
              <a:t>situace</a:t>
            </a:r>
          </a:p>
          <a:p>
            <a:r>
              <a:rPr lang="cs-CZ" dirty="0"/>
              <a:t>Rozbor výsledků práce žáka (projekty, portfolia atp</a:t>
            </a:r>
            <a:r>
              <a:rPr lang="cs-CZ" dirty="0" smtClean="0"/>
              <a:t>.)</a:t>
            </a:r>
          </a:p>
          <a:p>
            <a:r>
              <a:rPr lang="cs-CZ" dirty="0"/>
              <a:t>Rodinná anamnéza, strukturovaný rozhovor se žákem, učiteli, rodiči</a:t>
            </a:r>
          </a:p>
        </p:txBody>
      </p:sp>
    </p:spTree>
    <p:extLst>
      <p:ext uri="{BB962C8B-B14F-4D97-AF65-F5344CB8AC3E}">
        <p14:creationId xmlns:p14="http://schemas.microsoft.com/office/powerpoint/2010/main" val="10278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Pedagogické identifikační postupy: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výsledky, dílčí a celkové výkony </a:t>
            </a:r>
            <a:r>
              <a:rPr lang="cs-CZ" dirty="0" smtClean="0"/>
              <a:t>žáka</a:t>
            </a:r>
          </a:p>
          <a:p>
            <a:r>
              <a:rPr lang="cs-CZ" dirty="0"/>
              <a:t>Projektové úlohy, zapojení do soutěží, bonusové </a:t>
            </a:r>
            <a:r>
              <a:rPr lang="cs-CZ" dirty="0" smtClean="0"/>
              <a:t>úkoly</a:t>
            </a:r>
          </a:p>
          <a:p>
            <a:r>
              <a:rPr lang="cs-CZ" dirty="0"/>
              <a:t>Využívání vyšších úrovní myšlení při náročnějších úkolech, iniciativa </a:t>
            </a:r>
            <a:r>
              <a:rPr lang="cs-CZ" dirty="0" smtClean="0"/>
              <a:t>žáka</a:t>
            </a:r>
          </a:p>
          <a:p>
            <a:r>
              <a:rPr lang="cs-CZ" dirty="0"/>
              <a:t>Nominační škály a stupnice (charakteristické výkonové a behaviorální projevy</a:t>
            </a:r>
            <a:r>
              <a:rPr lang="cs-CZ" dirty="0" smtClean="0"/>
              <a:t>)</a:t>
            </a:r>
          </a:p>
          <a:p>
            <a:r>
              <a:rPr lang="cs-CZ" dirty="0"/>
              <a:t>Pedagogická zkušenost</a:t>
            </a:r>
          </a:p>
        </p:txBody>
      </p:sp>
    </p:spTree>
    <p:extLst>
      <p:ext uri="{BB962C8B-B14F-4D97-AF65-F5344CB8AC3E}">
        <p14:creationId xmlns:p14="http://schemas.microsoft.com/office/powerpoint/2010/main" val="199771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identifikace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277560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62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Pedagogická diagnostika na 2. stupni základní školy a nižším </a:t>
            </a:r>
            <a:r>
              <a:rPr lang="cs-CZ" sz="4900" dirty="0"/>
              <a:t>stupni víceletých</a:t>
            </a:r>
            <a:br>
              <a:rPr lang="cs-CZ" sz="4900" dirty="0"/>
            </a:br>
            <a:r>
              <a:rPr lang="cs-CZ" sz="4900" dirty="0"/>
              <a:t>gymnázií</a:t>
            </a:r>
          </a:p>
        </p:txBody>
      </p:sp>
    </p:spTree>
    <p:extLst>
      <p:ext uri="{BB962C8B-B14F-4D97-AF65-F5344CB8AC3E}">
        <p14:creationId xmlns:p14="http://schemas.microsoft.com/office/powerpoint/2010/main" val="336532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zaměřit se na žákovu schopnost chápat </a:t>
            </a:r>
            <a:r>
              <a:rPr lang="cs-CZ" dirty="0" smtClean="0"/>
              <a:t>čísla, paměť </a:t>
            </a:r>
            <a:r>
              <a:rPr lang="cs-CZ" dirty="0"/>
              <a:t>pro čísla, matematické dovednosti a matematické </a:t>
            </a:r>
            <a:r>
              <a:rPr lang="cs-CZ" dirty="0" smtClean="0"/>
              <a:t>uvažování</a:t>
            </a:r>
          </a:p>
          <a:p>
            <a:r>
              <a:rPr lang="cs-CZ" dirty="0"/>
              <a:t>zmapovat úroveň numerických znalostí, používání algoritmů, rychlost </a:t>
            </a:r>
            <a:r>
              <a:rPr lang="cs-CZ" dirty="0" smtClean="0"/>
              <a:t>práce, schopnost </a:t>
            </a:r>
            <a:r>
              <a:rPr lang="cs-CZ" dirty="0"/>
              <a:t>soustředění se, ale i originalitu a </a:t>
            </a:r>
            <a:r>
              <a:rPr lang="cs-CZ" dirty="0" smtClean="0"/>
              <a:t>tvořivost</a:t>
            </a:r>
          </a:p>
          <a:p>
            <a:r>
              <a:rPr lang="cs-CZ" dirty="0"/>
              <a:t>zadání komplexních slovních příkladů, kde žák musí </a:t>
            </a:r>
            <a:r>
              <a:rPr lang="cs-CZ" dirty="0" err="1"/>
              <a:t>numerovat</a:t>
            </a:r>
            <a:r>
              <a:rPr lang="cs-CZ" dirty="0"/>
              <a:t>, pracovat s odhadem </a:t>
            </a:r>
            <a:r>
              <a:rPr lang="cs-CZ" dirty="0" smtClean="0"/>
              <a:t>či schopností </a:t>
            </a:r>
            <a:r>
              <a:rPr lang="cs-CZ" dirty="0"/>
              <a:t>vhledu, být ochoten riskovat, ale zároveň tvořit, originálně přemýšlet a </a:t>
            </a:r>
            <a:r>
              <a:rPr lang="cs-CZ" dirty="0" smtClean="0"/>
              <a:t>využívat zkušeností </a:t>
            </a:r>
            <a:r>
              <a:rPr lang="cs-CZ" dirty="0"/>
              <a:t>a poznatků tak, aby došel k cíli (výsledku</a:t>
            </a:r>
            <a:r>
              <a:rPr lang="cs-CZ" dirty="0" smtClean="0"/>
              <a:t>) → </a:t>
            </a:r>
            <a:r>
              <a:rPr lang="cs-CZ" dirty="0"/>
              <a:t>logické </a:t>
            </a:r>
            <a:r>
              <a:rPr lang="cs-CZ" dirty="0" smtClean="0"/>
              <a:t>kombinatorní úlohy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553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438</Words>
  <Application>Microsoft Office PowerPoint</Application>
  <PresentationFormat>Předvádění na obrazovce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Metro</vt:lpstr>
      <vt:lpstr>Identifikace nadaných</vt:lpstr>
      <vt:lpstr>Identifikace</vt:lpstr>
      <vt:lpstr>Metody identifikace</vt:lpstr>
      <vt:lpstr>Identifikace z optikou odborníků</vt:lpstr>
      <vt:lpstr>Psychologické, pedagogicko-psychologické identifikační postupy:</vt:lpstr>
      <vt:lpstr>Pedagogické identifikační postupy:</vt:lpstr>
      <vt:lpstr>Etapy identifikace</vt:lpstr>
      <vt:lpstr>Pedagogická diagnostika na 2. stupni základní školy a nižším stupni víceletých gymnázií</vt:lpstr>
      <vt:lpstr>Matematika</vt:lpstr>
      <vt:lpstr>Prezentace aplikace PowerPoint</vt:lpstr>
      <vt:lpstr>Český jazyk a literatura</vt:lpstr>
      <vt:lpstr>Prezentace aplikace PowerPoint</vt:lpstr>
      <vt:lpstr>Cizí jazyky</vt:lpstr>
      <vt:lpstr>Přírodovědné a společenskovědní obory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nadaných</dc:title>
  <dc:creator>uzivatel</dc:creator>
  <cp:lastModifiedBy>uzivatel</cp:lastModifiedBy>
  <cp:revision>6</cp:revision>
  <dcterms:created xsi:type="dcterms:W3CDTF">2019-12-03T22:20:47Z</dcterms:created>
  <dcterms:modified xsi:type="dcterms:W3CDTF">2019-12-08T18:02:46Z</dcterms:modified>
</cp:coreProperties>
</file>