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89" r:id="rId5"/>
    <p:sldId id="259" r:id="rId6"/>
    <p:sldId id="266" r:id="rId7"/>
    <p:sldId id="265" r:id="rId8"/>
    <p:sldId id="294" r:id="rId9"/>
    <p:sldId id="300" r:id="rId10"/>
    <p:sldId id="267" r:id="rId11"/>
    <p:sldId id="272" r:id="rId12"/>
    <p:sldId id="270" r:id="rId13"/>
    <p:sldId id="295" r:id="rId14"/>
    <p:sldId id="271" r:id="rId15"/>
    <p:sldId id="296" r:id="rId16"/>
    <p:sldId id="273" r:id="rId17"/>
    <p:sldId id="274" r:id="rId18"/>
    <p:sldId id="275" r:id="rId19"/>
    <p:sldId id="277" r:id="rId20"/>
    <p:sldId id="261" r:id="rId21"/>
    <p:sldId id="290" r:id="rId22"/>
    <p:sldId id="278" r:id="rId23"/>
    <p:sldId id="297" r:id="rId24"/>
    <p:sldId id="298" r:id="rId25"/>
    <p:sldId id="299" r:id="rId26"/>
    <p:sldId id="281" r:id="rId27"/>
    <p:sldId id="284" r:id="rId28"/>
  </p:sldIdLst>
  <p:sldSz cx="9144000" cy="6858000" type="screen4x3"/>
  <p:notesSz cx="7010400" cy="92964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0000"/>
    <a:srgbClr val="8ECEAB"/>
    <a:srgbClr val="CC9900"/>
    <a:srgbClr val="009999"/>
    <a:srgbClr val="CC00FF"/>
    <a:srgbClr val="CC99FF"/>
    <a:srgbClr val="4BAD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58" autoAdjust="0"/>
    <p:restoredTop sz="99768" autoAdjust="0"/>
  </p:normalViewPr>
  <p:slideViewPr>
    <p:cSldViewPr>
      <p:cViewPr varScale="1">
        <p:scale>
          <a:sx n="131" d="100"/>
          <a:sy n="131" d="100"/>
        </p:scale>
        <p:origin x="1302" y="54"/>
      </p:cViewPr>
      <p:guideLst>
        <p:guide orient="horz" pos="2160"/>
        <p:guide pos="2880"/>
      </p:guideLst>
    </p:cSldViewPr>
  </p:slideViewPr>
  <p:outlineViewPr>
    <p:cViewPr>
      <p:scale>
        <a:sx n="33" d="100"/>
        <a:sy n="33" d="100"/>
      </p:scale>
      <p:origin x="42" y="532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00" y="107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D1C54D-6BDF-4AC3-BB91-7649B3ADA252}"/>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E1DF9D79-854D-4EBD-9200-5D030FC78BE4}"/>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694D8CE3-1FCA-4224-AB16-196EA02762FC}" type="datetimeFigureOut">
              <a:rPr lang="en-US"/>
              <a:pPr>
                <a:defRPr/>
              </a:pPr>
              <a:t>11/4/2020</a:t>
            </a:fld>
            <a:endParaRPr lang="en-US"/>
          </a:p>
        </p:txBody>
      </p:sp>
      <p:sp>
        <p:nvSpPr>
          <p:cNvPr id="4" name="Footer Placeholder 3">
            <a:extLst>
              <a:ext uri="{FF2B5EF4-FFF2-40B4-BE49-F238E27FC236}">
                <a16:creationId xmlns:a16="http://schemas.microsoft.com/office/drawing/2014/main" id="{F6CA2E58-0351-4FC4-B093-E1A9C5A294CA}"/>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D4D047CD-C53D-4B29-830B-3AF6CB268917}"/>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789B51EE-78E5-434B-8EED-23D930E6E35D}" type="slidenum">
              <a:rPr lang="en-US" altLang="cs-CZ"/>
              <a:pPr/>
              <a:t>‹#›</a:t>
            </a:fld>
            <a:endParaRPr lang="en-US"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5F9E14A-EB99-4E63-85C3-0B8A8C308C4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AC68738E-5591-46BB-BB6E-B755FFFBEE6A}"/>
              </a:ext>
            </a:extLst>
          </p:cNvPr>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9700" name="Rectangle 4">
            <a:extLst>
              <a:ext uri="{FF2B5EF4-FFF2-40B4-BE49-F238E27FC236}">
                <a16:creationId xmlns:a16="http://schemas.microsoft.com/office/drawing/2014/main" id="{8D657345-CEC8-4A49-B22C-CEE239CBF6E7}"/>
              </a:ext>
            </a:extLst>
          </p:cNvPr>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40F65D88-178E-4A41-A60D-00F6734BA002}"/>
              </a:ext>
            </a:extLst>
          </p:cNvPr>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063CB7DA-8468-45F5-9EAB-C62270782E36}"/>
              </a:ext>
            </a:extLst>
          </p:cNvPr>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F8C1B66C-8DAC-45D5-8483-57EF3BA6AC09}"/>
              </a:ext>
            </a:extLst>
          </p:cNvPr>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DCD06864-135B-4D61-AC47-7D4B2AA89867}" type="slidenum">
              <a:rPr lang="en-US" altLang="cs-CZ"/>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131C389-66F5-449C-8A73-84913BCE04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53E95B-D081-489A-B324-E3D8BD321FE0}" type="slidenum">
              <a:rPr lang="en-US" altLang="cs-CZ"/>
              <a:pPr eaLnBrk="1" hangingPunct="1"/>
              <a:t>1</a:t>
            </a:fld>
            <a:endParaRPr lang="en-US" altLang="cs-CZ"/>
          </a:p>
        </p:txBody>
      </p:sp>
      <p:sp>
        <p:nvSpPr>
          <p:cNvPr id="30723" name="Rectangle 2">
            <a:extLst>
              <a:ext uri="{FF2B5EF4-FFF2-40B4-BE49-F238E27FC236}">
                <a16:creationId xmlns:a16="http://schemas.microsoft.com/office/drawing/2014/main" id="{266E04D1-DA2C-4CE3-8C49-802A3FE18486}"/>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D6FDFA63-C762-4AC3-B640-F7CED01DE258}"/>
              </a:ext>
            </a:extLst>
          </p:cNvPr>
          <p:cNvSpPr>
            <a:spLocks noGrp="1" noChangeArrowheads="1"/>
          </p:cNvSpPr>
          <p:nvPr>
            <p:ph type="body" idx="1"/>
          </p:nvPr>
        </p:nvSpPr>
        <p:spPr>
          <a:ln/>
        </p:spPr>
        <p:txBody>
          <a:bodyPr/>
          <a:lstStyle/>
          <a:p>
            <a:pPr>
              <a:defRPr/>
            </a:pPr>
            <a:r>
              <a:rPr lang="en-US" dirty="0">
                <a:latin typeface="+mn-lt"/>
              </a:rPr>
              <a:t>This chapter develops a number of crucial cost concepts that will be employed in the succeeding three chapters to analyze the four basic market models.  A firm’s implicit and explicit costs are explained for both short and long run periods.  The explanation of short run costs includes arithmetic and graphic analyses of both the total-, average-, and marginal-cost concepts.  These concepts prepare students for both total-revenue—total-cost and marginal-revenue — marginal-cost approaches to profit maximization, which are presented in the next few chapters.</a:t>
            </a:r>
          </a:p>
          <a:p>
            <a:pPr>
              <a:defRPr/>
            </a:pPr>
            <a:r>
              <a:rPr lang="en-US" dirty="0">
                <a:latin typeface="+mn-lt"/>
              </a:rPr>
              <a:t>The law of diminishing returns is explained as an essential concept for understanding average and marginal cost curves.  The general shape of each cost curve and the relationship they bear to one another are analyzed with special care.</a:t>
            </a:r>
          </a:p>
          <a:p>
            <a:pPr>
              <a:defRPr/>
            </a:pPr>
            <a:r>
              <a:rPr lang="en-US" dirty="0">
                <a:latin typeface="+mn-lt"/>
              </a:rPr>
              <a:t>The final part of the chapter develops the long run average cost curve and analyzes the characteristics and factors involved in economies and diseconomies of scale.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CB04E063-33FA-4D8E-878F-0A2A5DE7A3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87FEDE-FB9D-428E-9833-A0909A7AE4CE}" type="slidenum">
              <a:rPr lang="en-US" altLang="cs-CZ"/>
              <a:pPr eaLnBrk="1" hangingPunct="1"/>
              <a:t>10</a:t>
            </a:fld>
            <a:endParaRPr lang="en-US" altLang="cs-CZ"/>
          </a:p>
        </p:txBody>
      </p:sp>
      <p:sp>
        <p:nvSpPr>
          <p:cNvPr id="39939" name="Rectangle 2">
            <a:extLst>
              <a:ext uri="{FF2B5EF4-FFF2-40B4-BE49-F238E27FC236}">
                <a16:creationId xmlns:a16="http://schemas.microsoft.com/office/drawing/2014/main" id="{2377CDCA-EA4C-47C5-A43F-C2C0CC857CD9}"/>
              </a:ext>
            </a:extLst>
          </p:cNvPr>
          <p:cNvSpPr>
            <a:spLocks noRot="1" noChangeArrowheads="1" noTextEdit="1"/>
          </p:cNvSpPr>
          <p:nvPr>
            <p:ph type="sldImg"/>
          </p:nvPr>
        </p:nvSpPr>
        <p:spPr>
          <a:ln/>
        </p:spPr>
      </p:sp>
      <p:sp>
        <p:nvSpPr>
          <p:cNvPr id="53252" name="Rectangle 3">
            <a:extLst>
              <a:ext uri="{FF2B5EF4-FFF2-40B4-BE49-F238E27FC236}">
                <a16:creationId xmlns:a16="http://schemas.microsoft.com/office/drawing/2014/main" id="{77348440-D509-430F-B242-AD2AEED4E328}"/>
              </a:ext>
            </a:extLst>
          </p:cNvPr>
          <p:cNvSpPr>
            <a:spLocks noGrp="1" noChangeArrowheads="1"/>
          </p:cNvSpPr>
          <p:nvPr>
            <p:ph type="body" idx="1"/>
          </p:nvPr>
        </p:nvSpPr>
        <p:spPr>
          <a:ln/>
        </p:spPr>
        <p:txBody>
          <a:bodyPr/>
          <a:lstStyle/>
          <a:p>
            <a:pPr marL="0" lvl="1" eaLnBrk="1" hangingPunct="1"/>
            <a:r>
              <a:rPr lang="en-US" altLang="cs-CZ">
                <a:latin typeface="Calibri" panose="020F0502020204030204" pitchFamily="34" charset="0"/>
              </a:rPr>
              <a:t>Fixed, variable and total costs are the short‑run classifications of costs.  In the short run, costs can be variable or fixed. Fixed cost examples: rental payments, insurance premiums, interest payments. Variable cost examples: payments for materials, fuel, power, transportation services, labor.  Total cost is the sum of total fixed and total variable costs at each level of output.</a:t>
            </a:r>
          </a:p>
          <a:p>
            <a:pPr marL="0" lvl="1" eaLnBrk="1" hangingPunct="1"/>
            <a:endParaRPr lang="en-US" altLang="cs-CZ">
              <a:latin typeface="Calibri" panose="020F0502020204030204" pitchFamily="34" charset="0"/>
            </a:endParaRPr>
          </a:p>
          <a:p>
            <a:pPr eaLnBrk="1" hangingPunct="1"/>
            <a:endParaRPr lang="en-US" altLang="cs-CZ">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72C7DA22-0E6F-4B41-B596-9DC3B7D353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AAE916-7286-40C6-982A-5B031C85E1CF}" type="slidenum">
              <a:rPr lang="en-US" altLang="cs-CZ"/>
              <a:pPr eaLnBrk="1" hangingPunct="1"/>
              <a:t>11</a:t>
            </a:fld>
            <a:endParaRPr lang="en-US" altLang="cs-CZ"/>
          </a:p>
        </p:txBody>
      </p:sp>
      <p:sp>
        <p:nvSpPr>
          <p:cNvPr id="40963" name="Rectangle 2">
            <a:extLst>
              <a:ext uri="{FF2B5EF4-FFF2-40B4-BE49-F238E27FC236}">
                <a16:creationId xmlns:a16="http://schemas.microsoft.com/office/drawing/2014/main" id="{5306B822-00F1-45A1-8852-28D0AA9420A8}"/>
              </a:ext>
            </a:extLst>
          </p:cNvPr>
          <p:cNvSpPr>
            <a:spLocks noRot="1" noChangeArrowheads="1" noTextEdit="1"/>
          </p:cNvSpPr>
          <p:nvPr>
            <p:ph type="sldImg"/>
          </p:nvPr>
        </p:nvSpPr>
        <p:spPr>
          <a:ln/>
        </p:spPr>
      </p:sp>
      <p:sp>
        <p:nvSpPr>
          <p:cNvPr id="54276" name="Rectangle 3">
            <a:extLst>
              <a:ext uri="{FF2B5EF4-FFF2-40B4-BE49-F238E27FC236}">
                <a16:creationId xmlns:a16="http://schemas.microsoft.com/office/drawing/2014/main" id="{E2EDA936-BEB7-4233-B5CC-DAAED26AAE88}"/>
              </a:ext>
            </a:extLst>
          </p:cNvPr>
          <p:cNvSpPr>
            <a:spLocks noGrp="1" noChangeArrowheads="1"/>
          </p:cNvSpPr>
          <p:nvPr>
            <p:ph type="body" idx="1"/>
          </p:nvPr>
        </p:nvSpPr>
        <p:spPr>
          <a:ln/>
        </p:spPr>
        <p:txBody>
          <a:bodyPr/>
          <a:lstStyle/>
          <a:p>
            <a:pPr>
              <a:defRPr/>
            </a:pPr>
            <a:r>
              <a:rPr lang="en-US" dirty="0">
                <a:latin typeface="+mn-lt"/>
              </a:rPr>
              <a:t>Total fixed cost (TFC) is independent of the level of output.  Total cost is the sum of fixed cost and variable cost. Total variable cost (TVC) changes with output.</a:t>
            </a:r>
          </a:p>
          <a:p>
            <a:pPr>
              <a:defRPr/>
            </a:pPr>
            <a:r>
              <a:rPr lang="en-US" dirty="0">
                <a:latin typeface="+mn-lt"/>
              </a:rPr>
              <a:t>Since the only thing that differentiates the TC and TVC is the constant fixed costs, the TC and TVC look very similar and are parallel to each other.  The total cost (TC) at any output is the vertical sum of the fixed cost and variable cost at that output.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E3F8CD5-106D-4989-90C2-A2773054CD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C2883B-D634-4CEC-9351-7FF781029B11}" type="slidenum">
              <a:rPr lang="en-US" altLang="cs-CZ"/>
              <a:pPr eaLnBrk="1" hangingPunct="1"/>
              <a:t>12</a:t>
            </a:fld>
            <a:endParaRPr lang="en-US" altLang="cs-CZ"/>
          </a:p>
        </p:txBody>
      </p:sp>
      <p:sp>
        <p:nvSpPr>
          <p:cNvPr id="41987" name="Rectangle 2">
            <a:extLst>
              <a:ext uri="{FF2B5EF4-FFF2-40B4-BE49-F238E27FC236}">
                <a16:creationId xmlns:a16="http://schemas.microsoft.com/office/drawing/2014/main" id="{3F200613-B6F0-4048-94C7-105B22DEE766}"/>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76869642-BDCB-45E8-AFBE-814E467FDF8D}"/>
              </a:ext>
            </a:extLst>
          </p:cNvPr>
          <p:cNvSpPr>
            <a:spLocks noGrp="1" noChangeArrowheads="1"/>
          </p:cNvSpPr>
          <p:nvPr>
            <p:ph type="body" idx="1"/>
          </p:nvPr>
        </p:nvSpPr>
        <p:spPr>
          <a:ln/>
        </p:spPr>
        <p:txBody>
          <a:bodyPr/>
          <a:lstStyle/>
          <a:p>
            <a:pPr eaLnBrk="1" hangingPunct="1">
              <a:defRPr/>
            </a:pPr>
            <a:r>
              <a:rPr lang="en-US" dirty="0">
                <a:latin typeface="+mn-lt"/>
              </a:rPr>
              <a:t>These per-unit costs are useful in making comparisons to price.  Average fixed costs reflect the fixed costs per unit produced whereas the average variable costs reflect the variable costs per unit produced.  The average total costs can also be found by adding the AFC and AVC.  Marginal costs play an extremely important role in the firm’s decision-making about how much they will produce.  Marginal costs reflect the additional cost associated with producing one more unit of output.  MC tells a firm how much it will cost to increase output by 1 more unit.  Marginal cost essentially measures the rate of the change of the total costs.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4BE11C5-C454-4806-B35F-1A364EFA26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62A305-CC6F-446E-87B0-C031D43D81A4}" type="slidenum">
              <a:rPr lang="en-US" altLang="cs-CZ"/>
              <a:pPr eaLnBrk="1" hangingPunct="1"/>
              <a:t>13</a:t>
            </a:fld>
            <a:endParaRPr lang="en-US" altLang="cs-CZ"/>
          </a:p>
        </p:txBody>
      </p:sp>
      <p:sp>
        <p:nvSpPr>
          <p:cNvPr id="43011" name="Rectangle 2">
            <a:extLst>
              <a:ext uri="{FF2B5EF4-FFF2-40B4-BE49-F238E27FC236}">
                <a16:creationId xmlns:a16="http://schemas.microsoft.com/office/drawing/2014/main" id="{8193AAD2-0B91-4F8F-AD2B-FC760815E147}"/>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223033C2-E72F-4991-BB67-CDB5AD1BE4B7}"/>
              </a:ext>
            </a:extLst>
          </p:cNvPr>
          <p:cNvSpPr>
            <a:spLocks noGrp="1" noChangeArrowheads="1"/>
          </p:cNvSpPr>
          <p:nvPr>
            <p:ph type="body" idx="1"/>
          </p:nvPr>
        </p:nvSpPr>
        <p:spPr>
          <a:ln/>
        </p:spPr>
        <p:txBody>
          <a:bodyPr/>
          <a:lstStyle/>
          <a:p>
            <a:pPr eaLnBrk="1" hangingPunct="1">
              <a:defRPr/>
            </a:pPr>
            <a:r>
              <a:rPr lang="en-US" dirty="0">
                <a:latin typeface="+mn-lt"/>
              </a:rPr>
              <a:t>This table shows the total and average costs.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C556B83F-6AFF-4F15-BBDC-6AF49E1AE2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DC279B-6F6E-4DD9-8D57-D5DAD030A3D4}" type="slidenum">
              <a:rPr lang="en-US" altLang="cs-CZ"/>
              <a:pPr eaLnBrk="1" hangingPunct="1"/>
              <a:t>14</a:t>
            </a:fld>
            <a:endParaRPr lang="en-US" altLang="cs-CZ"/>
          </a:p>
        </p:txBody>
      </p:sp>
      <p:sp>
        <p:nvSpPr>
          <p:cNvPr id="44035" name="Rectangle 2">
            <a:extLst>
              <a:ext uri="{FF2B5EF4-FFF2-40B4-BE49-F238E27FC236}">
                <a16:creationId xmlns:a16="http://schemas.microsoft.com/office/drawing/2014/main" id="{A2D216B0-0F40-47BB-89E3-DD9F9B4A0C40}"/>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CE09BAFA-2F34-48E8-B9B2-FE07744C1823}"/>
              </a:ext>
            </a:extLst>
          </p:cNvPr>
          <p:cNvSpPr>
            <a:spLocks noGrp="1" noChangeArrowheads="1"/>
          </p:cNvSpPr>
          <p:nvPr>
            <p:ph type="body" idx="1"/>
          </p:nvPr>
        </p:nvSpPr>
        <p:spPr>
          <a:ln/>
        </p:spPr>
        <p:txBody>
          <a:bodyPr/>
          <a:lstStyle/>
          <a:p>
            <a:pPr>
              <a:defRPr/>
            </a:pPr>
            <a:r>
              <a:rPr lang="en-US" dirty="0">
                <a:latin typeface="+mn-lt"/>
              </a:rPr>
              <a:t>AFC falls as a given amount of fixed costs is apportioned over a larger and larger output. AVC initially falls because of increasing marginal returns but then rises because of diminishing marginal returns. Average total cost (ATC) is the vertical sum of average variable cost (AVC) and average fixed cost (AFC).  The only difference between the ATC and AVC is the AFC (remember ATC= AFC+AVC or AFC = ATC-AVC), so the vertical distance between the ATC and AVC is the AFC.  You want to get used to measuring AFC in this way because at some point, the AFC will no longer be included in the graphs.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5676EC93-EDE3-43AF-BE2B-7F1A0D2D06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2F153D-E4A1-43C6-AE1F-5909708143B7}" type="slidenum">
              <a:rPr lang="en-US" altLang="cs-CZ"/>
              <a:pPr eaLnBrk="1" hangingPunct="1"/>
              <a:t>15</a:t>
            </a:fld>
            <a:endParaRPr lang="en-US" altLang="cs-CZ"/>
          </a:p>
        </p:txBody>
      </p:sp>
      <p:sp>
        <p:nvSpPr>
          <p:cNvPr id="45059" name="Rectangle 2">
            <a:extLst>
              <a:ext uri="{FF2B5EF4-FFF2-40B4-BE49-F238E27FC236}">
                <a16:creationId xmlns:a16="http://schemas.microsoft.com/office/drawing/2014/main" id="{E13BE353-0659-462F-85A3-557102740CB9}"/>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24B207C7-9497-43BD-ABBA-B25B6804A7AA}"/>
              </a:ext>
            </a:extLst>
          </p:cNvPr>
          <p:cNvSpPr>
            <a:spLocks noGrp="1" noChangeArrowheads="1"/>
          </p:cNvSpPr>
          <p:nvPr>
            <p:ph type="body" idx="1"/>
          </p:nvPr>
        </p:nvSpPr>
        <p:spPr>
          <a:ln/>
        </p:spPr>
        <p:txBody>
          <a:bodyPr/>
          <a:lstStyle/>
          <a:p>
            <a:r>
              <a:rPr lang="en-US" altLang="cs-CZ">
                <a:latin typeface="Calibri" panose="020F0502020204030204" pitchFamily="34" charset="0"/>
              </a:rPr>
              <a:t>Shifts in the curves will occur if either resource prices or technology change.  For example, if fixed costs increase, both AFC and ATC shift up. If labor costs (or some other variable input costs) rise, then the AVC, ATC, and MC would shift up.</a:t>
            </a:r>
          </a:p>
          <a:p>
            <a:r>
              <a:rPr lang="en-US" altLang="cs-CZ">
                <a:latin typeface="Calibri" panose="020F0502020204030204" pitchFamily="34" charset="0"/>
              </a:rPr>
              <a:t>This graph shows the relationship of the marginal-cost curve to the average-total-cost and average-variable-cost curves. The marginal-cost (MC) curve cuts through the average-total-cost (ATC) curve and the average-variable-cost (AVC) curve at their minimum points. When MC is below average total cost, ATC falls; when MC is above average total cost, ATC rises. Similarly, when MC is below average variable cost, AVC falls; when MC is above average variable cost, AVC rises.  Marginal decisions are very important in determining profit levels.  In order to make marginal decisions, marginal revenue and marginal cost are compared.  Marginal cost is a reflection of marginal product and diminishing returns.  When diminishing returns begin, the marginal cost will begin its rise.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69576858-8D16-4C17-90D0-C0A030D0B7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6C5DCD-E762-4CC7-A12B-38EB8160E6B8}" type="slidenum">
              <a:rPr lang="en-US" altLang="cs-CZ"/>
              <a:pPr eaLnBrk="1" hangingPunct="1"/>
              <a:t>16</a:t>
            </a:fld>
            <a:endParaRPr lang="en-US" altLang="cs-CZ"/>
          </a:p>
        </p:txBody>
      </p:sp>
      <p:sp>
        <p:nvSpPr>
          <p:cNvPr id="46083" name="Rectangle 2">
            <a:extLst>
              <a:ext uri="{FF2B5EF4-FFF2-40B4-BE49-F238E27FC236}">
                <a16:creationId xmlns:a16="http://schemas.microsoft.com/office/drawing/2014/main" id="{64015886-8345-44B7-BEDF-23265C7335CF}"/>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DC559650-5ECF-47B5-8186-C84B1756C904}"/>
              </a:ext>
            </a:extLst>
          </p:cNvPr>
          <p:cNvSpPr>
            <a:spLocks noGrp="1" noChangeArrowheads="1"/>
          </p:cNvSpPr>
          <p:nvPr>
            <p:ph type="body" idx="1"/>
          </p:nvPr>
        </p:nvSpPr>
        <p:spPr>
          <a:ln/>
        </p:spPr>
        <p:txBody>
          <a:bodyPr/>
          <a:lstStyle/>
          <a:p>
            <a:pPr>
              <a:defRPr/>
            </a:pPr>
            <a:r>
              <a:rPr lang="en-US" dirty="0">
                <a:latin typeface="+mn-lt"/>
              </a:rPr>
              <a:t>The marginal-cost (MC) curve and the average-variable-cost (AVC) curve are mirror images of the marginal-product (MP) and average-product (AP) curves.  Assuming that labor is the only variable input and that its price (the wage rate) is constant, then when MP is rising, MC is falling, and when MP is falling, MC is rising. Under the same assumptions, when AP is rising, AVC is falling, and when AP is falling, AVC is rising.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FCF47CE4-035E-4088-8357-704BE5EB64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3B11D0-053C-4904-BE21-CF741D0AAC49}" type="slidenum">
              <a:rPr lang="en-US" altLang="cs-CZ"/>
              <a:pPr eaLnBrk="1" hangingPunct="1"/>
              <a:t>17</a:t>
            </a:fld>
            <a:endParaRPr lang="en-US" altLang="cs-CZ"/>
          </a:p>
        </p:txBody>
      </p:sp>
      <p:sp>
        <p:nvSpPr>
          <p:cNvPr id="47107" name="Rectangle 2">
            <a:extLst>
              <a:ext uri="{FF2B5EF4-FFF2-40B4-BE49-F238E27FC236}">
                <a16:creationId xmlns:a16="http://schemas.microsoft.com/office/drawing/2014/main" id="{BE1568AD-EC4D-4B31-97B8-9B93C01D3814}"/>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BE931659-CDF7-4486-937A-33E3D77955F7}"/>
              </a:ext>
            </a:extLst>
          </p:cNvPr>
          <p:cNvSpPr>
            <a:spLocks noGrp="1" noChangeArrowheads="1"/>
          </p:cNvSpPr>
          <p:nvPr>
            <p:ph type="body" idx="1"/>
          </p:nvPr>
        </p:nvSpPr>
        <p:spPr>
          <a:ln/>
        </p:spPr>
        <p:txBody>
          <a:bodyPr/>
          <a:lstStyle/>
          <a:p>
            <a:pPr eaLnBrk="1" hangingPunct="1">
              <a:defRPr/>
            </a:pPr>
            <a:r>
              <a:rPr lang="en-US" dirty="0">
                <a:latin typeface="+mn-lt"/>
              </a:rPr>
              <a:t>The next example is of a single firm changing its plant capacity.  Since all costs are variable in the long run, the focus is on average total costs and we begin by looking at various plant sizes and each associated ATC curve.</a:t>
            </a:r>
          </a:p>
          <a:p>
            <a:pPr eaLnBrk="1" hangingPunct="1">
              <a:defRPr/>
            </a:pP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9C441323-F9CE-45FA-8DB5-FDAAAAA1EC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B2378E-E563-4D4C-B815-9E38690F3EA8}" type="slidenum">
              <a:rPr lang="en-US" altLang="cs-CZ"/>
              <a:pPr eaLnBrk="1" hangingPunct="1"/>
              <a:t>18</a:t>
            </a:fld>
            <a:endParaRPr lang="en-US" altLang="cs-CZ"/>
          </a:p>
        </p:txBody>
      </p:sp>
      <p:sp>
        <p:nvSpPr>
          <p:cNvPr id="48131" name="Rectangle 2">
            <a:extLst>
              <a:ext uri="{FF2B5EF4-FFF2-40B4-BE49-F238E27FC236}">
                <a16:creationId xmlns:a16="http://schemas.microsoft.com/office/drawing/2014/main" id="{7227E038-E94B-4B7E-9759-5F7B13DBE8EC}"/>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0E20D6B5-A56C-4DF7-96A3-0E733E49F58A}"/>
              </a:ext>
            </a:extLst>
          </p:cNvPr>
          <p:cNvSpPr>
            <a:spLocks noGrp="1" noChangeArrowheads="1"/>
          </p:cNvSpPr>
          <p:nvPr>
            <p:ph type="body" idx="1"/>
          </p:nvPr>
        </p:nvSpPr>
        <p:spPr>
          <a:ln/>
        </p:spPr>
        <p:txBody>
          <a:bodyPr/>
          <a:lstStyle/>
          <a:p>
            <a:pPr>
              <a:defRPr/>
            </a:pPr>
            <a:r>
              <a:rPr lang="en-US" dirty="0">
                <a:solidFill>
                  <a:srgbClr val="000000"/>
                </a:solidFill>
                <a:latin typeface="+mn-lt"/>
              </a:rPr>
              <a:t>Any number of short-run optimum size cost curves can be constructed.  </a:t>
            </a:r>
            <a:r>
              <a:rPr lang="en-US" dirty="0">
                <a:latin typeface="+mn-lt"/>
              </a:rPr>
              <a:t>The long-run average-total-cost curve is made up of segments of the short-run cost curves (ATC-1, ATC-2, etc.) of the various-size plants from which the firm might choose. Each point on the bumpy planning curve shows the lowest unit cost attainable for any output when the firm has had time to make all desired changes in its plant size.</a:t>
            </a:r>
          </a:p>
          <a:p>
            <a:pPr>
              <a:defRPr/>
            </a:pPr>
            <a:endParaRPr lang="en-US" dirty="0">
              <a:latin typeface="+mn-l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A7978D4B-D31E-4AD8-9851-E7B6FEEBD0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613AE3-4A62-4BFF-815D-5D8B348E3549}" type="slidenum">
              <a:rPr lang="en-US" altLang="cs-CZ"/>
              <a:pPr eaLnBrk="1" hangingPunct="1"/>
              <a:t>19</a:t>
            </a:fld>
            <a:endParaRPr lang="en-US" altLang="cs-CZ"/>
          </a:p>
        </p:txBody>
      </p:sp>
      <p:sp>
        <p:nvSpPr>
          <p:cNvPr id="49155" name="Rectangle 2">
            <a:extLst>
              <a:ext uri="{FF2B5EF4-FFF2-40B4-BE49-F238E27FC236}">
                <a16:creationId xmlns:a16="http://schemas.microsoft.com/office/drawing/2014/main" id="{5B4A6BD9-FE91-4C40-BF5F-EC1E410FEEE3}"/>
              </a:ext>
            </a:extLst>
          </p:cNvPr>
          <p:cNvSpPr>
            <a:spLocks noRot="1" noChangeArrowheads="1" noTextEdit="1"/>
          </p:cNvSpPr>
          <p:nvPr>
            <p:ph type="sldImg"/>
          </p:nvPr>
        </p:nvSpPr>
        <p:spPr>
          <a:ln/>
        </p:spPr>
      </p:sp>
      <p:sp>
        <p:nvSpPr>
          <p:cNvPr id="60420" name="Rectangle 3">
            <a:extLst>
              <a:ext uri="{FF2B5EF4-FFF2-40B4-BE49-F238E27FC236}">
                <a16:creationId xmlns:a16="http://schemas.microsoft.com/office/drawing/2014/main" id="{BE19B522-6310-491B-8817-284998F2022F}"/>
              </a:ext>
            </a:extLst>
          </p:cNvPr>
          <p:cNvSpPr>
            <a:spLocks noGrp="1" noChangeArrowheads="1"/>
          </p:cNvSpPr>
          <p:nvPr>
            <p:ph type="body" idx="1"/>
          </p:nvPr>
        </p:nvSpPr>
        <p:spPr>
          <a:ln/>
        </p:spPr>
        <p:txBody>
          <a:bodyPr/>
          <a:lstStyle/>
          <a:p>
            <a:r>
              <a:rPr lang="en-US" altLang="cs-CZ">
                <a:solidFill>
                  <a:srgbClr val="000000"/>
                </a:solidFill>
                <a:latin typeface="Calibri" panose="020F0502020204030204" pitchFamily="34" charset="0"/>
              </a:rPr>
              <a:t>The long-run ATC curve just “envelopes” the short run ATCs.  </a:t>
            </a:r>
            <a:r>
              <a:rPr lang="en-US" altLang="cs-CZ">
                <a:latin typeface="Calibri" panose="020F0502020204030204" pitchFamily="34" charset="0"/>
              </a:rPr>
              <a:t>If the number of possible plant sizes is very large, the long-run average-total-cost curve approximates a smooth curve.  Economies of scale, followed by diseconomies of scale, causes the curve to be U-shaped.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49129308-E5EE-4007-A23F-5799D2B532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45C228-32B9-465A-99B3-BDBDCDA79C66}" type="slidenum">
              <a:rPr lang="en-US" altLang="cs-CZ"/>
              <a:pPr eaLnBrk="1" hangingPunct="1"/>
              <a:t>2</a:t>
            </a:fld>
            <a:endParaRPr lang="en-US" altLang="cs-CZ"/>
          </a:p>
        </p:txBody>
      </p:sp>
      <p:sp>
        <p:nvSpPr>
          <p:cNvPr id="31747" name="Rectangle 2">
            <a:extLst>
              <a:ext uri="{FF2B5EF4-FFF2-40B4-BE49-F238E27FC236}">
                <a16:creationId xmlns:a16="http://schemas.microsoft.com/office/drawing/2014/main" id="{ED38F462-33D2-4263-8442-4BEC1CAE449B}"/>
              </a:ext>
            </a:extLst>
          </p:cNvPr>
          <p:cNvSpPr>
            <a:spLocks noRot="1" noChangeArrowheads="1" noTextEdit="1"/>
          </p:cNvSpPr>
          <p:nvPr>
            <p:ph type="sldImg"/>
          </p:nvPr>
        </p:nvSpPr>
        <p:spPr>
          <a:ln/>
        </p:spPr>
      </p:sp>
      <p:sp>
        <p:nvSpPr>
          <p:cNvPr id="44036" name="Rectangle 3">
            <a:extLst>
              <a:ext uri="{FF2B5EF4-FFF2-40B4-BE49-F238E27FC236}">
                <a16:creationId xmlns:a16="http://schemas.microsoft.com/office/drawing/2014/main" id="{DF785B7E-2017-48E5-BEDB-D02533C86A8E}"/>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Economic costs are the payments a firm must make, or incomes it must provide, to resource suppliers to attract those resources away from their best alternative production opportunities.  Payments may be explicit or implicit.  (Recall the opportunity-cost concept)</a:t>
            </a:r>
          </a:p>
          <a:p>
            <a:r>
              <a:rPr lang="en-US" altLang="cs-CZ">
                <a:latin typeface="Calibri" panose="020F0502020204030204" pitchFamily="34" charset="0"/>
              </a:rPr>
              <a:t>Explicit costs are payments to non-owners for resources they supply.  In the textbook’s T-shirt example, this would include the cost of the T-shirts, clerk’s salary, and utilities, for a total of $63,000.</a:t>
            </a:r>
          </a:p>
          <a:p>
            <a:r>
              <a:rPr lang="en-US" altLang="cs-CZ">
                <a:latin typeface="Calibri" panose="020F0502020204030204" pitchFamily="34" charset="0"/>
              </a:rPr>
              <a:t>Implicit costs are the money payments the self‑employed resources could have earned in their best alternative employment.  In the textbook’s T-shirt example, this would include forgone interest, forgone rent, forgone wages, and forgone entrepreneurial income, for a total of $33,000.</a:t>
            </a:r>
          </a:p>
          <a:p>
            <a:pPr eaLnBrk="1" hangingPunct="1"/>
            <a:endParaRPr lang="en-US" altLang="cs-CZ">
              <a:latin typeface="Calibri" panose="020F0502020204030204" pitchFamily="34" charset="0"/>
            </a:endParaRPr>
          </a:p>
          <a:p>
            <a:pPr eaLnBrk="1" hangingPunct="1"/>
            <a:endParaRPr lang="en-US" altLang="cs-CZ">
              <a:latin typeface="Arial" panose="020B0604020202020204" pitchFamily="34" charset="0"/>
            </a:endParaRPr>
          </a:p>
          <a:p>
            <a:pPr eaLnBrk="1" hangingPunct="1"/>
            <a:endParaRPr lang="en-US"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7B9E9927-B903-4C52-AFB7-72485621F43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1AA430-E627-44BA-9F83-3E8895E88206}" type="slidenum">
              <a:rPr lang="en-US" altLang="cs-CZ"/>
              <a:pPr eaLnBrk="1" hangingPunct="1"/>
              <a:t>20</a:t>
            </a:fld>
            <a:endParaRPr lang="en-US" altLang="cs-CZ"/>
          </a:p>
        </p:txBody>
      </p:sp>
      <p:sp>
        <p:nvSpPr>
          <p:cNvPr id="50179" name="Rectangle 2">
            <a:extLst>
              <a:ext uri="{FF2B5EF4-FFF2-40B4-BE49-F238E27FC236}">
                <a16:creationId xmlns:a16="http://schemas.microsoft.com/office/drawing/2014/main" id="{DE53CF96-F64A-443F-9EC4-6FD4867C476E}"/>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3E6976DE-55D9-45DF-B4E6-2B89B4C34AA7}"/>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Economies of scale refers to the idea that, for a time, larger plant sizes will lead to lower unit costs.  An increase in inputs where there are economies of scale will lead to a more than proportionate increase in output.</a:t>
            </a:r>
            <a:r>
              <a:rPr lang="en-US" altLang="cs-CZ" u="sng">
                <a:latin typeface="Calibri" panose="020F0502020204030204" pitchFamily="34" charset="0"/>
              </a:rPr>
              <a:t> Labor specialization </a:t>
            </a:r>
            <a:r>
              <a:rPr lang="en-US" altLang="cs-CZ">
                <a:latin typeface="Calibri" panose="020F0502020204030204" pitchFamily="34" charset="0"/>
              </a:rPr>
              <a:t>leads to economies of scale because it makes use of special skills; proficiency is gained as the worker concentrates on one task and time is saved.  </a:t>
            </a:r>
            <a:r>
              <a:rPr lang="en-US" altLang="cs-CZ" u="sng">
                <a:latin typeface="Calibri" panose="020F0502020204030204" pitchFamily="34" charset="0"/>
              </a:rPr>
              <a:t>Managerial Specialization </a:t>
            </a:r>
            <a:r>
              <a:rPr lang="en-US" altLang="cs-CZ">
                <a:latin typeface="Calibri" panose="020F0502020204030204" pitchFamily="34" charset="0"/>
              </a:rPr>
              <a:t>leads to economies of scale because managers can manage more workers with no increased cost, and managers can specialize in their respective area of expertise.  </a:t>
            </a:r>
            <a:r>
              <a:rPr lang="en-US" altLang="cs-CZ" u="sng">
                <a:latin typeface="Calibri" panose="020F0502020204030204" pitchFamily="34" charset="0"/>
              </a:rPr>
              <a:t>Efficient Capital </a:t>
            </a:r>
            <a:r>
              <a:rPr lang="en-US" altLang="cs-CZ">
                <a:latin typeface="Calibri" panose="020F0502020204030204" pitchFamily="34" charset="0"/>
              </a:rPr>
              <a:t>leads to economies of scale because high volume production warrants the expensive large scale equipment.  </a:t>
            </a:r>
            <a:r>
              <a:rPr lang="en-US" altLang="cs-CZ" u="sng">
                <a:latin typeface="Calibri" panose="020F0502020204030204" pitchFamily="34" charset="0"/>
              </a:rPr>
              <a:t>Other factors </a:t>
            </a:r>
            <a:r>
              <a:rPr lang="en-US" altLang="cs-CZ">
                <a:latin typeface="Calibri" panose="020F0502020204030204" pitchFamily="34" charset="0"/>
              </a:rPr>
              <a:t>lead to economies of scale because costs such as design, development, and advertising are spread out over larger quantities.</a:t>
            </a:r>
          </a:p>
          <a:p>
            <a:pPr eaLnBrk="1" hangingPunct="1">
              <a:buClr>
                <a:srgbClr val="3399FF"/>
              </a:buClr>
              <a:buSzPct val="125000"/>
            </a:pPr>
            <a:r>
              <a:rPr lang="en-US" altLang="cs-CZ">
                <a:latin typeface="Calibri" panose="020F0502020204030204" pitchFamily="34" charset="0"/>
              </a:rPr>
              <a:t>Constant returns to scale will occur when ATC is constant over a variety of plant sizes.  When there are constant returns to scale, an increase in inputs will result in a proportionate increase in output.</a:t>
            </a:r>
          </a:p>
          <a:p>
            <a:pPr eaLnBrk="1" hangingPunct="1">
              <a:buClr>
                <a:srgbClr val="3399FF"/>
              </a:buClr>
              <a:buSzPct val="125000"/>
            </a:pPr>
            <a:endParaRPr lang="en-US" altLang="cs-CZ">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9EC41A26-8CFC-43D6-B159-D3F1F8450B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9FF261-D85F-4B7D-887A-B0192CD0F64F}" type="slidenum">
              <a:rPr lang="en-US" altLang="cs-CZ"/>
              <a:pPr eaLnBrk="1" hangingPunct="1"/>
              <a:t>21</a:t>
            </a:fld>
            <a:endParaRPr lang="en-US" altLang="cs-CZ"/>
          </a:p>
        </p:txBody>
      </p:sp>
      <p:sp>
        <p:nvSpPr>
          <p:cNvPr id="51203" name="Rectangle 2">
            <a:extLst>
              <a:ext uri="{FF2B5EF4-FFF2-40B4-BE49-F238E27FC236}">
                <a16:creationId xmlns:a16="http://schemas.microsoft.com/office/drawing/2014/main" id="{9A05E508-C9AE-4464-88B5-8E6CC6316E13}"/>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CBBEA002-9B66-42D3-BEDD-A552E84D06AB}"/>
              </a:ext>
            </a:extLst>
          </p:cNvPr>
          <p:cNvSpPr>
            <a:spLocks noGrp="1" noChangeArrowheads="1"/>
          </p:cNvSpPr>
          <p:nvPr>
            <p:ph type="body" idx="1"/>
          </p:nvPr>
        </p:nvSpPr>
        <p:spPr>
          <a:ln/>
        </p:spPr>
        <p:txBody>
          <a:bodyPr/>
          <a:lstStyle/>
          <a:p>
            <a:pPr eaLnBrk="1" hangingPunct="1">
              <a:buClr>
                <a:srgbClr val="3399FF"/>
              </a:buClr>
              <a:buSzPct val="125000"/>
            </a:pPr>
            <a:r>
              <a:rPr lang="en-US" altLang="cs-CZ">
                <a:latin typeface="Calibri" panose="020F0502020204030204" pitchFamily="34" charset="0"/>
              </a:rPr>
              <a:t>Diseconomies of scale may occur if a firm becomes too large, as illustrated by the rising part of the long run ATC curve.   As the firm expands over time, the expansion may lead to higher average total costs.  With diseconomies of scale, an increase in inputs will cause a less than proportionate increase in output.</a:t>
            </a:r>
          </a:p>
          <a:p>
            <a:pPr eaLnBrk="1" hangingPunct="1">
              <a:buClr>
                <a:srgbClr val="3399FF"/>
              </a:buClr>
              <a:buSzPct val="125000"/>
            </a:pPr>
            <a:r>
              <a:rPr lang="en-US" altLang="cs-CZ">
                <a:latin typeface="Calibri" panose="020F0502020204030204" pitchFamily="34" charset="0"/>
              </a:rPr>
              <a:t>Reasons that diseconomies of scale may occur: 1) difficulty in controlling and coordinating large scale operations, 2) a large bureaucracy leads to communication problems, 3) workers may feel alienated and therefore may not work efficiently and 4) shirking, or work avoidance, may be easier in a larger firm.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0C728A8-3281-475B-8C2A-599A642ED9B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032F93-3218-427E-9C58-EA9883D244CB}" type="slidenum">
              <a:rPr lang="en-US" altLang="cs-CZ"/>
              <a:pPr eaLnBrk="1" hangingPunct="1"/>
              <a:t>22</a:t>
            </a:fld>
            <a:endParaRPr lang="en-US" altLang="cs-CZ"/>
          </a:p>
        </p:txBody>
      </p:sp>
      <p:sp>
        <p:nvSpPr>
          <p:cNvPr id="52227" name="Rectangle 2">
            <a:extLst>
              <a:ext uri="{FF2B5EF4-FFF2-40B4-BE49-F238E27FC236}">
                <a16:creationId xmlns:a16="http://schemas.microsoft.com/office/drawing/2014/main" id="{73F0CCD9-9DDC-4BB7-B721-42E3CD57FA36}"/>
              </a:ext>
            </a:extLst>
          </p:cNvPr>
          <p:cNvSpPr>
            <a:spLocks noRot="1" noChangeArrowheads="1" noTextEdit="1"/>
          </p:cNvSpPr>
          <p:nvPr>
            <p:ph type="sldImg"/>
          </p:nvPr>
        </p:nvSpPr>
        <p:spPr>
          <a:ln/>
        </p:spPr>
      </p:sp>
      <p:sp>
        <p:nvSpPr>
          <p:cNvPr id="66564" name="Rectangle 3">
            <a:extLst>
              <a:ext uri="{FF2B5EF4-FFF2-40B4-BE49-F238E27FC236}">
                <a16:creationId xmlns:a16="http://schemas.microsoft.com/office/drawing/2014/main" id="{25EA2D77-54B8-484F-8200-FCF9DDACE03B}"/>
              </a:ext>
            </a:extLst>
          </p:cNvPr>
          <p:cNvSpPr>
            <a:spLocks noGrp="1" noChangeArrowheads="1"/>
          </p:cNvSpPr>
          <p:nvPr>
            <p:ph type="body" idx="1"/>
          </p:nvPr>
        </p:nvSpPr>
        <p:spPr>
          <a:ln/>
        </p:spPr>
        <p:txBody>
          <a:bodyPr/>
          <a:lstStyle/>
          <a:p>
            <a:pPr eaLnBrk="1" hangingPunct="1">
              <a:buClr>
                <a:srgbClr val="3399FF"/>
              </a:buClr>
              <a:buSzPct val="125000"/>
              <a:defRPr/>
            </a:pPr>
            <a:r>
              <a:rPr lang="en-US" dirty="0">
                <a:latin typeface="+mn-lt"/>
              </a:rPr>
              <a:t>Where MES occurs on an industry’s long-run ATC determines if there will be many or few producers and whether they will be large, small, or different sizes.</a:t>
            </a:r>
          </a:p>
          <a:p>
            <a:pPr eaLnBrk="1" hangingPunct="1">
              <a:defRPr/>
            </a:pP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0A1CE5F9-84C9-4B04-8790-16BE72E88F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750020-EEC8-4E0F-81FB-29046EBA0A4D}" type="slidenum">
              <a:rPr lang="en-US" altLang="cs-CZ"/>
              <a:pPr eaLnBrk="1" hangingPunct="1"/>
              <a:t>23</a:t>
            </a:fld>
            <a:endParaRPr lang="en-US" altLang="cs-CZ"/>
          </a:p>
        </p:txBody>
      </p:sp>
      <p:sp>
        <p:nvSpPr>
          <p:cNvPr id="53251" name="Rectangle 2">
            <a:extLst>
              <a:ext uri="{FF2B5EF4-FFF2-40B4-BE49-F238E27FC236}">
                <a16:creationId xmlns:a16="http://schemas.microsoft.com/office/drawing/2014/main" id="{EB5B83EA-6DF1-4EE0-9A46-B604FCDA9203}"/>
              </a:ext>
            </a:extLst>
          </p:cNvPr>
          <p:cNvSpPr>
            <a:spLocks noRot="1" noChangeArrowheads="1" noTextEdit="1"/>
          </p:cNvSpPr>
          <p:nvPr>
            <p:ph type="sldImg"/>
          </p:nvPr>
        </p:nvSpPr>
        <p:spPr>
          <a:ln/>
        </p:spPr>
      </p:sp>
      <p:sp>
        <p:nvSpPr>
          <p:cNvPr id="68612" name="Rectangle 3">
            <a:extLst>
              <a:ext uri="{FF2B5EF4-FFF2-40B4-BE49-F238E27FC236}">
                <a16:creationId xmlns:a16="http://schemas.microsoft.com/office/drawing/2014/main" id="{679157B8-8D13-433B-BB09-58F4E14335FE}"/>
              </a:ext>
            </a:extLst>
          </p:cNvPr>
          <p:cNvSpPr>
            <a:spLocks noGrp="1" noChangeArrowheads="1"/>
          </p:cNvSpPr>
          <p:nvPr>
            <p:ph type="body" idx="1"/>
          </p:nvPr>
        </p:nvSpPr>
        <p:spPr>
          <a:ln/>
        </p:spPr>
        <p:txBody>
          <a:bodyPr/>
          <a:lstStyle/>
          <a:p>
            <a:r>
              <a:rPr lang="en-US" altLang="cs-CZ">
                <a:solidFill>
                  <a:srgbClr val="000000"/>
                </a:solidFill>
                <a:latin typeface="Calibri" panose="020F0502020204030204" pitchFamily="34" charset="0"/>
              </a:rPr>
              <a:t>This is a long-run ATC curve showing i</a:t>
            </a:r>
            <a:r>
              <a:rPr lang="en-US" altLang="cs-CZ">
                <a:latin typeface="Calibri" panose="020F0502020204030204" pitchFamily="34" charset="0"/>
              </a:rPr>
              <a:t>ndustries with an extended range of constant returns to scale.  These industries will be populated by firms of many different sizes. Small and large scale producers will coexist and be equally successful.  MES occurs at an output of q</a:t>
            </a:r>
            <a:r>
              <a:rPr lang="en-US" altLang="cs-CZ" baseline="-25000">
                <a:latin typeface="Calibri" panose="020F0502020204030204" pitchFamily="34" charset="0"/>
              </a:rPr>
              <a:t>1</a:t>
            </a:r>
            <a:r>
              <a:rPr lang="en-US" altLang="cs-CZ">
                <a:latin typeface="Calibri" panose="020F0502020204030204" pitchFamily="34" charset="0"/>
              </a:rPr>
              <a:t>.</a:t>
            </a:r>
          </a:p>
          <a:p>
            <a:endParaRPr lang="en-US" altLang="cs-CZ">
              <a:solidFill>
                <a:srgbClr val="000000"/>
              </a:solidFill>
              <a:latin typeface="Calibri" panose="020F0502020204030204" pitchFamily="34" charset="0"/>
            </a:endParaRPr>
          </a:p>
          <a:p>
            <a:pPr lvl="1" eaLnBrk="1" hangingPunct="1">
              <a:buClr>
                <a:srgbClr val="3399FF"/>
              </a:buClr>
              <a:buSzPct val="125000"/>
            </a:pPr>
            <a:endParaRPr lang="en-US" altLang="cs-CZ" sz="2400">
              <a:latin typeface="Arial" panose="020B0604020202020204" pitchFamily="34" charset="0"/>
            </a:endParaRPr>
          </a:p>
          <a:p>
            <a:pPr eaLnBrk="1" hangingPunct="1"/>
            <a:endParaRPr lang="en-US"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A8129182-3574-4F54-BA79-052F38D3E4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28870C-1794-4173-8A52-5D6419591B8D}" type="slidenum">
              <a:rPr lang="en-US" altLang="cs-CZ"/>
              <a:pPr eaLnBrk="1" hangingPunct="1"/>
              <a:t>24</a:t>
            </a:fld>
            <a:endParaRPr lang="en-US" altLang="cs-CZ"/>
          </a:p>
        </p:txBody>
      </p:sp>
      <p:sp>
        <p:nvSpPr>
          <p:cNvPr id="54275" name="Rectangle 2">
            <a:extLst>
              <a:ext uri="{FF2B5EF4-FFF2-40B4-BE49-F238E27FC236}">
                <a16:creationId xmlns:a16="http://schemas.microsoft.com/office/drawing/2014/main" id="{CF589328-57EA-4C26-B7D7-5EEDC89475F4}"/>
              </a:ext>
            </a:extLst>
          </p:cNvPr>
          <p:cNvSpPr>
            <a:spLocks noRot="1" noChangeArrowheads="1" noTextEdit="1"/>
          </p:cNvSpPr>
          <p:nvPr>
            <p:ph type="sldImg"/>
          </p:nvPr>
        </p:nvSpPr>
        <p:spPr>
          <a:ln/>
        </p:spPr>
      </p:sp>
      <p:sp>
        <p:nvSpPr>
          <p:cNvPr id="70660" name="Rectangle 3">
            <a:extLst>
              <a:ext uri="{FF2B5EF4-FFF2-40B4-BE49-F238E27FC236}">
                <a16:creationId xmlns:a16="http://schemas.microsoft.com/office/drawing/2014/main" id="{A182A822-6130-4E54-A9FE-8E9F5CA03BBB}"/>
              </a:ext>
            </a:extLst>
          </p:cNvPr>
          <p:cNvSpPr>
            <a:spLocks noGrp="1" noChangeArrowheads="1"/>
          </p:cNvSpPr>
          <p:nvPr>
            <p:ph type="body" idx="1"/>
          </p:nvPr>
        </p:nvSpPr>
        <p:spPr>
          <a:ln/>
        </p:spPr>
        <p:txBody>
          <a:bodyPr/>
          <a:lstStyle/>
          <a:p>
            <a:pPr>
              <a:lnSpc>
                <a:spcPct val="90000"/>
              </a:lnSpc>
              <a:defRPr/>
            </a:pPr>
            <a:r>
              <a:rPr lang="en-US" dirty="0">
                <a:latin typeface="+mn-lt"/>
              </a:rPr>
              <a:t>Industries with economies of scale over a wide range of outputs will lead to a few large scale firms.  The </a:t>
            </a:r>
            <a:r>
              <a:rPr lang="en-US" dirty="0">
                <a:solidFill>
                  <a:srgbClr val="000000"/>
                </a:solidFill>
                <a:latin typeface="+mn-lt"/>
              </a:rPr>
              <a:t>long-run ATC curve is lowest only when there is a large output.  </a:t>
            </a:r>
            <a:endParaRPr lang="en-US" sz="24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2585940F-344E-4562-87DA-3EBD65A232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49D90D-94B0-4A64-B9BD-5E9D13F29F7C}" type="slidenum">
              <a:rPr lang="en-US" altLang="cs-CZ"/>
              <a:pPr eaLnBrk="1" hangingPunct="1"/>
              <a:t>25</a:t>
            </a:fld>
            <a:endParaRPr lang="en-US" altLang="cs-CZ"/>
          </a:p>
        </p:txBody>
      </p:sp>
      <p:sp>
        <p:nvSpPr>
          <p:cNvPr id="55299" name="Rectangle 2">
            <a:extLst>
              <a:ext uri="{FF2B5EF4-FFF2-40B4-BE49-F238E27FC236}">
                <a16:creationId xmlns:a16="http://schemas.microsoft.com/office/drawing/2014/main" id="{DB2A9F73-1A59-425C-8904-DC7587BF7E7D}"/>
              </a:ext>
            </a:extLst>
          </p:cNvPr>
          <p:cNvSpPr>
            <a:spLocks noRot="1" noChangeArrowheads="1" noTextEdit="1"/>
          </p:cNvSpPr>
          <p:nvPr>
            <p:ph type="sldImg"/>
          </p:nvPr>
        </p:nvSpPr>
        <p:spPr>
          <a:ln/>
        </p:spPr>
      </p:sp>
      <p:sp>
        <p:nvSpPr>
          <p:cNvPr id="72708" name="Rectangle 3">
            <a:extLst>
              <a:ext uri="{FF2B5EF4-FFF2-40B4-BE49-F238E27FC236}">
                <a16:creationId xmlns:a16="http://schemas.microsoft.com/office/drawing/2014/main" id="{0F51905B-43C8-4524-BAE9-89912681F5D8}"/>
              </a:ext>
            </a:extLst>
          </p:cNvPr>
          <p:cNvSpPr>
            <a:spLocks noGrp="1" noChangeArrowheads="1"/>
          </p:cNvSpPr>
          <p:nvPr>
            <p:ph type="body" idx="1"/>
          </p:nvPr>
        </p:nvSpPr>
        <p:spPr>
          <a:ln/>
        </p:spPr>
        <p:txBody>
          <a:bodyPr/>
          <a:lstStyle/>
          <a:p>
            <a:pPr>
              <a:lnSpc>
                <a:spcPct val="90000"/>
              </a:lnSpc>
            </a:pPr>
            <a:r>
              <a:rPr lang="en-US" altLang="cs-CZ">
                <a:solidFill>
                  <a:srgbClr val="000000"/>
                </a:solidFill>
                <a:latin typeface="Calibri" panose="020F0502020204030204" pitchFamily="34" charset="0"/>
              </a:rPr>
              <a:t>This is a long-run ATC curve where economies of scale exist, are exhausted quickly, and turn back up substantially.  Here minimum efficient scale occurs at a very low level of output.  This results in a large number of small producers.</a:t>
            </a:r>
          </a:p>
          <a:p>
            <a:pPr eaLnBrk="1" hangingPunct="1"/>
            <a:endParaRPr lang="en-US"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8A00AAB6-6CEA-4497-8D88-769722EEC6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D8E342-0951-4629-ABC8-F85F16E49FBD}" type="slidenum">
              <a:rPr lang="en-US" altLang="cs-CZ"/>
              <a:pPr eaLnBrk="1" hangingPunct="1"/>
              <a:t>26</a:t>
            </a:fld>
            <a:endParaRPr lang="en-US" altLang="cs-CZ"/>
          </a:p>
        </p:txBody>
      </p:sp>
      <p:sp>
        <p:nvSpPr>
          <p:cNvPr id="56323" name="Rectangle 2">
            <a:extLst>
              <a:ext uri="{FF2B5EF4-FFF2-40B4-BE49-F238E27FC236}">
                <a16:creationId xmlns:a16="http://schemas.microsoft.com/office/drawing/2014/main" id="{10631B7E-A5BA-4E41-A155-D616F66F7B40}"/>
              </a:ext>
            </a:extLst>
          </p:cNvPr>
          <p:cNvSpPr>
            <a:spLocks noRot="1" noChangeArrowheads="1" noTextEdit="1"/>
          </p:cNvSpPr>
          <p:nvPr>
            <p:ph type="sldImg"/>
          </p:nvPr>
        </p:nvSpPr>
        <p:spPr>
          <a:ln/>
        </p:spPr>
      </p:sp>
      <p:sp>
        <p:nvSpPr>
          <p:cNvPr id="73732" name="Rectangle 3">
            <a:extLst>
              <a:ext uri="{FF2B5EF4-FFF2-40B4-BE49-F238E27FC236}">
                <a16:creationId xmlns:a16="http://schemas.microsoft.com/office/drawing/2014/main" id="{0DF36076-A60D-4F96-A260-B24CDB0CEDBA}"/>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Rising gasoline prices will cause the short-run costs such as AVC, MC, and ATC all to rise for firms that use this type of energy as an input.  As a result, firms like FedEx will see substantial cost increases whereas firms that do not need to transport products physically will not be affected by the rise in fuel costs.</a:t>
            </a:r>
          </a:p>
          <a:p>
            <a:pPr eaLnBrk="1" hangingPunct="1"/>
            <a:r>
              <a:rPr lang="en-US" altLang="cs-CZ">
                <a:latin typeface="Calibri" panose="020F0502020204030204" pitchFamily="34" charset="0"/>
              </a:rPr>
              <a:t>Start-up firms have been successful by lowering their ATC as they increased output and achieved economies of scale.  This spreads out R&amp;D and advertising costs over a larger number of units.  Some examples of these types of firms are Starbucks, Microsoft, and Google.</a:t>
            </a:r>
          </a:p>
          <a:p>
            <a:pPr eaLnBrk="1" hangingPunct="1"/>
            <a:r>
              <a:rPr lang="en-US" altLang="cs-CZ">
                <a:latin typeface="Calibri" panose="020F0502020204030204" pitchFamily="34" charset="0"/>
              </a:rPr>
              <a:t>The Verson stamping machine can make as many as 5 million auto parts per year.  Though the machine is expensive, $30 million, it can make parts quickly and cheaply.  This machine is only warranted in factories with very large scale production.  This would be for those companies that can achieve economies of scale by using the low-cost productive machine.</a:t>
            </a:r>
          </a:p>
          <a:p>
            <a:pPr eaLnBrk="1" hangingPunct="1"/>
            <a:r>
              <a:rPr lang="en-US" altLang="cs-CZ">
                <a:latin typeface="Calibri" panose="020F0502020204030204" pitchFamily="34" charset="0"/>
              </a:rPr>
              <a:t>Daily newspapers have experienced decreases in advertising revenues, falling subscriptions, and increases in their AFC.  Advertising revenue has shifted to the internet and daily newspapers may be a thing of the past.  If they raise the price of the newspaper, they will sell fewer papers, but then the AFC rises too.  </a:t>
            </a:r>
          </a:p>
          <a:p>
            <a:pPr eaLnBrk="1" hangingPunct="1"/>
            <a:r>
              <a:rPr lang="en-US" altLang="cs-CZ">
                <a:latin typeface="Calibri" panose="020F0502020204030204" pitchFamily="34" charset="0"/>
              </a:rPr>
              <a:t>A commercial aircraft requires large scale production which easily achieves economies of scale and requires few production plants.  Concrete requires small scale production and therefore there are thousands of plants.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12A51B40-06A9-454F-A69E-0D951195E2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2794D1-825B-4CDA-AA8D-375570AEA382}" type="slidenum">
              <a:rPr lang="en-US" altLang="cs-CZ"/>
              <a:pPr eaLnBrk="1" hangingPunct="1"/>
              <a:t>27</a:t>
            </a:fld>
            <a:endParaRPr lang="en-US" altLang="cs-CZ"/>
          </a:p>
        </p:txBody>
      </p:sp>
      <p:sp>
        <p:nvSpPr>
          <p:cNvPr id="57347" name="Rectangle 2">
            <a:extLst>
              <a:ext uri="{FF2B5EF4-FFF2-40B4-BE49-F238E27FC236}">
                <a16:creationId xmlns:a16="http://schemas.microsoft.com/office/drawing/2014/main" id="{8F45DDD4-F545-4DCC-9C81-38542C752363}"/>
              </a:ext>
            </a:extLst>
          </p:cNvPr>
          <p:cNvSpPr>
            <a:spLocks noRot="1" noChangeArrowheads="1" noTextEdit="1"/>
          </p:cNvSpPr>
          <p:nvPr>
            <p:ph type="sldImg"/>
          </p:nvPr>
        </p:nvSpPr>
        <p:spPr>
          <a:ln/>
        </p:spPr>
      </p:sp>
      <p:sp>
        <p:nvSpPr>
          <p:cNvPr id="78852" name="Rectangle 3">
            <a:extLst>
              <a:ext uri="{FF2B5EF4-FFF2-40B4-BE49-F238E27FC236}">
                <a16:creationId xmlns:a16="http://schemas.microsoft.com/office/drawing/2014/main" id="{03E727DD-A7AC-4E81-AA51-C19FAEC52705}"/>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Sunk costs are irrelevant in decision-making.  An example of a sunk cost is when you buy football tickets, but on game day you do not want to go because you are sick, even though you already paid for the ticket.  Economic analysis says that you should not take actions for which marginal cost exceeds marginal benefit.  An example of a firm’s sunk cost might be when a firm spends a lot of money researching and developing a new product, but once the product reaches the market, it is a flop.  Should the firm continue to produce the product? In making a new decision, you should ignore all costs that are not affected by the decision.  R&amp;D, marketing, and production costs for a product that has insufficient demand should be considered sunk costs. The firm should discontinue production of the product. Some examples of this are New Coke and if you have a lease on a building but you need to move to a more profitable location.  Economists consider opportunity costs.  There are no opportunities in past decisions.</a:t>
            </a:r>
          </a:p>
          <a:p>
            <a:pPr eaLnBrk="1" hangingPunct="1"/>
            <a:endParaRPr lang="en-US" altLang="cs-CZ">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9EEB5DD-B352-4E61-9EF0-2DD9382C86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12DD92-0F07-439D-94D9-7A7DCE941FB5}" type="slidenum">
              <a:rPr lang="en-US" altLang="cs-CZ"/>
              <a:pPr eaLnBrk="1" hangingPunct="1"/>
              <a:t>3</a:t>
            </a:fld>
            <a:endParaRPr lang="en-US" altLang="cs-CZ"/>
          </a:p>
        </p:txBody>
      </p:sp>
      <p:sp>
        <p:nvSpPr>
          <p:cNvPr id="32771" name="Rectangle 2">
            <a:extLst>
              <a:ext uri="{FF2B5EF4-FFF2-40B4-BE49-F238E27FC236}">
                <a16:creationId xmlns:a16="http://schemas.microsoft.com/office/drawing/2014/main" id="{C5A9DBDD-2566-4BD9-BC4A-0CB2D255B02A}"/>
              </a:ext>
            </a:extLst>
          </p:cNvPr>
          <p:cNvSpPr>
            <a:spLocks noRot="1" noChangeArrowheads="1" noTextEdit="1"/>
          </p:cNvSpPr>
          <p:nvPr>
            <p:ph type="sldImg"/>
          </p:nvPr>
        </p:nvSpPr>
        <p:spPr>
          <a:ln/>
        </p:spPr>
      </p:sp>
      <p:sp>
        <p:nvSpPr>
          <p:cNvPr id="46084" name="Rectangle 3">
            <a:extLst>
              <a:ext uri="{FF2B5EF4-FFF2-40B4-BE49-F238E27FC236}">
                <a16:creationId xmlns:a16="http://schemas.microsoft.com/office/drawing/2014/main" id="{F68129C1-0D84-47D4-970F-5D2A9BAFAF37}"/>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Economic or pure profits are total revenue less all costs (explicit and implicit including a normal profit).  Economic profit will always be smaller than an accounting profit, which excludes implicit costs.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22B6C52E-B677-4BD3-9C62-55E0D76DC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401F33-AD6E-4F7C-9ECD-A0DF39EB4B3F}" type="slidenum">
              <a:rPr lang="en-US" altLang="cs-CZ"/>
              <a:pPr eaLnBrk="1" hangingPunct="1"/>
              <a:t>4</a:t>
            </a:fld>
            <a:endParaRPr lang="en-US" altLang="cs-CZ"/>
          </a:p>
        </p:txBody>
      </p:sp>
      <p:sp>
        <p:nvSpPr>
          <p:cNvPr id="33795" name="Rectangle 2">
            <a:extLst>
              <a:ext uri="{FF2B5EF4-FFF2-40B4-BE49-F238E27FC236}">
                <a16:creationId xmlns:a16="http://schemas.microsoft.com/office/drawing/2014/main" id="{80CC75AD-C172-4178-B0FD-DF19B1138EC0}"/>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42562349-DA96-4E20-86AE-6E77C5A874E7}"/>
              </a:ext>
            </a:extLst>
          </p:cNvPr>
          <p:cNvSpPr>
            <a:spLocks noGrp="1" noChangeArrowheads="1"/>
          </p:cNvSpPr>
          <p:nvPr>
            <p:ph type="body" idx="1"/>
          </p:nvPr>
        </p:nvSpPr>
        <p:spPr>
          <a:ln/>
        </p:spPr>
        <p:txBody>
          <a:bodyPr/>
          <a:lstStyle/>
          <a:p>
            <a:pPr>
              <a:defRPr/>
            </a:pPr>
            <a:r>
              <a:rPr lang="en-US" dirty="0">
                <a:latin typeface="+mn-lt"/>
              </a:rPr>
              <a:t>Economic profit versus accounting profit. Economic profit is equal to total revenue less economic costs.  Economic costs are the sum of explicit and implicit costs and include a normal profit to the entrepreneur. Accounting profit is equal to total revenue less accounting (explicit) costs.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ADE7AF86-8C4E-4A45-9F7D-E30D3CFA5B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566400-B57B-412F-9042-EBF5881FF0E5}" type="slidenum">
              <a:rPr lang="en-US" altLang="cs-CZ"/>
              <a:pPr eaLnBrk="1" hangingPunct="1"/>
              <a:t>5</a:t>
            </a:fld>
            <a:endParaRPr lang="en-US" altLang="cs-CZ"/>
          </a:p>
        </p:txBody>
      </p:sp>
      <p:sp>
        <p:nvSpPr>
          <p:cNvPr id="34819" name="Rectangle 2">
            <a:extLst>
              <a:ext uri="{FF2B5EF4-FFF2-40B4-BE49-F238E27FC236}">
                <a16:creationId xmlns:a16="http://schemas.microsoft.com/office/drawing/2014/main" id="{47AC3F09-F8A5-4A81-BC52-7C0D3356F5B4}"/>
              </a:ext>
            </a:extLst>
          </p:cNvPr>
          <p:cNvSpPr>
            <a:spLocks noRot="1" noChangeArrowheads="1" noTextEdit="1"/>
          </p:cNvSpPr>
          <p:nvPr>
            <p:ph type="sldImg"/>
          </p:nvPr>
        </p:nvSpPr>
        <p:spPr>
          <a:ln/>
        </p:spPr>
      </p:sp>
      <p:sp>
        <p:nvSpPr>
          <p:cNvPr id="48132" name="Rectangle 3">
            <a:extLst>
              <a:ext uri="{FF2B5EF4-FFF2-40B4-BE49-F238E27FC236}">
                <a16:creationId xmlns:a16="http://schemas.microsoft.com/office/drawing/2014/main" id="{5C45BC5C-D6BE-44F8-97CD-DF79AA3C8F21}"/>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The short run is a period of time that is too brief for a firm to alter its plant capacity, but can change output somewhat by increasing or decreasing its variable inputs.  The long run is a period of time that is long enough for the firm to adjust the plant size as well as enter or leave the industry. All inputs are variable in the long run.  One of the primary characteristics of the long run is that it is enough time for firms to enter and exit the industry.  Notice that the actual time associated with the short and long run will differ among industries.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2F2D28B3-4008-4BF6-BFD3-A26C49D5F2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186CC2-80AD-4A81-9A49-CB559F312815}" type="slidenum">
              <a:rPr lang="en-US" altLang="cs-CZ"/>
              <a:pPr eaLnBrk="1" hangingPunct="1"/>
              <a:t>6</a:t>
            </a:fld>
            <a:endParaRPr lang="en-US" altLang="cs-CZ"/>
          </a:p>
        </p:txBody>
      </p:sp>
      <p:sp>
        <p:nvSpPr>
          <p:cNvPr id="35843" name="Rectangle 2">
            <a:extLst>
              <a:ext uri="{FF2B5EF4-FFF2-40B4-BE49-F238E27FC236}">
                <a16:creationId xmlns:a16="http://schemas.microsoft.com/office/drawing/2014/main" id="{B9D84B42-AD21-4F1E-B9C4-87E9A2F2D24D}"/>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1523A916-FD84-4CDF-875B-BC1893890B64}"/>
              </a:ext>
            </a:extLst>
          </p:cNvPr>
          <p:cNvSpPr>
            <a:spLocks noGrp="1" noChangeArrowheads="1"/>
          </p:cNvSpPr>
          <p:nvPr>
            <p:ph type="body" idx="1"/>
          </p:nvPr>
        </p:nvSpPr>
        <p:spPr>
          <a:ln/>
        </p:spPr>
        <p:txBody>
          <a:bodyPr/>
          <a:lstStyle/>
          <a:p>
            <a:pPr eaLnBrk="1" hangingPunct="1">
              <a:defRPr/>
            </a:pPr>
            <a:r>
              <a:rPr lang="en-US" dirty="0">
                <a:latin typeface="+mn-lt"/>
              </a:rPr>
              <a:t>The production relationships reflect how labor and output are related in the short run.  The total product is the total quantity that is produced.  Marginal product (MP) is the amount that total product changes when labor changes by one unit.  It reflects the change in output when one more unit of labor is hired.  Average product is the output that is produced per unit of labor.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8FC185F-6698-43AF-9422-A2739BF4BC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9102E0-8243-4C06-968F-8F189B5A16B4}" type="slidenum">
              <a:rPr lang="en-US" altLang="cs-CZ"/>
              <a:pPr eaLnBrk="1" hangingPunct="1"/>
              <a:t>7</a:t>
            </a:fld>
            <a:endParaRPr lang="en-US" altLang="cs-CZ"/>
          </a:p>
        </p:txBody>
      </p:sp>
      <p:sp>
        <p:nvSpPr>
          <p:cNvPr id="36867" name="Rectangle 2">
            <a:extLst>
              <a:ext uri="{FF2B5EF4-FFF2-40B4-BE49-F238E27FC236}">
                <a16:creationId xmlns:a16="http://schemas.microsoft.com/office/drawing/2014/main" id="{094E95D1-AF85-47EA-9802-0397BC23527A}"/>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B30D4253-14FD-447B-95B8-0F001E73D21A}"/>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As successive increments of a variable resource are added to a fixed resource, the marginal product of the variable resource will decrease.  Essentially the fixed plant gets overcrowded with variable resources.  If we focus on labor being the variable resource, when there isn’t any labor, then the plant is underused because none of the machinery is being used, etc.  When hiring one unit of labor, the machinery is still underused – there is machinery that is often idle as that one unit of labor has to perform all of the tasks.  As the firm continues to hire more and more labor, the TP is rising by increasing amounts because the machinery is being used more and more to its capacity.  However, at some point there will be so much labor that the fixed resources are overutilized and the individuals will have to wait to use the necessary equipment.  This is where we might see diminishing marginal returns – where the TP is still increasing when hiring one more unit of labor, but it doesn’t increase as much as it did with the previous unit of labor.</a:t>
            </a:r>
          </a:p>
          <a:p>
            <a:pPr eaLnBrk="1" hangingPunct="1"/>
            <a:r>
              <a:rPr lang="en-US" altLang="cs-CZ">
                <a:latin typeface="Calibri" panose="020F0502020204030204" pitchFamily="34" charset="0"/>
              </a:rPr>
              <a:t>The table on the next slide presents a numerical example of the law of diminishing returns. </a:t>
            </a:r>
          </a:p>
          <a:p>
            <a:pPr eaLnBrk="1" hangingPunct="1"/>
            <a:endParaRPr lang="en-US" altLang="cs-CZ">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67240933-590C-4EE8-9D5D-00CCED37CA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261F46-5C90-4F2C-BC44-9B29197A97E0}" type="slidenum">
              <a:rPr lang="en-US" altLang="cs-CZ"/>
              <a:pPr eaLnBrk="1" hangingPunct="1"/>
              <a:t>8</a:t>
            </a:fld>
            <a:endParaRPr lang="en-US" altLang="cs-CZ"/>
          </a:p>
        </p:txBody>
      </p:sp>
      <p:sp>
        <p:nvSpPr>
          <p:cNvPr id="37891" name="Rectangle 2">
            <a:extLst>
              <a:ext uri="{FF2B5EF4-FFF2-40B4-BE49-F238E27FC236}">
                <a16:creationId xmlns:a16="http://schemas.microsoft.com/office/drawing/2014/main" id="{F2B16CC6-F63A-432A-8B69-6D475572FA05}"/>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C28C89FA-2BFF-445B-AB28-96FB02F261BC}"/>
              </a:ext>
            </a:extLst>
          </p:cNvPr>
          <p:cNvSpPr>
            <a:spLocks noGrp="1" noChangeArrowheads="1"/>
          </p:cNvSpPr>
          <p:nvPr>
            <p:ph type="body" idx="1"/>
          </p:nvPr>
        </p:nvSpPr>
        <p:spPr>
          <a:ln/>
        </p:spPr>
        <p:txBody>
          <a:bodyPr/>
          <a:lstStyle/>
          <a:p>
            <a:pPr eaLnBrk="1" hangingPunct="1"/>
            <a:r>
              <a:rPr lang="en-US" altLang="cs-CZ">
                <a:latin typeface="Calibri" panose="020F0502020204030204" pitchFamily="34" charset="0"/>
              </a:rPr>
              <a:t>You can see that at first TP is rising at an increasing rate.  So MP is positive and getting larger.  This is called increasing marginal returns.  Then TP continues to increase, but by smaller and smaller amounts.  This is called diminishing marginal returns.  TP is still positive and rising but it is now rising at a slower rate.  MP measures the rate of change of TP.  So, when the firm has hired so many workers that it is overcrowded and impedes the workers’ abilities to produce, the TP starts to fall and MP becomes negative.  AP starts out increasing due to increasing marginal returns. Then, at some point, AP will begin to fall as a result of the effects of diminishing marginal returns.  It takes AP longer to reflect the diminishing marginal returns.  </a:t>
            </a:r>
            <a:endParaRPr lang="en-US" altLang="cs-CZ">
              <a:latin typeface="Arial" panose="020B0604020202020204" pitchFamily="34" charset="0"/>
            </a:endParaRPr>
          </a:p>
          <a:p>
            <a:pPr eaLnBrk="1" hangingPunct="1"/>
            <a:endParaRPr lang="en-US"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24542896-A4AC-465F-9B79-3E546B72A4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9CCD54-313D-4A83-BBE9-1C6525BB0403}" type="slidenum">
              <a:rPr lang="en-US" altLang="cs-CZ"/>
              <a:pPr eaLnBrk="1" hangingPunct="1"/>
              <a:t>9</a:t>
            </a:fld>
            <a:endParaRPr lang="en-US" altLang="cs-CZ"/>
          </a:p>
        </p:txBody>
      </p:sp>
      <p:sp>
        <p:nvSpPr>
          <p:cNvPr id="38915" name="Rectangle 2">
            <a:extLst>
              <a:ext uri="{FF2B5EF4-FFF2-40B4-BE49-F238E27FC236}">
                <a16:creationId xmlns:a16="http://schemas.microsoft.com/office/drawing/2014/main" id="{CC8FBB7C-6ADF-43B7-AEBA-60C914367628}"/>
              </a:ext>
            </a:extLst>
          </p:cNvPr>
          <p:cNvSpPr>
            <a:spLocks noRot="1" noChangeArrowheads="1" noTextEdit="1"/>
          </p:cNvSpPr>
          <p:nvPr>
            <p:ph type="sldImg"/>
          </p:nvPr>
        </p:nvSpPr>
        <p:spPr>
          <a:ln/>
        </p:spPr>
      </p:sp>
      <p:sp>
        <p:nvSpPr>
          <p:cNvPr id="52228" name="Rectangle 3">
            <a:extLst>
              <a:ext uri="{FF2B5EF4-FFF2-40B4-BE49-F238E27FC236}">
                <a16:creationId xmlns:a16="http://schemas.microsoft.com/office/drawing/2014/main" id="{82C3C605-7D0B-41B2-A12F-F0D0A6E7D024}"/>
              </a:ext>
            </a:extLst>
          </p:cNvPr>
          <p:cNvSpPr>
            <a:spLocks noGrp="1" noChangeArrowheads="1"/>
          </p:cNvSpPr>
          <p:nvPr>
            <p:ph type="body" idx="1"/>
          </p:nvPr>
        </p:nvSpPr>
        <p:spPr>
          <a:ln/>
        </p:spPr>
        <p:txBody>
          <a:bodyPr/>
          <a:lstStyle/>
          <a:p>
            <a:r>
              <a:rPr lang="en-US" altLang="cs-CZ">
                <a:latin typeface="Calibri" panose="020F0502020204030204" pitchFamily="34" charset="0"/>
              </a:rPr>
              <a:t>The law of diminishing returns. (a) As a variable resource (labor) is added to fixed amounts of other resources (land or capital). The total product that results will eventually increase by diminishing amounts, reach a maximum, and then decline.  </a:t>
            </a:r>
          </a:p>
          <a:p>
            <a:r>
              <a:rPr lang="en-US" altLang="cs-CZ">
                <a:latin typeface="Calibri" panose="020F0502020204030204" pitchFamily="34" charset="0"/>
              </a:rPr>
              <a:t>(b) Marginal product is the change in total product associated with each new unit of labor.  Average product is simply output per labor unit. Note that marginal product intersects average product at the maximum average product.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B71DD002-E412-4452-B049-D4AB8DEAA71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3DEA4EE-3A31-49CE-A1B1-0555A35B8A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6109CC5-067E-4DA1-8DE8-81D29999404E}"/>
              </a:ext>
            </a:extLst>
          </p:cNvPr>
          <p:cNvSpPr>
            <a:spLocks noGrp="1" noChangeArrowheads="1"/>
          </p:cNvSpPr>
          <p:nvPr>
            <p:ph type="sldNum" sz="quarter" idx="12"/>
          </p:nvPr>
        </p:nvSpPr>
        <p:spPr>
          <a:ln/>
        </p:spPr>
        <p:txBody>
          <a:bodyPr/>
          <a:lstStyle>
            <a:lvl1pPr>
              <a:defRPr/>
            </a:lvl1pPr>
          </a:lstStyle>
          <a:p>
            <a:fld id="{60E6C33E-ECCE-484D-A225-E2F19570C992}" type="slidenum">
              <a:rPr lang="en-US" altLang="cs-CZ"/>
              <a:pPr/>
              <a:t>‹#›</a:t>
            </a:fld>
            <a:endParaRPr lang="en-US" altLang="cs-CZ"/>
          </a:p>
        </p:txBody>
      </p:sp>
    </p:spTree>
    <p:extLst>
      <p:ext uri="{BB962C8B-B14F-4D97-AF65-F5344CB8AC3E}">
        <p14:creationId xmlns:p14="http://schemas.microsoft.com/office/powerpoint/2010/main" val="1337864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D696594-8950-40D0-B1DC-2F78035BE44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DB8FCC9-00CB-46B4-9E55-78DA5D33BD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D14970F-9A7B-4FE1-B50D-1AA7E835BE31}"/>
              </a:ext>
            </a:extLst>
          </p:cNvPr>
          <p:cNvSpPr>
            <a:spLocks noGrp="1" noChangeArrowheads="1"/>
          </p:cNvSpPr>
          <p:nvPr>
            <p:ph type="sldNum" sz="quarter" idx="12"/>
          </p:nvPr>
        </p:nvSpPr>
        <p:spPr>
          <a:ln/>
        </p:spPr>
        <p:txBody>
          <a:bodyPr/>
          <a:lstStyle>
            <a:lvl1pPr>
              <a:defRPr/>
            </a:lvl1pPr>
          </a:lstStyle>
          <a:p>
            <a:fld id="{22BD1764-9F03-4631-AA0D-7D7456DFD1C1}" type="slidenum">
              <a:rPr lang="en-US" altLang="cs-CZ"/>
              <a:pPr/>
              <a:t>‹#›</a:t>
            </a:fld>
            <a:endParaRPr lang="en-US" altLang="cs-CZ"/>
          </a:p>
        </p:txBody>
      </p:sp>
    </p:spTree>
    <p:extLst>
      <p:ext uri="{BB962C8B-B14F-4D97-AF65-F5344CB8AC3E}">
        <p14:creationId xmlns:p14="http://schemas.microsoft.com/office/powerpoint/2010/main" val="3770284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3FBF268-15BC-4B31-82D0-BCD3C7644D7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E15A757-37B9-4A48-836C-8454A8965E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52A880-95E3-4D43-A5C9-E20DD9A23AEB}"/>
              </a:ext>
            </a:extLst>
          </p:cNvPr>
          <p:cNvSpPr>
            <a:spLocks noGrp="1" noChangeArrowheads="1"/>
          </p:cNvSpPr>
          <p:nvPr>
            <p:ph type="sldNum" sz="quarter" idx="12"/>
          </p:nvPr>
        </p:nvSpPr>
        <p:spPr>
          <a:ln/>
        </p:spPr>
        <p:txBody>
          <a:bodyPr/>
          <a:lstStyle>
            <a:lvl1pPr>
              <a:defRPr/>
            </a:lvl1pPr>
          </a:lstStyle>
          <a:p>
            <a:fld id="{542F367F-9262-40AA-9F2D-A95807E4F3B0}" type="slidenum">
              <a:rPr lang="en-US" altLang="cs-CZ"/>
              <a:pPr/>
              <a:t>‹#›</a:t>
            </a:fld>
            <a:endParaRPr lang="en-US" altLang="cs-CZ"/>
          </a:p>
        </p:txBody>
      </p:sp>
    </p:spTree>
    <p:extLst>
      <p:ext uri="{BB962C8B-B14F-4D97-AF65-F5344CB8AC3E}">
        <p14:creationId xmlns:p14="http://schemas.microsoft.com/office/powerpoint/2010/main" val="1794341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EDBC23A-61C0-485C-AA9B-8493FEFEF80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70BB136-3CE5-4B99-92B0-A883DE3BD14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4230E9C-BC98-47D0-A903-09AA919E2CB9}"/>
              </a:ext>
            </a:extLst>
          </p:cNvPr>
          <p:cNvSpPr>
            <a:spLocks noGrp="1" noChangeArrowheads="1"/>
          </p:cNvSpPr>
          <p:nvPr>
            <p:ph type="sldNum" sz="quarter" idx="12"/>
          </p:nvPr>
        </p:nvSpPr>
        <p:spPr>
          <a:ln/>
        </p:spPr>
        <p:txBody>
          <a:bodyPr/>
          <a:lstStyle>
            <a:lvl1pPr>
              <a:defRPr/>
            </a:lvl1pPr>
          </a:lstStyle>
          <a:p>
            <a:fld id="{7031FE46-9B0F-47F0-9A8D-420D3931386A}" type="slidenum">
              <a:rPr lang="en-US" altLang="cs-CZ"/>
              <a:pPr/>
              <a:t>‹#›</a:t>
            </a:fld>
            <a:endParaRPr lang="en-US" altLang="cs-CZ"/>
          </a:p>
        </p:txBody>
      </p:sp>
    </p:spTree>
    <p:extLst>
      <p:ext uri="{BB962C8B-B14F-4D97-AF65-F5344CB8AC3E}">
        <p14:creationId xmlns:p14="http://schemas.microsoft.com/office/powerpoint/2010/main" val="2750445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7CA7AB2-2618-4B75-B7D0-CCDC569A40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A31F82A-C82A-4D73-851E-7167E036E5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DEF48A-5CC5-4ACF-ADD9-1C68E4D820FD}"/>
              </a:ext>
            </a:extLst>
          </p:cNvPr>
          <p:cNvSpPr>
            <a:spLocks noGrp="1" noChangeArrowheads="1"/>
          </p:cNvSpPr>
          <p:nvPr>
            <p:ph type="sldNum" sz="quarter" idx="12"/>
          </p:nvPr>
        </p:nvSpPr>
        <p:spPr>
          <a:ln/>
        </p:spPr>
        <p:txBody>
          <a:bodyPr/>
          <a:lstStyle>
            <a:lvl1pPr>
              <a:defRPr/>
            </a:lvl1pPr>
          </a:lstStyle>
          <a:p>
            <a:fld id="{AFA6CC98-4897-4FA6-8A06-74C3551F724C}" type="slidenum">
              <a:rPr lang="en-US" altLang="cs-CZ"/>
              <a:pPr/>
              <a:t>‹#›</a:t>
            </a:fld>
            <a:endParaRPr lang="en-US" altLang="cs-CZ"/>
          </a:p>
        </p:txBody>
      </p:sp>
    </p:spTree>
    <p:extLst>
      <p:ext uri="{BB962C8B-B14F-4D97-AF65-F5344CB8AC3E}">
        <p14:creationId xmlns:p14="http://schemas.microsoft.com/office/powerpoint/2010/main" val="930209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8F53EF8-1D6B-4DC2-9E5F-D997BC06D1A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78FB95E-B0E2-4A27-947C-4BF74C7452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40F681C-7950-419E-ACAE-E792FC29B831}"/>
              </a:ext>
            </a:extLst>
          </p:cNvPr>
          <p:cNvSpPr>
            <a:spLocks noGrp="1" noChangeArrowheads="1"/>
          </p:cNvSpPr>
          <p:nvPr>
            <p:ph type="sldNum" sz="quarter" idx="12"/>
          </p:nvPr>
        </p:nvSpPr>
        <p:spPr>
          <a:ln/>
        </p:spPr>
        <p:txBody>
          <a:bodyPr/>
          <a:lstStyle>
            <a:lvl1pPr>
              <a:defRPr/>
            </a:lvl1pPr>
          </a:lstStyle>
          <a:p>
            <a:fld id="{77DC3A13-5AC2-43B2-B85B-8FA0F7200222}" type="slidenum">
              <a:rPr lang="en-US" altLang="cs-CZ"/>
              <a:pPr/>
              <a:t>‹#›</a:t>
            </a:fld>
            <a:endParaRPr lang="en-US" altLang="cs-CZ"/>
          </a:p>
        </p:txBody>
      </p:sp>
    </p:spTree>
    <p:extLst>
      <p:ext uri="{BB962C8B-B14F-4D97-AF65-F5344CB8AC3E}">
        <p14:creationId xmlns:p14="http://schemas.microsoft.com/office/powerpoint/2010/main" val="329768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0A1BA9A-EAE7-47F8-BADC-CE708718A12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9BEB5FE-8755-4A85-B259-B10D9F174A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A63E13C-E5F8-4BB2-BF11-00FE5E56B59A}"/>
              </a:ext>
            </a:extLst>
          </p:cNvPr>
          <p:cNvSpPr>
            <a:spLocks noGrp="1" noChangeArrowheads="1"/>
          </p:cNvSpPr>
          <p:nvPr>
            <p:ph type="sldNum" sz="quarter" idx="12"/>
          </p:nvPr>
        </p:nvSpPr>
        <p:spPr>
          <a:ln/>
        </p:spPr>
        <p:txBody>
          <a:bodyPr/>
          <a:lstStyle>
            <a:lvl1pPr>
              <a:defRPr/>
            </a:lvl1pPr>
          </a:lstStyle>
          <a:p>
            <a:fld id="{05AD5C1A-EB98-46DD-8CE2-93F898F61A3D}" type="slidenum">
              <a:rPr lang="en-US" altLang="cs-CZ"/>
              <a:pPr/>
              <a:t>‹#›</a:t>
            </a:fld>
            <a:endParaRPr lang="en-US" altLang="cs-CZ"/>
          </a:p>
        </p:txBody>
      </p:sp>
    </p:spTree>
    <p:extLst>
      <p:ext uri="{BB962C8B-B14F-4D97-AF65-F5344CB8AC3E}">
        <p14:creationId xmlns:p14="http://schemas.microsoft.com/office/powerpoint/2010/main" val="234252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881A537-C0D8-4D06-927A-CC2900FB3C6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F1FEF64-24B2-4700-AAB2-3B86D18587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202D8D5-3962-4983-8615-BDF78D16F4BB}"/>
              </a:ext>
            </a:extLst>
          </p:cNvPr>
          <p:cNvSpPr>
            <a:spLocks noGrp="1" noChangeArrowheads="1"/>
          </p:cNvSpPr>
          <p:nvPr>
            <p:ph type="sldNum" sz="quarter" idx="12"/>
          </p:nvPr>
        </p:nvSpPr>
        <p:spPr>
          <a:ln/>
        </p:spPr>
        <p:txBody>
          <a:bodyPr/>
          <a:lstStyle>
            <a:lvl1pPr>
              <a:defRPr/>
            </a:lvl1pPr>
          </a:lstStyle>
          <a:p>
            <a:fld id="{C286BB86-38FC-4B53-A24E-D9EA98E1A1E6}" type="slidenum">
              <a:rPr lang="en-US" altLang="cs-CZ"/>
              <a:pPr/>
              <a:t>‹#›</a:t>
            </a:fld>
            <a:endParaRPr lang="en-US" altLang="cs-CZ"/>
          </a:p>
        </p:txBody>
      </p:sp>
    </p:spTree>
    <p:extLst>
      <p:ext uri="{BB962C8B-B14F-4D97-AF65-F5344CB8AC3E}">
        <p14:creationId xmlns:p14="http://schemas.microsoft.com/office/powerpoint/2010/main" val="2477386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E0FD8A1-D9BB-4404-A0B8-10682AA42B3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343A582-DE01-4020-B47A-703B69ECFA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E5BA67A-3D97-439B-84E5-ED9F8DD4FCF5}"/>
              </a:ext>
            </a:extLst>
          </p:cNvPr>
          <p:cNvSpPr>
            <a:spLocks noGrp="1" noChangeArrowheads="1"/>
          </p:cNvSpPr>
          <p:nvPr>
            <p:ph type="sldNum" sz="quarter" idx="12"/>
          </p:nvPr>
        </p:nvSpPr>
        <p:spPr>
          <a:ln/>
        </p:spPr>
        <p:txBody>
          <a:bodyPr/>
          <a:lstStyle>
            <a:lvl1pPr>
              <a:defRPr/>
            </a:lvl1pPr>
          </a:lstStyle>
          <a:p>
            <a:fld id="{0256C8F2-A11E-4E47-803B-6F378B873F00}" type="slidenum">
              <a:rPr lang="en-US" altLang="cs-CZ"/>
              <a:pPr/>
              <a:t>‹#›</a:t>
            </a:fld>
            <a:endParaRPr lang="en-US" altLang="cs-CZ"/>
          </a:p>
        </p:txBody>
      </p:sp>
    </p:spTree>
    <p:extLst>
      <p:ext uri="{BB962C8B-B14F-4D97-AF65-F5344CB8AC3E}">
        <p14:creationId xmlns:p14="http://schemas.microsoft.com/office/powerpoint/2010/main" val="220765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8743463-7155-4C44-9A45-86A7F1C4F21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989F5E0-4C8F-409C-BE0F-D6656285F3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CD7A08F-DD64-47F9-A74D-DAE13FA34A7E}"/>
              </a:ext>
            </a:extLst>
          </p:cNvPr>
          <p:cNvSpPr>
            <a:spLocks noGrp="1" noChangeArrowheads="1"/>
          </p:cNvSpPr>
          <p:nvPr>
            <p:ph type="sldNum" sz="quarter" idx="12"/>
          </p:nvPr>
        </p:nvSpPr>
        <p:spPr>
          <a:ln/>
        </p:spPr>
        <p:txBody>
          <a:bodyPr/>
          <a:lstStyle>
            <a:lvl1pPr>
              <a:defRPr/>
            </a:lvl1pPr>
          </a:lstStyle>
          <a:p>
            <a:fld id="{923A0DC7-7A96-473F-A03D-42865618D0E3}" type="slidenum">
              <a:rPr lang="en-US" altLang="cs-CZ"/>
              <a:pPr/>
              <a:t>‹#›</a:t>
            </a:fld>
            <a:endParaRPr lang="en-US" altLang="cs-CZ"/>
          </a:p>
        </p:txBody>
      </p:sp>
    </p:spTree>
    <p:extLst>
      <p:ext uri="{BB962C8B-B14F-4D97-AF65-F5344CB8AC3E}">
        <p14:creationId xmlns:p14="http://schemas.microsoft.com/office/powerpoint/2010/main" val="148575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165FC0E-F2C9-460E-A299-CE9FFBC77F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688A127-8345-4F0C-B894-269B21730B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C04CCEC-C962-45E1-978C-FA5E3F9ED3C5}"/>
              </a:ext>
            </a:extLst>
          </p:cNvPr>
          <p:cNvSpPr>
            <a:spLocks noGrp="1" noChangeArrowheads="1"/>
          </p:cNvSpPr>
          <p:nvPr>
            <p:ph type="sldNum" sz="quarter" idx="12"/>
          </p:nvPr>
        </p:nvSpPr>
        <p:spPr>
          <a:ln/>
        </p:spPr>
        <p:txBody>
          <a:bodyPr/>
          <a:lstStyle>
            <a:lvl1pPr>
              <a:defRPr/>
            </a:lvl1pPr>
          </a:lstStyle>
          <a:p>
            <a:fld id="{14B921ED-0251-4DB0-A3C0-E092D53D8494}" type="slidenum">
              <a:rPr lang="en-US" altLang="cs-CZ"/>
              <a:pPr/>
              <a:t>‹#›</a:t>
            </a:fld>
            <a:endParaRPr lang="en-US" altLang="cs-CZ"/>
          </a:p>
        </p:txBody>
      </p:sp>
    </p:spTree>
    <p:extLst>
      <p:ext uri="{BB962C8B-B14F-4D97-AF65-F5344CB8AC3E}">
        <p14:creationId xmlns:p14="http://schemas.microsoft.com/office/powerpoint/2010/main" val="3322310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AAF91AF-8ACC-4DC1-B888-F4B6AC0C47B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Rectangle 3">
            <a:extLst>
              <a:ext uri="{FF2B5EF4-FFF2-40B4-BE49-F238E27FC236}">
                <a16:creationId xmlns:a16="http://schemas.microsoft.com/office/drawing/2014/main" id="{DA358300-C06F-4298-A055-11CB6C2F3F4E}"/>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8" name="Rectangle 4">
            <a:extLst>
              <a:ext uri="{FF2B5EF4-FFF2-40B4-BE49-F238E27FC236}">
                <a16:creationId xmlns:a16="http://schemas.microsoft.com/office/drawing/2014/main" id="{20FFD3F6-1486-48D5-A6DA-81987B97ECB7}"/>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466A4443-FAAE-44A7-9B80-9CED70F1D4F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969582F3-80B2-4524-82AE-84D1790EBC6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2B35E8C-6627-4D50-8E09-84F9B08E44F6}" type="slidenum">
              <a:rPr lang="en-US" altLang="cs-CZ"/>
              <a:pPr/>
              <a:t>‹#›</a:t>
            </a:fld>
            <a:endParaRPr lang="en-US"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589C"/>
        </a:solidFill>
        <a:effectLst/>
      </p:bgPr>
    </p:bg>
    <p:spTree>
      <p:nvGrpSpPr>
        <p:cNvPr id="1" name=""/>
        <p:cNvGrpSpPr/>
        <p:nvPr/>
      </p:nvGrpSpPr>
      <p:grpSpPr>
        <a:xfrm>
          <a:off x="0" y="0"/>
          <a:ext cx="0" cy="0"/>
          <a:chOff x="0" y="0"/>
          <a:chExt cx="0" cy="0"/>
        </a:xfrm>
      </p:grpSpPr>
      <p:pic>
        <p:nvPicPr>
          <p:cNvPr id="2050" name="Picture 4">
            <a:extLst>
              <a:ext uri="{FF2B5EF4-FFF2-40B4-BE49-F238E27FC236}">
                <a16:creationId xmlns:a16="http://schemas.microsoft.com/office/drawing/2014/main" id="{2A06C207-EE7A-4E83-B879-BC952D8B79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8">
            <a:extLst>
              <a:ext uri="{FF2B5EF4-FFF2-40B4-BE49-F238E27FC236}">
                <a16:creationId xmlns:a16="http://schemas.microsoft.com/office/drawing/2014/main" id="{C75DFC39-99A4-4F3E-A69C-D46A11E5061B}"/>
              </a:ext>
            </a:extLst>
          </p:cNvPr>
          <p:cNvSpPr>
            <a:spLocks noChangeArrowheads="1"/>
          </p:cNvSpPr>
          <p:nvPr/>
        </p:nvSpPr>
        <p:spPr bwMode="auto">
          <a:xfrm>
            <a:off x="0" y="2295525"/>
            <a:ext cx="9144000" cy="11430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latin typeface="Tw Cen MT" panose="020B0602020104020603" pitchFamily="34" charset="-18"/>
            </a:endParaRPr>
          </a:p>
        </p:txBody>
      </p:sp>
      <p:sp>
        <p:nvSpPr>
          <p:cNvPr id="2052" name="Rectangle 2">
            <a:extLst>
              <a:ext uri="{FF2B5EF4-FFF2-40B4-BE49-F238E27FC236}">
                <a16:creationId xmlns:a16="http://schemas.microsoft.com/office/drawing/2014/main" id="{07BC5B15-BAA6-4552-9BB0-4D423E252EE0}"/>
              </a:ext>
            </a:extLst>
          </p:cNvPr>
          <p:cNvSpPr>
            <a:spLocks noGrp="1" noChangeArrowheads="1"/>
          </p:cNvSpPr>
          <p:nvPr>
            <p:ph type="ctrTitle"/>
          </p:nvPr>
        </p:nvSpPr>
        <p:spPr>
          <a:xfrm>
            <a:off x="2667000" y="2438400"/>
            <a:ext cx="6477000" cy="838200"/>
          </a:xfrm>
        </p:spPr>
        <p:txBody>
          <a:bodyPr/>
          <a:lstStyle/>
          <a:p>
            <a:pPr algn="r" eaLnBrk="1" hangingPunct="1"/>
            <a:r>
              <a:rPr lang="en-US" altLang="cs-CZ" sz="3600" dirty="0">
                <a:solidFill>
                  <a:schemeClr val="bg1"/>
                </a:solidFill>
                <a:latin typeface="Tahoma" panose="020B0604030504040204" pitchFamily="34" charset="0"/>
              </a:rPr>
              <a:t>Businesses and the Costs of Production</a:t>
            </a:r>
          </a:p>
        </p:txBody>
      </p:sp>
      <p:sp>
        <p:nvSpPr>
          <p:cNvPr id="2053" name="Text Box 5">
            <a:extLst>
              <a:ext uri="{FF2B5EF4-FFF2-40B4-BE49-F238E27FC236}">
                <a16:creationId xmlns:a16="http://schemas.microsoft.com/office/drawing/2014/main" id="{6C341AFC-CF50-45F9-A923-C92FE07F0702}"/>
              </a:ext>
            </a:extLst>
          </p:cNvPr>
          <p:cNvSpPr txBox="1">
            <a:spLocks noChangeArrowheads="1"/>
          </p:cNvSpPr>
          <p:nvPr/>
        </p:nvSpPr>
        <p:spPr bwMode="auto">
          <a:xfrm>
            <a:off x="228600" y="1447800"/>
            <a:ext cx="83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4400">
                <a:solidFill>
                  <a:schemeClr val="bg1"/>
                </a:solidFill>
              </a:rPr>
              <a:t>07</a:t>
            </a:r>
          </a:p>
        </p:txBody>
      </p:sp>
      <p:sp>
        <p:nvSpPr>
          <p:cNvPr id="198673" name="Text Box 2065">
            <a:extLst>
              <a:ext uri="{FF2B5EF4-FFF2-40B4-BE49-F238E27FC236}">
                <a16:creationId xmlns:a16="http://schemas.microsoft.com/office/drawing/2014/main" id="{7516D548-1C68-4177-A2FE-225D19C5775D}"/>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000" b="1" i="1">
                <a:solidFill>
                  <a:schemeClr val="bg1"/>
                </a:solidFill>
                <a:latin typeface="Times New Roman" panose="02020603050405020304" pitchFamily="18" charset="0"/>
                <a:ea typeface="MS PGothic" panose="020B0600070205080204" pitchFamily="34" charset="-128"/>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MS PGothic" panose="020B0600070205080204" pitchFamily="34" charset="-128"/>
            </a:endParaRPr>
          </a:p>
        </p:txBody>
      </p:sp>
      <p:sp>
        <p:nvSpPr>
          <p:cNvPr id="198674" name="Text Box 2066">
            <a:extLst>
              <a:ext uri="{FF2B5EF4-FFF2-40B4-BE49-F238E27FC236}">
                <a16:creationId xmlns:a16="http://schemas.microsoft.com/office/drawing/2014/main" id="{7B5FAA11-09F0-4216-A2E7-D5B5B0EC000D}"/>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cs-CZ" sz="1000" b="1" i="1">
                <a:solidFill>
                  <a:schemeClr val="bg1"/>
                </a:solidFill>
                <a:latin typeface="Times New Roman" panose="02020603050405020304" pitchFamily="18" charset="0"/>
                <a:ea typeface="MS PGothic" panose="020B0600070205080204" pitchFamily="34" charset="-128"/>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2ED51F0D-EB5B-47C7-A7E9-1DB2E3A3C53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1267" name="Rectangle 2">
            <a:extLst>
              <a:ext uri="{FF2B5EF4-FFF2-40B4-BE49-F238E27FC236}">
                <a16:creationId xmlns:a16="http://schemas.microsoft.com/office/drawing/2014/main" id="{CD3808F0-1948-4AFF-81F2-2D8EA6EFCA4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Short-Run Production Costs</a:t>
            </a:r>
          </a:p>
        </p:txBody>
      </p:sp>
      <p:sp>
        <p:nvSpPr>
          <p:cNvPr id="11268" name="Rectangle 3">
            <a:extLst>
              <a:ext uri="{FF2B5EF4-FFF2-40B4-BE49-F238E27FC236}">
                <a16:creationId xmlns:a16="http://schemas.microsoft.com/office/drawing/2014/main" id="{8E6BA836-3542-4478-87C4-533D4A9DEDAF}"/>
              </a:ext>
            </a:extLst>
          </p:cNvPr>
          <p:cNvSpPr>
            <a:spLocks noGrp="1" noChangeArrowheads="1"/>
          </p:cNvSpPr>
          <p:nvPr>
            <p:ph type="body" idx="1"/>
          </p:nvPr>
        </p:nvSpPr>
        <p:spPr>
          <a:xfrm>
            <a:off x="762000" y="1066800"/>
            <a:ext cx="8594725" cy="5211763"/>
          </a:xfrm>
        </p:spPr>
        <p:txBody>
          <a:bodyPr/>
          <a:lstStyle/>
          <a:p>
            <a:pPr eaLnBrk="1" hangingPunct="1">
              <a:buClr>
                <a:srgbClr val="3399FF"/>
              </a:buClr>
              <a:buSzPct val="125000"/>
            </a:pPr>
            <a:r>
              <a:rPr lang="en-US" altLang="cs-CZ" sz="3600"/>
              <a:t>Fixed Costs (TFC)</a:t>
            </a:r>
          </a:p>
          <a:p>
            <a:pPr lvl="1" eaLnBrk="1" hangingPunct="1">
              <a:buClr>
                <a:srgbClr val="3399FF"/>
              </a:buClr>
              <a:buSzPct val="125000"/>
              <a:buFont typeface="Arial" panose="020B0604020202020204" pitchFamily="34" charset="0"/>
              <a:buChar char="•"/>
            </a:pPr>
            <a:r>
              <a:rPr lang="en-US" altLang="cs-CZ" sz="3600"/>
              <a:t>Costs do not vary with output</a:t>
            </a:r>
          </a:p>
          <a:p>
            <a:pPr eaLnBrk="1" hangingPunct="1">
              <a:buClr>
                <a:srgbClr val="3399FF"/>
              </a:buClr>
              <a:buSzPct val="125000"/>
            </a:pPr>
            <a:r>
              <a:rPr lang="en-US" altLang="cs-CZ" sz="3600"/>
              <a:t>Variable Costs (TVC)</a:t>
            </a:r>
          </a:p>
          <a:p>
            <a:pPr lvl="1" eaLnBrk="1" hangingPunct="1">
              <a:buClr>
                <a:srgbClr val="3399FF"/>
              </a:buClr>
              <a:buSzPct val="125000"/>
              <a:buFont typeface="Arial" panose="020B0604020202020204" pitchFamily="34" charset="0"/>
              <a:buChar char="•"/>
            </a:pPr>
            <a:r>
              <a:rPr lang="en-US" altLang="cs-CZ" sz="3600"/>
              <a:t>Costs vary with output</a:t>
            </a:r>
          </a:p>
          <a:p>
            <a:pPr eaLnBrk="1" hangingPunct="1">
              <a:buClr>
                <a:srgbClr val="3399FF"/>
              </a:buClr>
              <a:buSzPct val="125000"/>
            </a:pPr>
            <a:r>
              <a:rPr lang="en-US" altLang="cs-CZ" sz="3600"/>
              <a:t>Total Costs (TC)</a:t>
            </a:r>
          </a:p>
          <a:p>
            <a:pPr lvl="1" eaLnBrk="1" hangingPunct="1">
              <a:buClr>
                <a:srgbClr val="3399FF"/>
              </a:buClr>
              <a:buSzPct val="125000"/>
              <a:buFont typeface="Arial" panose="020B0604020202020204" pitchFamily="34" charset="0"/>
              <a:buChar char="•"/>
            </a:pPr>
            <a:r>
              <a:rPr lang="en-US" altLang="cs-CZ" sz="3600"/>
              <a:t>Sum of TFC and TVC</a:t>
            </a:r>
          </a:p>
          <a:p>
            <a:pPr lvl="1" eaLnBrk="1" hangingPunct="1">
              <a:buClr>
                <a:srgbClr val="3399FF"/>
              </a:buClr>
              <a:buSzPct val="125000"/>
              <a:buFont typeface="Arial" panose="020B0604020202020204" pitchFamily="34" charset="0"/>
              <a:buChar char="•"/>
            </a:pPr>
            <a:r>
              <a:rPr lang="en-US" altLang="cs-CZ" sz="3600"/>
              <a:t>TC = TFC + TVC</a:t>
            </a:r>
          </a:p>
        </p:txBody>
      </p:sp>
      <p:sp>
        <p:nvSpPr>
          <p:cNvPr id="11269" name="Rectangle 4">
            <a:extLst>
              <a:ext uri="{FF2B5EF4-FFF2-40B4-BE49-F238E27FC236}">
                <a16:creationId xmlns:a16="http://schemas.microsoft.com/office/drawing/2014/main" id="{E731FCE0-F690-4FC9-B50A-52558677981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1270" name="Rectangle 5">
            <a:extLst>
              <a:ext uri="{FF2B5EF4-FFF2-40B4-BE49-F238E27FC236}">
                <a16:creationId xmlns:a16="http://schemas.microsoft.com/office/drawing/2014/main" id="{0556588B-7C62-4307-95C5-E74DF754E772}"/>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sp>
        <p:nvSpPr>
          <p:cNvPr id="1035" name="Text Box 11">
            <a:extLst>
              <a:ext uri="{FF2B5EF4-FFF2-40B4-BE49-F238E27FC236}">
                <a16:creationId xmlns:a16="http://schemas.microsoft.com/office/drawing/2014/main" id="{69761257-F0F2-4767-8F89-D2DE25D43744}"/>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99995030-FA1E-4392-9C81-51BCCACA69B0}" type="slidenum">
              <a:rPr lang="en-US" altLang="cs-CZ" sz="1400">
                <a:solidFill>
                  <a:schemeClr val="bg1"/>
                </a:solidFill>
                <a:cs typeface="Arial" panose="020B0604020202020204" pitchFamily="34" charset="0"/>
              </a:rPr>
              <a:pPr eaLnBrk="1" hangingPunct="1"/>
              <a:t>10</a:t>
            </a:fld>
            <a:endParaRPr lang="en-US" altLang="cs-CZ" sz="1400">
              <a:solidFill>
                <a:schemeClr val="bg1"/>
              </a:solidFill>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F98204DD-50FE-42E4-9BD6-14FE839C182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2291" name="Rectangle 2">
            <a:extLst>
              <a:ext uri="{FF2B5EF4-FFF2-40B4-BE49-F238E27FC236}">
                <a16:creationId xmlns:a16="http://schemas.microsoft.com/office/drawing/2014/main" id="{3C798DD1-7C56-4A14-9044-945CE90D335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Short-Run Production Costs</a:t>
            </a:r>
          </a:p>
        </p:txBody>
      </p:sp>
      <p:sp>
        <p:nvSpPr>
          <p:cNvPr id="12292" name="Rectangle 4">
            <a:extLst>
              <a:ext uri="{FF2B5EF4-FFF2-40B4-BE49-F238E27FC236}">
                <a16:creationId xmlns:a16="http://schemas.microsoft.com/office/drawing/2014/main" id="{3DF5A64C-8A7A-4901-9E9D-96A50C65040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2293" name="Rectangle 6">
            <a:extLst>
              <a:ext uri="{FF2B5EF4-FFF2-40B4-BE49-F238E27FC236}">
                <a16:creationId xmlns:a16="http://schemas.microsoft.com/office/drawing/2014/main" id="{96927518-0618-462E-95A5-F9D0A88A989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101">
            <a:extLst>
              <a:ext uri="{FF2B5EF4-FFF2-40B4-BE49-F238E27FC236}">
                <a16:creationId xmlns:a16="http://schemas.microsoft.com/office/drawing/2014/main" id="{F1AFB9A4-E107-4B60-9A28-A67B19C93936}"/>
              </a:ext>
            </a:extLst>
          </p:cNvPr>
          <p:cNvGrpSpPr>
            <a:grpSpLocks/>
          </p:cNvGrpSpPr>
          <p:nvPr/>
        </p:nvGrpSpPr>
        <p:grpSpPr bwMode="auto">
          <a:xfrm>
            <a:off x="1600200" y="1143000"/>
            <a:ext cx="5751513" cy="5032375"/>
            <a:chOff x="1462" y="773"/>
            <a:chExt cx="3623" cy="3170"/>
          </a:xfrm>
        </p:grpSpPr>
        <p:sp>
          <p:nvSpPr>
            <p:cNvPr id="12309" name="Text Box 35">
              <a:extLst>
                <a:ext uri="{FF2B5EF4-FFF2-40B4-BE49-F238E27FC236}">
                  <a16:creationId xmlns:a16="http://schemas.microsoft.com/office/drawing/2014/main" id="{EDE93C10-C4BA-44C0-886A-7873DA8E33F7}"/>
                </a:ext>
              </a:extLst>
            </p:cNvPr>
            <p:cNvSpPr txBox="1">
              <a:spLocks noChangeArrowheads="1"/>
            </p:cNvSpPr>
            <p:nvPr/>
          </p:nvSpPr>
          <p:spPr bwMode="auto">
            <a:xfrm rot="-5400000">
              <a:off x="1320" y="2190"/>
              <a:ext cx="5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Costs</a:t>
              </a:r>
            </a:p>
          </p:txBody>
        </p:sp>
        <p:grpSp>
          <p:nvGrpSpPr>
            <p:cNvPr id="12310" name="Group 87">
              <a:extLst>
                <a:ext uri="{FF2B5EF4-FFF2-40B4-BE49-F238E27FC236}">
                  <a16:creationId xmlns:a16="http://schemas.microsoft.com/office/drawing/2014/main" id="{A519F1DF-28DB-4A4F-9461-C5BC8C2A53BE}"/>
                </a:ext>
              </a:extLst>
            </p:cNvPr>
            <p:cNvGrpSpPr>
              <a:grpSpLocks/>
            </p:cNvGrpSpPr>
            <p:nvPr/>
          </p:nvGrpSpPr>
          <p:grpSpPr bwMode="auto">
            <a:xfrm>
              <a:off x="2012" y="3709"/>
              <a:ext cx="2818" cy="214"/>
              <a:chOff x="2012" y="3569"/>
              <a:chExt cx="2818" cy="214"/>
            </a:xfrm>
          </p:grpSpPr>
          <p:sp>
            <p:nvSpPr>
              <p:cNvPr id="12354" name="Text Box 37">
                <a:extLst>
                  <a:ext uri="{FF2B5EF4-FFF2-40B4-BE49-F238E27FC236}">
                    <a16:creationId xmlns:a16="http://schemas.microsoft.com/office/drawing/2014/main" id="{3D692BE4-38AE-479B-9248-7F5947E499B6}"/>
                  </a:ext>
                </a:extLst>
              </p:cNvPr>
              <p:cNvSpPr txBox="1">
                <a:spLocks noChangeArrowheads="1"/>
              </p:cNvSpPr>
              <p:nvPr/>
            </p:nvSpPr>
            <p:spPr bwMode="auto">
              <a:xfrm>
                <a:off x="2273"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a:t>
                </a:r>
              </a:p>
            </p:txBody>
          </p:sp>
          <p:sp>
            <p:nvSpPr>
              <p:cNvPr id="12355" name="Text Box 38">
                <a:extLst>
                  <a:ext uri="{FF2B5EF4-FFF2-40B4-BE49-F238E27FC236}">
                    <a16:creationId xmlns:a16="http://schemas.microsoft.com/office/drawing/2014/main" id="{D9250954-5925-42F7-B15B-EE5589B39798}"/>
                  </a:ext>
                </a:extLst>
              </p:cNvPr>
              <p:cNvSpPr txBox="1">
                <a:spLocks noChangeArrowheads="1"/>
              </p:cNvSpPr>
              <p:nvPr/>
            </p:nvSpPr>
            <p:spPr bwMode="auto">
              <a:xfrm>
                <a:off x="2530"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a:t>
                </a:r>
              </a:p>
            </p:txBody>
          </p:sp>
          <p:sp>
            <p:nvSpPr>
              <p:cNvPr id="12356" name="Text Box 39">
                <a:extLst>
                  <a:ext uri="{FF2B5EF4-FFF2-40B4-BE49-F238E27FC236}">
                    <a16:creationId xmlns:a16="http://schemas.microsoft.com/office/drawing/2014/main" id="{84404D3B-341F-4024-B7FA-FE78F8B5B326}"/>
                  </a:ext>
                </a:extLst>
              </p:cNvPr>
              <p:cNvSpPr txBox="1">
                <a:spLocks noChangeArrowheads="1"/>
              </p:cNvSpPr>
              <p:nvPr/>
            </p:nvSpPr>
            <p:spPr bwMode="auto">
              <a:xfrm>
                <a:off x="2794"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3</a:t>
                </a:r>
              </a:p>
            </p:txBody>
          </p:sp>
          <p:sp>
            <p:nvSpPr>
              <p:cNvPr id="12357" name="Text Box 40">
                <a:extLst>
                  <a:ext uri="{FF2B5EF4-FFF2-40B4-BE49-F238E27FC236}">
                    <a16:creationId xmlns:a16="http://schemas.microsoft.com/office/drawing/2014/main" id="{1C01DC42-830D-43E1-8014-8A23E8B540EA}"/>
                  </a:ext>
                </a:extLst>
              </p:cNvPr>
              <p:cNvSpPr txBox="1">
                <a:spLocks noChangeArrowheads="1"/>
              </p:cNvSpPr>
              <p:nvPr/>
            </p:nvSpPr>
            <p:spPr bwMode="auto">
              <a:xfrm>
                <a:off x="3044"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4</a:t>
                </a:r>
              </a:p>
            </p:txBody>
          </p:sp>
          <p:sp>
            <p:nvSpPr>
              <p:cNvPr id="12358" name="Text Box 41">
                <a:extLst>
                  <a:ext uri="{FF2B5EF4-FFF2-40B4-BE49-F238E27FC236}">
                    <a16:creationId xmlns:a16="http://schemas.microsoft.com/office/drawing/2014/main" id="{FDB76363-8157-4832-B4B2-9A94F834E51E}"/>
                  </a:ext>
                </a:extLst>
              </p:cNvPr>
              <p:cNvSpPr txBox="1">
                <a:spLocks noChangeArrowheads="1"/>
              </p:cNvSpPr>
              <p:nvPr/>
            </p:nvSpPr>
            <p:spPr bwMode="auto">
              <a:xfrm>
                <a:off x="3301"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5</a:t>
                </a:r>
              </a:p>
            </p:txBody>
          </p:sp>
          <p:sp>
            <p:nvSpPr>
              <p:cNvPr id="12359" name="Text Box 42">
                <a:extLst>
                  <a:ext uri="{FF2B5EF4-FFF2-40B4-BE49-F238E27FC236}">
                    <a16:creationId xmlns:a16="http://schemas.microsoft.com/office/drawing/2014/main" id="{92AAAF18-A8C3-4C8D-86F9-E2FE2BA0A078}"/>
                  </a:ext>
                </a:extLst>
              </p:cNvPr>
              <p:cNvSpPr txBox="1">
                <a:spLocks noChangeArrowheads="1"/>
              </p:cNvSpPr>
              <p:nvPr/>
            </p:nvSpPr>
            <p:spPr bwMode="auto">
              <a:xfrm>
                <a:off x="3558"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6</a:t>
                </a:r>
              </a:p>
            </p:txBody>
          </p:sp>
          <p:sp>
            <p:nvSpPr>
              <p:cNvPr id="12360" name="Text Box 43">
                <a:extLst>
                  <a:ext uri="{FF2B5EF4-FFF2-40B4-BE49-F238E27FC236}">
                    <a16:creationId xmlns:a16="http://schemas.microsoft.com/office/drawing/2014/main" id="{4B1A821F-9497-4251-A9B3-87BDFF0ED494}"/>
                  </a:ext>
                </a:extLst>
              </p:cNvPr>
              <p:cNvSpPr txBox="1">
                <a:spLocks noChangeArrowheads="1"/>
              </p:cNvSpPr>
              <p:nvPr/>
            </p:nvSpPr>
            <p:spPr bwMode="auto">
              <a:xfrm>
                <a:off x="3815"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7</a:t>
                </a:r>
              </a:p>
            </p:txBody>
          </p:sp>
          <p:sp>
            <p:nvSpPr>
              <p:cNvPr id="12361" name="Text Box 44">
                <a:extLst>
                  <a:ext uri="{FF2B5EF4-FFF2-40B4-BE49-F238E27FC236}">
                    <a16:creationId xmlns:a16="http://schemas.microsoft.com/office/drawing/2014/main" id="{230BF11E-CA98-4B3D-88F5-85332E2F5190}"/>
                  </a:ext>
                </a:extLst>
              </p:cNvPr>
              <p:cNvSpPr txBox="1">
                <a:spLocks noChangeArrowheads="1"/>
              </p:cNvSpPr>
              <p:nvPr/>
            </p:nvSpPr>
            <p:spPr bwMode="auto">
              <a:xfrm>
                <a:off x="4072"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8</a:t>
                </a:r>
              </a:p>
            </p:txBody>
          </p:sp>
          <p:sp>
            <p:nvSpPr>
              <p:cNvPr id="12362" name="Text Box 45">
                <a:extLst>
                  <a:ext uri="{FF2B5EF4-FFF2-40B4-BE49-F238E27FC236}">
                    <a16:creationId xmlns:a16="http://schemas.microsoft.com/office/drawing/2014/main" id="{F756D0F7-571D-4B9E-B9E7-364B83D60167}"/>
                  </a:ext>
                </a:extLst>
              </p:cNvPr>
              <p:cNvSpPr txBox="1">
                <a:spLocks noChangeArrowheads="1"/>
              </p:cNvSpPr>
              <p:nvPr/>
            </p:nvSpPr>
            <p:spPr bwMode="auto">
              <a:xfrm>
                <a:off x="4329"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9</a:t>
                </a:r>
              </a:p>
            </p:txBody>
          </p:sp>
          <p:sp>
            <p:nvSpPr>
              <p:cNvPr id="12363" name="Text Box 67">
                <a:extLst>
                  <a:ext uri="{FF2B5EF4-FFF2-40B4-BE49-F238E27FC236}">
                    <a16:creationId xmlns:a16="http://schemas.microsoft.com/office/drawing/2014/main" id="{AB42075B-37A7-4461-8305-AF0E435491B0}"/>
                  </a:ext>
                </a:extLst>
              </p:cNvPr>
              <p:cNvSpPr txBox="1">
                <a:spLocks noChangeArrowheads="1"/>
              </p:cNvSpPr>
              <p:nvPr/>
            </p:nvSpPr>
            <p:spPr bwMode="auto">
              <a:xfrm>
                <a:off x="4572" y="3569"/>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a:t>
                </a:r>
              </a:p>
            </p:txBody>
          </p:sp>
          <p:sp>
            <p:nvSpPr>
              <p:cNvPr id="12364" name="Text Box 69">
                <a:extLst>
                  <a:ext uri="{FF2B5EF4-FFF2-40B4-BE49-F238E27FC236}">
                    <a16:creationId xmlns:a16="http://schemas.microsoft.com/office/drawing/2014/main" id="{E6FA3466-1785-4BF3-8B93-72E566730AAC}"/>
                  </a:ext>
                </a:extLst>
              </p:cNvPr>
              <p:cNvSpPr txBox="1">
                <a:spLocks noChangeArrowheads="1"/>
              </p:cNvSpPr>
              <p:nvPr/>
            </p:nvSpPr>
            <p:spPr bwMode="auto">
              <a:xfrm>
                <a:off x="2012" y="3569"/>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0</a:t>
                </a:r>
              </a:p>
            </p:txBody>
          </p:sp>
        </p:grpSp>
        <p:grpSp>
          <p:nvGrpSpPr>
            <p:cNvPr id="12311" name="Group 89">
              <a:extLst>
                <a:ext uri="{FF2B5EF4-FFF2-40B4-BE49-F238E27FC236}">
                  <a16:creationId xmlns:a16="http://schemas.microsoft.com/office/drawing/2014/main" id="{5490378D-FD19-4C24-9F1E-D7CF6140A3E9}"/>
                </a:ext>
              </a:extLst>
            </p:cNvPr>
            <p:cNvGrpSpPr>
              <a:grpSpLocks/>
            </p:cNvGrpSpPr>
            <p:nvPr/>
          </p:nvGrpSpPr>
          <p:grpSpPr bwMode="auto">
            <a:xfrm>
              <a:off x="2112" y="874"/>
              <a:ext cx="2834" cy="2833"/>
              <a:chOff x="2112" y="657"/>
              <a:chExt cx="2834" cy="2833"/>
            </a:xfrm>
          </p:grpSpPr>
          <p:grpSp>
            <p:nvGrpSpPr>
              <p:cNvPr id="12328" name="Group 73">
                <a:extLst>
                  <a:ext uri="{FF2B5EF4-FFF2-40B4-BE49-F238E27FC236}">
                    <a16:creationId xmlns:a16="http://schemas.microsoft.com/office/drawing/2014/main" id="{4EBA420A-AB84-4353-89DC-626CC3340EC1}"/>
                  </a:ext>
                </a:extLst>
              </p:cNvPr>
              <p:cNvGrpSpPr>
                <a:grpSpLocks/>
              </p:cNvGrpSpPr>
              <p:nvPr/>
            </p:nvGrpSpPr>
            <p:grpSpPr bwMode="auto">
              <a:xfrm>
                <a:off x="2112" y="657"/>
                <a:ext cx="2823" cy="2833"/>
                <a:chOff x="2112" y="1980"/>
                <a:chExt cx="2823" cy="1510"/>
              </a:xfrm>
            </p:grpSpPr>
            <p:sp>
              <p:nvSpPr>
                <p:cNvPr id="12342" name="Line 54">
                  <a:extLst>
                    <a:ext uri="{FF2B5EF4-FFF2-40B4-BE49-F238E27FC236}">
                      <a16:creationId xmlns:a16="http://schemas.microsoft.com/office/drawing/2014/main" id="{F224D689-2B97-4F91-A119-264C3277695F}"/>
                    </a:ext>
                  </a:extLst>
                </p:cNvPr>
                <p:cNvSpPr>
                  <a:spLocks noChangeShapeType="1"/>
                </p:cNvSpPr>
                <p:nvPr/>
              </p:nvSpPr>
              <p:spPr bwMode="auto">
                <a:xfrm>
                  <a:off x="211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3" name="Line 55">
                  <a:extLst>
                    <a:ext uri="{FF2B5EF4-FFF2-40B4-BE49-F238E27FC236}">
                      <a16:creationId xmlns:a16="http://schemas.microsoft.com/office/drawing/2014/main" id="{F9DB7BD6-B034-4D6F-8F25-A13D33D2B97E}"/>
                    </a:ext>
                  </a:extLst>
                </p:cNvPr>
                <p:cNvSpPr>
                  <a:spLocks noChangeShapeType="1"/>
                </p:cNvSpPr>
                <p:nvPr/>
              </p:nvSpPr>
              <p:spPr bwMode="auto">
                <a:xfrm>
                  <a:off x="236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4" name="Line 56">
                  <a:extLst>
                    <a:ext uri="{FF2B5EF4-FFF2-40B4-BE49-F238E27FC236}">
                      <a16:creationId xmlns:a16="http://schemas.microsoft.com/office/drawing/2014/main" id="{E133268C-22B5-4AD9-BC8E-FB46563B3964}"/>
                    </a:ext>
                  </a:extLst>
                </p:cNvPr>
                <p:cNvSpPr>
                  <a:spLocks noChangeShapeType="1"/>
                </p:cNvSpPr>
                <p:nvPr/>
              </p:nvSpPr>
              <p:spPr bwMode="auto">
                <a:xfrm>
                  <a:off x="262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5" name="Line 57">
                  <a:extLst>
                    <a:ext uri="{FF2B5EF4-FFF2-40B4-BE49-F238E27FC236}">
                      <a16:creationId xmlns:a16="http://schemas.microsoft.com/office/drawing/2014/main" id="{F3FB6CAC-3C20-49F5-893E-CC03C413AA08}"/>
                    </a:ext>
                  </a:extLst>
                </p:cNvPr>
                <p:cNvSpPr>
                  <a:spLocks noChangeShapeType="1"/>
                </p:cNvSpPr>
                <p:nvPr/>
              </p:nvSpPr>
              <p:spPr bwMode="auto">
                <a:xfrm>
                  <a:off x="2881"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6" name="Line 58">
                  <a:extLst>
                    <a:ext uri="{FF2B5EF4-FFF2-40B4-BE49-F238E27FC236}">
                      <a16:creationId xmlns:a16="http://schemas.microsoft.com/office/drawing/2014/main" id="{A7E29F8A-52C6-4DAE-97E8-51B2B2AC0B22}"/>
                    </a:ext>
                  </a:extLst>
                </p:cNvPr>
                <p:cNvSpPr>
                  <a:spLocks noChangeShapeType="1"/>
                </p:cNvSpPr>
                <p:nvPr/>
              </p:nvSpPr>
              <p:spPr bwMode="auto">
                <a:xfrm>
                  <a:off x="313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7" name="Line 59">
                  <a:extLst>
                    <a:ext uri="{FF2B5EF4-FFF2-40B4-BE49-F238E27FC236}">
                      <a16:creationId xmlns:a16="http://schemas.microsoft.com/office/drawing/2014/main" id="{43EF5FEA-E50E-4C82-ADAE-286087694D24}"/>
                    </a:ext>
                  </a:extLst>
                </p:cNvPr>
                <p:cNvSpPr>
                  <a:spLocks noChangeShapeType="1"/>
                </p:cNvSpPr>
                <p:nvPr/>
              </p:nvSpPr>
              <p:spPr bwMode="auto">
                <a:xfrm>
                  <a:off x="3394"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8" name="Line 60">
                  <a:extLst>
                    <a:ext uri="{FF2B5EF4-FFF2-40B4-BE49-F238E27FC236}">
                      <a16:creationId xmlns:a16="http://schemas.microsoft.com/office/drawing/2014/main" id="{B491DA11-AC76-4974-9D16-04308B5C7779}"/>
                    </a:ext>
                  </a:extLst>
                </p:cNvPr>
                <p:cNvSpPr>
                  <a:spLocks noChangeShapeType="1"/>
                </p:cNvSpPr>
                <p:nvPr/>
              </p:nvSpPr>
              <p:spPr bwMode="auto">
                <a:xfrm>
                  <a:off x="3650"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9" name="Line 61">
                  <a:extLst>
                    <a:ext uri="{FF2B5EF4-FFF2-40B4-BE49-F238E27FC236}">
                      <a16:creationId xmlns:a16="http://schemas.microsoft.com/office/drawing/2014/main" id="{B789D490-9708-43DA-BCE1-80CA15F1D978}"/>
                    </a:ext>
                  </a:extLst>
                </p:cNvPr>
                <p:cNvSpPr>
                  <a:spLocks noChangeShapeType="1"/>
                </p:cNvSpPr>
                <p:nvPr/>
              </p:nvSpPr>
              <p:spPr bwMode="auto">
                <a:xfrm>
                  <a:off x="3907"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50" name="Line 62">
                  <a:extLst>
                    <a:ext uri="{FF2B5EF4-FFF2-40B4-BE49-F238E27FC236}">
                      <a16:creationId xmlns:a16="http://schemas.microsoft.com/office/drawing/2014/main" id="{D95F98B3-4DAC-41BF-8C18-22FA5330ACD0}"/>
                    </a:ext>
                  </a:extLst>
                </p:cNvPr>
                <p:cNvSpPr>
                  <a:spLocks noChangeShapeType="1"/>
                </p:cNvSpPr>
                <p:nvPr/>
              </p:nvSpPr>
              <p:spPr bwMode="auto">
                <a:xfrm>
                  <a:off x="4163"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51" name="Line 63">
                  <a:extLst>
                    <a:ext uri="{FF2B5EF4-FFF2-40B4-BE49-F238E27FC236}">
                      <a16:creationId xmlns:a16="http://schemas.microsoft.com/office/drawing/2014/main" id="{5F2BC8A5-E987-4282-A1CF-E7E170EEAD25}"/>
                    </a:ext>
                  </a:extLst>
                </p:cNvPr>
                <p:cNvSpPr>
                  <a:spLocks noChangeShapeType="1"/>
                </p:cNvSpPr>
                <p:nvPr/>
              </p:nvSpPr>
              <p:spPr bwMode="auto">
                <a:xfrm>
                  <a:off x="442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52" name="Line 64">
                  <a:extLst>
                    <a:ext uri="{FF2B5EF4-FFF2-40B4-BE49-F238E27FC236}">
                      <a16:creationId xmlns:a16="http://schemas.microsoft.com/office/drawing/2014/main" id="{8D02B38D-158E-4A74-8682-C50B9DFF8ED2}"/>
                    </a:ext>
                  </a:extLst>
                </p:cNvPr>
                <p:cNvSpPr>
                  <a:spLocks noChangeShapeType="1"/>
                </p:cNvSpPr>
                <p:nvPr/>
              </p:nvSpPr>
              <p:spPr bwMode="auto">
                <a:xfrm>
                  <a:off x="467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53" name="Line 72">
                  <a:extLst>
                    <a:ext uri="{FF2B5EF4-FFF2-40B4-BE49-F238E27FC236}">
                      <a16:creationId xmlns:a16="http://schemas.microsoft.com/office/drawing/2014/main" id="{B662E15D-9717-4E45-9A87-1207375554FB}"/>
                    </a:ext>
                  </a:extLst>
                </p:cNvPr>
                <p:cNvSpPr>
                  <a:spLocks noChangeShapeType="1"/>
                </p:cNvSpPr>
                <p:nvPr/>
              </p:nvSpPr>
              <p:spPr bwMode="auto">
                <a:xfrm>
                  <a:off x="493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2329" name="Group 74">
                <a:extLst>
                  <a:ext uri="{FF2B5EF4-FFF2-40B4-BE49-F238E27FC236}">
                    <a16:creationId xmlns:a16="http://schemas.microsoft.com/office/drawing/2014/main" id="{5D9DCF04-1A5B-4B67-AC29-E6A31762C9B6}"/>
                  </a:ext>
                </a:extLst>
              </p:cNvPr>
              <p:cNvGrpSpPr>
                <a:grpSpLocks/>
              </p:cNvGrpSpPr>
              <p:nvPr/>
            </p:nvGrpSpPr>
            <p:grpSpPr bwMode="auto">
              <a:xfrm rot="-5400000">
                <a:off x="2121" y="664"/>
                <a:ext cx="2823" cy="2827"/>
                <a:chOff x="2112" y="1980"/>
                <a:chExt cx="2823" cy="1510"/>
              </a:xfrm>
            </p:grpSpPr>
            <p:sp>
              <p:nvSpPr>
                <p:cNvPr id="12330" name="Line 75">
                  <a:extLst>
                    <a:ext uri="{FF2B5EF4-FFF2-40B4-BE49-F238E27FC236}">
                      <a16:creationId xmlns:a16="http://schemas.microsoft.com/office/drawing/2014/main" id="{E7774AD8-0ACC-4DDC-ABD3-32A8EB743AA8}"/>
                    </a:ext>
                  </a:extLst>
                </p:cNvPr>
                <p:cNvSpPr>
                  <a:spLocks noChangeShapeType="1"/>
                </p:cNvSpPr>
                <p:nvPr/>
              </p:nvSpPr>
              <p:spPr bwMode="auto">
                <a:xfrm>
                  <a:off x="211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1" name="Line 76">
                  <a:extLst>
                    <a:ext uri="{FF2B5EF4-FFF2-40B4-BE49-F238E27FC236}">
                      <a16:creationId xmlns:a16="http://schemas.microsoft.com/office/drawing/2014/main" id="{32D2A534-7145-4DB0-B359-75E63198D1E8}"/>
                    </a:ext>
                  </a:extLst>
                </p:cNvPr>
                <p:cNvSpPr>
                  <a:spLocks noChangeShapeType="1"/>
                </p:cNvSpPr>
                <p:nvPr/>
              </p:nvSpPr>
              <p:spPr bwMode="auto">
                <a:xfrm>
                  <a:off x="236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2" name="Line 77">
                  <a:extLst>
                    <a:ext uri="{FF2B5EF4-FFF2-40B4-BE49-F238E27FC236}">
                      <a16:creationId xmlns:a16="http://schemas.microsoft.com/office/drawing/2014/main" id="{D7AFD9B2-12D2-42AE-A917-6DB7170F1543}"/>
                    </a:ext>
                  </a:extLst>
                </p:cNvPr>
                <p:cNvSpPr>
                  <a:spLocks noChangeShapeType="1"/>
                </p:cNvSpPr>
                <p:nvPr/>
              </p:nvSpPr>
              <p:spPr bwMode="auto">
                <a:xfrm>
                  <a:off x="262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3" name="Line 78">
                  <a:extLst>
                    <a:ext uri="{FF2B5EF4-FFF2-40B4-BE49-F238E27FC236}">
                      <a16:creationId xmlns:a16="http://schemas.microsoft.com/office/drawing/2014/main" id="{BCE6D41F-7293-413A-BF5F-55F226E910B7}"/>
                    </a:ext>
                  </a:extLst>
                </p:cNvPr>
                <p:cNvSpPr>
                  <a:spLocks noChangeShapeType="1"/>
                </p:cNvSpPr>
                <p:nvPr/>
              </p:nvSpPr>
              <p:spPr bwMode="auto">
                <a:xfrm>
                  <a:off x="2881"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4" name="Line 79">
                  <a:extLst>
                    <a:ext uri="{FF2B5EF4-FFF2-40B4-BE49-F238E27FC236}">
                      <a16:creationId xmlns:a16="http://schemas.microsoft.com/office/drawing/2014/main" id="{1BB2E644-3D2D-4592-8D63-21F9A9372A43}"/>
                    </a:ext>
                  </a:extLst>
                </p:cNvPr>
                <p:cNvSpPr>
                  <a:spLocks noChangeShapeType="1"/>
                </p:cNvSpPr>
                <p:nvPr/>
              </p:nvSpPr>
              <p:spPr bwMode="auto">
                <a:xfrm>
                  <a:off x="313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5" name="Line 80">
                  <a:extLst>
                    <a:ext uri="{FF2B5EF4-FFF2-40B4-BE49-F238E27FC236}">
                      <a16:creationId xmlns:a16="http://schemas.microsoft.com/office/drawing/2014/main" id="{D4E30FDA-B892-4C11-90EC-F13D225EFE7A}"/>
                    </a:ext>
                  </a:extLst>
                </p:cNvPr>
                <p:cNvSpPr>
                  <a:spLocks noChangeShapeType="1"/>
                </p:cNvSpPr>
                <p:nvPr/>
              </p:nvSpPr>
              <p:spPr bwMode="auto">
                <a:xfrm>
                  <a:off x="3394"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6" name="Line 81">
                  <a:extLst>
                    <a:ext uri="{FF2B5EF4-FFF2-40B4-BE49-F238E27FC236}">
                      <a16:creationId xmlns:a16="http://schemas.microsoft.com/office/drawing/2014/main" id="{AA02FB92-96AF-412C-93C2-A16BBD1C84A5}"/>
                    </a:ext>
                  </a:extLst>
                </p:cNvPr>
                <p:cNvSpPr>
                  <a:spLocks noChangeShapeType="1"/>
                </p:cNvSpPr>
                <p:nvPr/>
              </p:nvSpPr>
              <p:spPr bwMode="auto">
                <a:xfrm>
                  <a:off x="3650"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7" name="Line 82">
                  <a:extLst>
                    <a:ext uri="{FF2B5EF4-FFF2-40B4-BE49-F238E27FC236}">
                      <a16:creationId xmlns:a16="http://schemas.microsoft.com/office/drawing/2014/main" id="{EE3F803A-9862-4AEB-B744-DA92BD449BBB}"/>
                    </a:ext>
                  </a:extLst>
                </p:cNvPr>
                <p:cNvSpPr>
                  <a:spLocks noChangeShapeType="1"/>
                </p:cNvSpPr>
                <p:nvPr/>
              </p:nvSpPr>
              <p:spPr bwMode="auto">
                <a:xfrm>
                  <a:off x="3907"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8" name="Line 83">
                  <a:extLst>
                    <a:ext uri="{FF2B5EF4-FFF2-40B4-BE49-F238E27FC236}">
                      <a16:creationId xmlns:a16="http://schemas.microsoft.com/office/drawing/2014/main" id="{400B4A08-DE5D-47AF-B0F1-92742A1A82C5}"/>
                    </a:ext>
                  </a:extLst>
                </p:cNvPr>
                <p:cNvSpPr>
                  <a:spLocks noChangeShapeType="1"/>
                </p:cNvSpPr>
                <p:nvPr/>
              </p:nvSpPr>
              <p:spPr bwMode="auto">
                <a:xfrm>
                  <a:off x="4163"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39" name="Line 84">
                  <a:extLst>
                    <a:ext uri="{FF2B5EF4-FFF2-40B4-BE49-F238E27FC236}">
                      <a16:creationId xmlns:a16="http://schemas.microsoft.com/office/drawing/2014/main" id="{F8FFC879-384B-4201-8B69-75AF402EDCDB}"/>
                    </a:ext>
                  </a:extLst>
                </p:cNvPr>
                <p:cNvSpPr>
                  <a:spLocks noChangeShapeType="1"/>
                </p:cNvSpPr>
                <p:nvPr/>
              </p:nvSpPr>
              <p:spPr bwMode="auto">
                <a:xfrm>
                  <a:off x="442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0" name="Line 85">
                  <a:extLst>
                    <a:ext uri="{FF2B5EF4-FFF2-40B4-BE49-F238E27FC236}">
                      <a16:creationId xmlns:a16="http://schemas.microsoft.com/office/drawing/2014/main" id="{E095394C-178E-4277-B01B-D768D12E3C87}"/>
                    </a:ext>
                  </a:extLst>
                </p:cNvPr>
                <p:cNvSpPr>
                  <a:spLocks noChangeShapeType="1"/>
                </p:cNvSpPr>
                <p:nvPr/>
              </p:nvSpPr>
              <p:spPr bwMode="auto">
                <a:xfrm>
                  <a:off x="467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41" name="Line 86">
                  <a:extLst>
                    <a:ext uri="{FF2B5EF4-FFF2-40B4-BE49-F238E27FC236}">
                      <a16:creationId xmlns:a16="http://schemas.microsoft.com/office/drawing/2014/main" id="{31D2AAB7-DB6A-480C-8B1F-78710C4D2D70}"/>
                    </a:ext>
                  </a:extLst>
                </p:cNvPr>
                <p:cNvSpPr>
                  <a:spLocks noChangeShapeType="1"/>
                </p:cNvSpPr>
                <p:nvPr/>
              </p:nvSpPr>
              <p:spPr bwMode="auto">
                <a:xfrm>
                  <a:off x="493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grpSp>
          <p:nvGrpSpPr>
            <p:cNvPr id="12312" name="Group 88">
              <a:extLst>
                <a:ext uri="{FF2B5EF4-FFF2-40B4-BE49-F238E27FC236}">
                  <a16:creationId xmlns:a16="http://schemas.microsoft.com/office/drawing/2014/main" id="{C385F066-519E-4D83-B510-E62A15781C90}"/>
                </a:ext>
              </a:extLst>
            </p:cNvPr>
            <p:cNvGrpSpPr>
              <a:grpSpLocks/>
            </p:cNvGrpSpPr>
            <p:nvPr/>
          </p:nvGrpSpPr>
          <p:grpSpPr bwMode="auto">
            <a:xfrm>
              <a:off x="2106" y="868"/>
              <a:ext cx="2839" cy="2833"/>
              <a:chOff x="2106" y="658"/>
              <a:chExt cx="2839" cy="2833"/>
            </a:xfrm>
          </p:grpSpPr>
          <p:sp>
            <p:nvSpPr>
              <p:cNvPr id="12326" name="Line 66">
                <a:extLst>
                  <a:ext uri="{FF2B5EF4-FFF2-40B4-BE49-F238E27FC236}">
                    <a16:creationId xmlns:a16="http://schemas.microsoft.com/office/drawing/2014/main" id="{D446A1AB-B66A-4BB2-BCCC-6717EC160D5C}"/>
                  </a:ext>
                </a:extLst>
              </p:cNvPr>
              <p:cNvSpPr>
                <a:spLocks noChangeShapeType="1"/>
              </p:cNvSpPr>
              <p:nvPr/>
            </p:nvSpPr>
            <p:spPr bwMode="auto">
              <a:xfrm>
                <a:off x="2113" y="3484"/>
                <a:ext cx="28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327" name="Line 65">
                <a:extLst>
                  <a:ext uri="{FF2B5EF4-FFF2-40B4-BE49-F238E27FC236}">
                    <a16:creationId xmlns:a16="http://schemas.microsoft.com/office/drawing/2014/main" id="{F4B71854-CF13-4A57-B209-3CC91BFAA7E8}"/>
                  </a:ext>
                </a:extLst>
              </p:cNvPr>
              <p:cNvSpPr>
                <a:spLocks noChangeShapeType="1"/>
              </p:cNvSpPr>
              <p:nvPr/>
            </p:nvSpPr>
            <p:spPr bwMode="auto">
              <a:xfrm>
                <a:off x="2106" y="658"/>
                <a:ext cx="0" cy="28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2313" name="Text Box 90">
              <a:extLst>
                <a:ext uri="{FF2B5EF4-FFF2-40B4-BE49-F238E27FC236}">
                  <a16:creationId xmlns:a16="http://schemas.microsoft.com/office/drawing/2014/main" id="{EB919F82-B213-4A6D-AE01-66F95D403335}"/>
                </a:ext>
              </a:extLst>
            </p:cNvPr>
            <p:cNvSpPr txBox="1">
              <a:spLocks noChangeArrowheads="1"/>
            </p:cNvSpPr>
            <p:nvPr/>
          </p:nvSpPr>
          <p:spPr bwMode="auto">
            <a:xfrm>
              <a:off x="4857" y="3712"/>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i="1"/>
                <a:t>Q</a:t>
              </a:r>
            </a:p>
          </p:txBody>
        </p:sp>
        <p:grpSp>
          <p:nvGrpSpPr>
            <p:cNvPr id="12314" name="Group 100">
              <a:extLst>
                <a:ext uri="{FF2B5EF4-FFF2-40B4-BE49-F238E27FC236}">
                  <a16:creationId xmlns:a16="http://schemas.microsoft.com/office/drawing/2014/main" id="{DAE877C8-A076-44F2-9729-160C96EC6CC0}"/>
                </a:ext>
              </a:extLst>
            </p:cNvPr>
            <p:cNvGrpSpPr>
              <a:grpSpLocks/>
            </p:cNvGrpSpPr>
            <p:nvPr/>
          </p:nvGrpSpPr>
          <p:grpSpPr bwMode="auto">
            <a:xfrm>
              <a:off x="1654" y="773"/>
              <a:ext cx="471" cy="2773"/>
              <a:chOff x="1654" y="773"/>
              <a:chExt cx="471" cy="2773"/>
            </a:xfrm>
          </p:grpSpPr>
          <p:sp>
            <p:nvSpPr>
              <p:cNvPr id="12315" name="Text Box 31">
                <a:extLst>
                  <a:ext uri="{FF2B5EF4-FFF2-40B4-BE49-F238E27FC236}">
                    <a16:creationId xmlns:a16="http://schemas.microsoft.com/office/drawing/2014/main" id="{55FCADB4-71AB-4FD5-AC82-E2682DE56CAC}"/>
                  </a:ext>
                </a:extLst>
              </p:cNvPr>
              <p:cNvSpPr txBox="1">
                <a:spLocks noChangeArrowheads="1"/>
              </p:cNvSpPr>
              <p:nvPr/>
            </p:nvSpPr>
            <p:spPr bwMode="auto">
              <a:xfrm>
                <a:off x="1796" y="3334"/>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100</a:t>
                </a:r>
              </a:p>
            </p:txBody>
          </p:sp>
          <p:sp>
            <p:nvSpPr>
              <p:cNvPr id="12316" name="Text Box 32">
                <a:extLst>
                  <a:ext uri="{FF2B5EF4-FFF2-40B4-BE49-F238E27FC236}">
                    <a16:creationId xmlns:a16="http://schemas.microsoft.com/office/drawing/2014/main" id="{E6B8A95C-3240-442E-8059-A031D8003627}"/>
                  </a:ext>
                </a:extLst>
              </p:cNvPr>
              <p:cNvSpPr txBox="1">
                <a:spLocks noChangeArrowheads="1"/>
              </p:cNvSpPr>
              <p:nvPr/>
            </p:nvSpPr>
            <p:spPr bwMode="auto">
              <a:xfrm>
                <a:off x="1796" y="3080"/>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200</a:t>
                </a:r>
              </a:p>
            </p:txBody>
          </p:sp>
          <p:sp>
            <p:nvSpPr>
              <p:cNvPr id="12317" name="Text Box 91">
                <a:extLst>
                  <a:ext uri="{FF2B5EF4-FFF2-40B4-BE49-F238E27FC236}">
                    <a16:creationId xmlns:a16="http://schemas.microsoft.com/office/drawing/2014/main" id="{B10A9F4C-1107-47C8-99ED-B575C8A46040}"/>
                  </a:ext>
                </a:extLst>
              </p:cNvPr>
              <p:cNvSpPr txBox="1">
                <a:spLocks noChangeArrowheads="1"/>
              </p:cNvSpPr>
              <p:nvPr/>
            </p:nvSpPr>
            <p:spPr bwMode="auto">
              <a:xfrm>
                <a:off x="1796" y="2819"/>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300</a:t>
                </a:r>
              </a:p>
            </p:txBody>
          </p:sp>
          <p:sp>
            <p:nvSpPr>
              <p:cNvPr id="12318" name="Text Box 92">
                <a:extLst>
                  <a:ext uri="{FF2B5EF4-FFF2-40B4-BE49-F238E27FC236}">
                    <a16:creationId xmlns:a16="http://schemas.microsoft.com/office/drawing/2014/main" id="{AF24A737-C969-45AA-AB60-4EDC4F83139C}"/>
                  </a:ext>
                </a:extLst>
              </p:cNvPr>
              <p:cNvSpPr txBox="1">
                <a:spLocks noChangeArrowheads="1"/>
              </p:cNvSpPr>
              <p:nvPr/>
            </p:nvSpPr>
            <p:spPr bwMode="auto">
              <a:xfrm>
                <a:off x="1796" y="2565"/>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400</a:t>
                </a:r>
              </a:p>
            </p:txBody>
          </p:sp>
          <p:sp>
            <p:nvSpPr>
              <p:cNvPr id="12319" name="Text Box 93">
                <a:extLst>
                  <a:ext uri="{FF2B5EF4-FFF2-40B4-BE49-F238E27FC236}">
                    <a16:creationId xmlns:a16="http://schemas.microsoft.com/office/drawing/2014/main" id="{F9EF9974-7AD4-43BE-AE64-C94456B12C2B}"/>
                  </a:ext>
                </a:extLst>
              </p:cNvPr>
              <p:cNvSpPr txBox="1">
                <a:spLocks noChangeArrowheads="1"/>
              </p:cNvSpPr>
              <p:nvPr/>
            </p:nvSpPr>
            <p:spPr bwMode="auto">
              <a:xfrm>
                <a:off x="1796" y="2311"/>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500</a:t>
                </a:r>
              </a:p>
            </p:txBody>
          </p:sp>
          <p:sp>
            <p:nvSpPr>
              <p:cNvPr id="12320" name="Text Box 94">
                <a:extLst>
                  <a:ext uri="{FF2B5EF4-FFF2-40B4-BE49-F238E27FC236}">
                    <a16:creationId xmlns:a16="http://schemas.microsoft.com/office/drawing/2014/main" id="{B7C8FB53-8AEE-48B7-B0CE-5E9B9BBEEFA3}"/>
                  </a:ext>
                </a:extLst>
              </p:cNvPr>
              <p:cNvSpPr txBox="1">
                <a:spLocks noChangeArrowheads="1"/>
              </p:cNvSpPr>
              <p:nvPr/>
            </p:nvSpPr>
            <p:spPr bwMode="auto">
              <a:xfrm>
                <a:off x="1796" y="2057"/>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600</a:t>
                </a:r>
              </a:p>
            </p:txBody>
          </p:sp>
          <p:sp>
            <p:nvSpPr>
              <p:cNvPr id="12321" name="Text Box 95">
                <a:extLst>
                  <a:ext uri="{FF2B5EF4-FFF2-40B4-BE49-F238E27FC236}">
                    <a16:creationId xmlns:a16="http://schemas.microsoft.com/office/drawing/2014/main" id="{D1B2589B-A50D-4045-BD0D-755FAC0CD218}"/>
                  </a:ext>
                </a:extLst>
              </p:cNvPr>
              <p:cNvSpPr txBox="1">
                <a:spLocks noChangeArrowheads="1"/>
              </p:cNvSpPr>
              <p:nvPr/>
            </p:nvSpPr>
            <p:spPr bwMode="auto">
              <a:xfrm>
                <a:off x="1796" y="1796"/>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700</a:t>
                </a:r>
              </a:p>
            </p:txBody>
          </p:sp>
          <p:sp>
            <p:nvSpPr>
              <p:cNvPr id="12322" name="Text Box 96">
                <a:extLst>
                  <a:ext uri="{FF2B5EF4-FFF2-40B4-BE49-F238E27FC236}">
                    <a16:creationId xmlns:a16="http://schemas.microsoft.com/office/drawing/2014/main" id="{6921A355-C524-4E46-A882-6C8761414623}"/>
                  </a:ext>
                </a:extLst>
              </p:cNvPr>
              <p:cNvSpPr txBox="1">
                <a:spLocks noChangeArrowheads="1"/>
              </p:cNvSpPr>
              <p:nvPr/>
            </p:nvSpPr>
            <p:spPr bwMode="auto">
              <a:xfrm>
                <a:off x="1796" y="1542"/>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800</a:t>
                </a:r>
              </a:p>
            </p:txBody>
          </p:sp>
          <p:sp>
            <p:nvSpPr>
              <p:cNvPr id="12323" name="Text Box 97">
                <a:extLst>
                  <a:ext uri="{FF2B5EF4-FFF2-40B4-BE49-F238E27FC236}">
                    <a16:creationId xmlns:a16="http://schemas.microsoft.com/office/drawing/2014/main" id="{293C3254-A3E6-4CE4-B296-8AA26C3C4518}"/>
                  </a:ext>
                </a:extLst>
              </p:cNvPr>
              <p:cNvSpPr txBox="1">
                <a:spLocks noChangeArrowheads="1"/>
              </p:cNvSpPr>
              <p:nvPr/>
            </p:nvSpPr>
            <p:spPr bwMode="auto">
              <a:xfrm>
                <a:off x="1796" y="1288"/>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900</a:t>
                </a:r>
              </a:p>
            </p:txBody>
          </p:sp>
          <p:sp>
            <p:nvSpPr>
              <p:cNvPr id="12324" name="Text Box 98">
                <a:extLst>
                  <a:ext uri="{FF2B5EF4-FFF2-40B4-BE49-F238E27FC236}">
                    <a16:creationId xmlns:a16="http://schemas.microsoft.com/office/drawing/2014/main" id="{00A2C4B6-56FE-499C-9BAA-99E8465E3EF2}"/>
                  </a:ext>
                </a:extLst>
              </p:cNvPr>
              <p:cNvSpPr txBox="1">
                <a:spLocks noChangeArrowheads="1"/>
              </p:cNvSpPr>
              <p:nvPr/>
            </p:nvSpPr>
            <p:spPr bwMode="auto">
              <a:xfrm>
                <a:off x="1725" y="1027"/>
                <a:ext cx="4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1000</a:t>
                </a:r>
              </a:p>
            </p:txBody>
          </p:sp>
          <p:sp>
            <p:nvSpPr>
              <p:cNvPr id="12325" name="Text Box 99">
                <a:extLst>
                  <a:ext uri="{FF2B5EF4-FFF2-40B4-BE49-F238E27FC236}">
                    <a16:creationId xmlns:a16="http://schemas.microsoft.com/office/drawing/2014/main" id="{719C064F-62C1-4CA7-B678-E97B580F8E03}"/>
                  </a:ext>
                </a:extLst>
              </p:cNvPr>
              <p:cNvSpPr txBox="1">
                <a:spLocks noChangeArrowheads="1"/>
              </p:cNvSpPr>
              <p:nvPr/>
            </p:nvSpPr>
            <p:spPr bwMode="auto">
              <a:xfrm>
                <a:off x="1654" y="773"/>
                <a:ext cx="47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$1100</a:t>
                </a:r>
              </a:p>
            </p:txBody>
          </p:sp>
        </p:grpSp>
      </p:grpSp>
      <p:sp>
        <p:nvSpPr>
          <p:cNvPr id="132" name="Line 102">
            <a:extLst>
              <a:ext uri="{FF2B5EF4-FFF2-40B4-BE49-F238E27FC236}">
                <a16:creationId xmlns:a16="http://schemas.microsoft.com/office/drawing/2014/main" id="{9C645AAF-C72A-4435-B54B-4BD835D6D226}"/>
              </a:ext>
            </a:extLst>
          </p:cNvPr>
          <p:cNvSpPr>
            <a:spLocks noChangeShapeType="1"/>
          </p:cNvSpPr>
          <p:nvPr/>
        </p:nvSpPr>
        <p:spPr bwMode="auto">
          <a:xfrm>
            <a:off x="2630488" y="5378450"/>
            <a:ext cx="4159250"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3" name="Text Box 103">
            <a:extLst>
              <a:ext uri="{FF2B5EF4-FFF2-40B4-BE49-F238E27FC236}">
                <a16:creationId xmlns:a16="http://schemas.microsoft.com/office/drawing/2014/main" id="{AEA3D43B-3067-41EB-AE06-232311F199F6}"/>
              </a:ext>
            </a:extLst>
          </p:cNvPr>
          <p:cNvSpPr txBox="1">
            <a:spLocks noChangeArrowheads="1"/>
          </p:cNvSpPr>
          <p:nvPr/>
        </p:nvSpPr>
        <p:spPr bwMode="auto">
          <a:xfrm>
            <a:off x="6467475" y="5349875"/>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TFC</a:t>
            </a:r>
          </a:p>
        </p:txBody>
      </p:sp>
      <p:sp>
        <p:nvSpPr>
          <p:cNvPr id="134" name="Freeform 104">
            <a:extLst>
              <a:ext uri="{FF2B5EF4-FFF2-40B4-BE49-F238E27FC236}">
                <a16:creationId xmlns:a16="http://schemas.microsoft.com/office/drawing/2014/main" id="{F8A08E19-CC38-4276-B6F7-F6CBDA08F3D1}"/>
              </a:ext>
            </a:extLst>
          </p:cNvPr>
          <p:cNvSpPr>
            <a:spLocks/>
          </p:cNvSpPr>
          <p:nvPr/>
        </p:nvSpPr>
        <p:spPr bwMode="auto">
          <a:xfrm>
            <a:off x="2638425" y="1938338"/>
            <a:ext cx="4094163" cy="3832225"/>
          </a:xfrm>
          <a:custGeom>
            <a:avLst/>
            <a:gdLst>
              <a:gd name="T0" fmla="*/ 0 w 2579"/>
              <a:gd name="T1" fmla="*/ 2147483647 h 2414"/>
              <a:gd name="T2" fmla="*/ 2147483647 w 2579"/>
              <a:gd name="T3" fmla="*/ 2147483647 h 2414"/>
              <a:gd name="T4" fmla="*/ 2147483647 w 2579"/>
              <a:gd name="T5" fmla="*/ 2147483647 h 2414"/>
              <a:gd name="T6" fmla="*/ 2147483647 w 2579"/>
              <a:gd name="T7" fmla="*/ 2147483647 h 2414"/>
              <a:gd name="T8" fmla="*/ 2147483647 w 2579"/>
              <a:gd name="T9" fmla="*/ 2147483647 h 2414"/>
              <a:gd name="T10" fmla="*/ 2147483647 w 2579"/>
              <a:gd name="T11" fmla="*/ 2147483647 h 2414"/>
              <a:gd name="T12" fmla="*/ 2147483647 w 2579"/>
              <a:gd name="T13" fmla="*/ 2147483647 h 2414"/>
              <a:gd name="T14" fmla="*/ 2147483647 w 2579"/>
              <a:gd name="T15" fmla="*/ 2147483647 h 2414"/>
              <a:gd name="T16" fmla="*/ 2147483647 w 2579"/>
              <a:gd name="T17" fmla="*/ 2147483647 h 2414"/>
              <a:gd name="T18" fmla="*/ 2147483647 w 2579"/>
              <a:gd name="T19" fmla="*/ 2147483647 h 2414"/>
              <a:gd name="T20" fmla="*/ 2147483647 w 2579"/>
              <a:gd name="T21" fmla="*/ 0 h 24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79"/>
              <a:gd name="T34" fmla="*/ 0 h 2414"/>
              <a:gd name="T35" fmla="*/ 2579 w 2579"/>
              <a:gd name="T36" fmla="*/ 2414 h 24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79" h="2414">
                <a:moveTo>
                  <a:pt x="0" y="2414"/>
                </a:moveTo>
                <a:cubicBezTo>
                  <a:pt x="87" y="2327"/>
                  <a:pt x="175" y="2240"/>
                  <a:pt x="261" y="2160"/>
                </a:cubicBezTo>
                <a:cubicBezTo>
                  <a:pt x="347" y="2080"/>
                  <a:pt x="431" y="1999"/>
                  <a:pt x="515" y="1934"/>
                </a:cubicBezTo>
                <a:cubicBezTo>
                  <a:pt x="599" y="1869"/>
                  <a:pt x="681" y="1821"/>
                  <a:pt x="768" y="1769"/>
                </a:cubicBezTo>
                <a:cubicBezTo>
                  <a:pt x="855" y="1717"/>
                  <a:pt x="949" y="1671"/>
                  <a:pt x="1036" y="1619"/>
                </a:cubicBezTo>
                <a:cubicBezTo>
                  <a:pt x="1123" y="1567"/>
                  <a:pt x="1206" y="1518"/>
                  <a:pt x="1290" y="1454"/>
                </a:cubicBezTo>
                <a:cubicBezTo>
                  <a:pt x="1374" y="1390"/>
                  <a:pt x="1457" y="1317"/>
                  <a:pt x="1543" y="1235"/>
                </a:cubicBezTo>
                <a:cubicBezTo>
                  <a:pt x="1629" y="1153"/>
                  <a:pt x="1717" y="1056"/>
                  <a:pt x="1804" y="960"/>
                </a:cubicBezTo>
                <a:cubicBezTo>
                  <a:pt x="1891" y="864"/>
                  <a:pt x="1978" y="757"/>
                  <a:pt x="2064" y="659"/>
                </a:cubicBezTo>
                <a:cubicBezTo>
                  <a:pt x="2150" y="561"/>
                  <a:pt x="2232" y="481"/>
                  <a:pt x="2318" y="371"/>
                </a:cubicBezTo>
                <a:cubicBezTo>
                  <a:pt x="2404" y="261"/>
                  <a:pt x="2491" y="130"/>
                  <a:pt x="2579" y="0"/>
                </a:cubicBezTo>
              </a:path>
            </a:pathLst>
          </a:custGeom>
          <a:noFill/>
          <a:ln w="57150">
            <a:solidFill>
              <a:srgbClr val="4BADB5"/>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35" name="Freeform 105">
            <a:extLst>
              <a:ext uri="{FF2B5EF4-FFF2-40B4-BE49-F238E27FC236}">
                <a16:creationId xmlns:a16="http://schemas.microsoft.com/office/drawing/2014/main" id="{7B3E0AD1-A3A3-4B46-8741-9E75467FC557}"/>
              </a:ext>
            </a:extLst>
          </p:cNvPr>
          <p:cNvSpPr>
            <a:spLocks/>
          </p:cNvSpPr>
          <p:nvPr/>
        </p:nvSpPr>
        <p:spPr bwMode="auto">
          <a:xfrm>
            <a:off x="2638425" y="1546225"/>
            <a:ext cx="4094163" cy="3832225"/>
          </a:xfrm>
          <a:custGeom>
            <a:avLst/>
            <a:gdLst>
              <a:gd name="T0" fmla="*/ 0 w 2579"/>
              <a:gd name="T1" fmla="*/ 2147483647 h 2414"/>
              <a:gd name="T2" fmla="*/ 2147483647 w 2579"/>
              <a:gd name="T3" fmla="*/ 2147483647 h 2414"/>
              <a:gd name="T4" fmla="*/ 2147483647 w 2579"/>
              <a:gd name="T5" fmla="*/ 2147483647 h 2414"/>
              <a:gd name="T6" fmla="*/ 2147483647 w 2579"/>
              <a:gd name="T7" fmla="*/ 2147483647 h 2414"/>
              <a:gd name="T8" fmla="*/ 2147483647 w 2579"/>
              <a:gd name="T9" fmla="*/ 2147483647 h 2414"/>
              <a:gd name="T10" fmla="*/ 2147483647 w 2579"/>
              <a:gd name="T11" fmla="*/ 2147483647 h 2414"/>
              <a:gd name="T12" fmla="*/ 2147483647 w 2579"/>
              <a:gd name="T13" fmla="*/ 2147483647 h 2414"/>
              <a:gd name="T14" fmla="*/ 2147483647 w 2579"/>
              <a:gd name="T15" fmla="*/ 2147483647 h 2414"/>
              <a:gd name="T16" fmla="*/ 2147483647 w 2579"/>
              <a:gd name="T17" fmla="*/ 2147483647 h 2414"/>
              <a:gd name="T18" fmla="*/ 2147483647 w 2579"/>
              <a:gd name="T19" fmla="*/ 2147483647 h 2414"/>
              <a:gd name="T20" fmla="*/ 2147483647 w 2579"/>
              <a:gd name="T21" fmla="*/ 0 h 24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79"/>
              <a:gd name="T34" fmla="*/ 0 h 2414"/>
              <a:gd name="T35" fmla="*/ 2579 w 2579"/>
              <a:gd name="T36" fmla="*/ 2414 h 24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79" h="2414">
                <a:moveTo>
                  <a:pt x="0" y="2414"/>
                </a:moveTo>
                <a:cubicBezTo>
                  <a:pt x="87" y="2327"/>
                  <a:pt x="175" y="2240"/>
                  <a:pt x="261" y="2160"/>
                </a:cubicBezTo>
                <a:cubicBezTo>
                  <a:pt x="347" y="2080"/>
                  <a:pt x="431" y="1999"/>
                  <a:pt x="515" y="1934"/>
                </a:cubicBezTo>
                <a:cubicBezTo>
                  <a:pt x="599" y="1869"/>
                  <a:pt x="681" y="1821"/>
                  <a:pt x="768" y="1769"/>
                </a:cubicBezTo>
                <a:cubicBezTo>
                  <a:pt x="855" y="1717"/>
                  <a:pt x="949" y="1671"/>
                  <a:pt x="1036" y="1619"/>
                </a:cubicBezTo>
                <a:cubicBezTo>
                  <a:pt x="1123" y="1567"/>
                  <a:pt x="1206" y="1518"/>
                  <a:pt x="1290" y="1454"/>
                </a:cubicBezTo>
                <a:cubicBezTo>
                  <a:pt x="1374" y="1390"/>
                  <a:pt x="1457" y="1317"/>
                  <a:pt x="1543" y="1235"/>
                </a:cubicBezTo>
                <a:cubicBezTo>
                  <a:pt x="1629" y="1153"/>
                  <a:pt x="1717" y="1056"/>
                  <a:pt x="1804" y="960"/>
                </a:cubicBezTo>
                <a:cubicBezTo>
                  <a:pt x="1891" y="864"/>
                  <a:pt x="1978" y="757"/>
                  <a:pt x="2064" y="659"/>
                </a:cubicBezTo>
                <a:cubicBezTo>
                  <a:pt x="2150" y="561"/>
                  <a:pt x="2232" y="481"/>
                  <a:pt x="2318" y="371"/>
                </a:cubicBezTo>
                <a:cubicBezTo>
                  <a:pt x="2404" y="261"/>
                  <a:pt x="2491" y="130"/>
                  <a:pt x="2579" y="0"/>
                </a:cubicBezTo>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36" name="Text Box 106">
            <a:extLst>
              <a:ext uri="{FF2B5EF4-FFF2-40B4-BE49-F238E27FC236}">
                <a16:creationId xmlns:a16="http://schemas.microsoft.com/office/drawing/2014/main" id="{A14221C7-BF2A-4D06-97D2-F707F8666E9B}"/>
              </a:ext>
            </a:extLst>
          </p:cNvPr>
          <p:cNvSpPr txBox="1">
            <a:spLocks noChangeArrowheads="1"/>
          </p:cNvSpPr>
          <p:nvPr/>
        </p:nvSpPr>
        <p:spPr bwMode="auto">
          <a:xfrm>
            <a:off x="6642100" y="1517650"/>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TC</a:t>
            </a:r>
          </a:p>
        </p:txBody>
      </p:sp>
      <p:sp>
        <p:nvSpPr>
          <p:cNvPr id="137" name="Text Box 107">
            <a:extLst>
              <a:ext uri="{FF2B5EF4-FFF2-40B4-BE49-F238E27FC236}">
                <a16:creationId xmlns:a16="http://schemas.microsoft.com/office/drawing/2014/main" id="{695952CB-C52C-493F-8121-134FE64672E7}"/>
              </a:ext>
            </a:extLst>
          </p:cNvPr>
          <p:cNvSpPr txBox="1">
            <a:spLocks noChangeArrowheads="1"/>
          </p:cNvSpPr>
          <p:nvPr/>
        </p:nvSpPr>
        <p:spPr bwMode="auto">
          <a:xfrm>
            <a:off x="6538913" y="2098675"/>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TVC</a:t>
            </a:r>
          </a:p>
        </p:txBody>
      </p:sp>
      <p:sp>
        <p:nvSpPr>
          <p:cNvPr id="138" name="Text Box 108">
            <a:extLst>
              <a:ext uri="{FF2B5EF4-FFF2-40B4-BE49-F238E27FC236}">
                <a16:creationId xmlns:a16="http://schemas.microsoft.com/office/drawing/2014/main" id="{E79720A6-68F2-4B6D-BFBD-F562A204CB23}"/>
              </a:ext>
            </a:extLst>
          </p:cNvPr>
          <p:cNvSpPr txBox="1">
            <a:spLocks noChangeArrowheads="1"/>
          </p:cNvSpPr>
          <p:nvPr/>
        </p:nvSpPr>
        <p:spPr bwMode="auto">
          <a:xfrm>
            <a:off x="4352925" y="4391025"/>
            <a:ext cx="7302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Total</a:t>
            </a:r>
          </a:p>
          <a:p>
            <a:pPr algn="ctr" eaLnBrk="1" hangingPunct="1">
              <a:lnSpc>
                <a:spcPct val="85000"/>
              </a:lnSpc>
            </a:pPr>
            <a:r>
              <a:rPr lang="en-US" altLang="cs-CZ" b="1"/>
              <a:t>Cost</a:t>
            </a:r>
          </a:p>
        </p:txBody>
      </p:sp>
      <p:sp>
        <p:nvSpPr>
          <p:cNvPr id="139" name="AutoShape 109">
            <a:extLst>
              <a:ext uri="{FF2B5EF4-FFF2-40B4-BE49-F238E27FC236}">
                <a16:creationId xmlns:a16="http://schemas.microsoft.com/office/drawing/2014/main" id="{A7F976BE-610E-4730-80B8-85F15529F96D}"/>
              </a:ext>
            </a:extLst>
          </p:cNvPr>
          <p:cNvSpPr>
            <a:spLocks/>
          </p:cNvSpPr>
          <p:nvPr/>
        </p:nvSpPr>
        <p:spPr bwMode="auto">
          <a:xfrm>
            <a:off x="5011738" y="3332163"/>
            <a:ext cx="284162" cy="2406650"/>
          </a:xfrm>
          <a:prstGeom prst="leftBrace">
            <a:avLst>
              <a:gd name="adj1" fmla="val 70577"/>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40" name="AutoShape 110">
            <a:extLst>
              <a:ext uri="{FF2B5EF4-FFF2-40B4-BE49-F238E27FC236}">
                <a16:creationId xmlns:a16="http://schemas.microsoft.com/office/drawing/2014/main" id="{1397A046-C7AD-4717-B4C6-3D53335D8827}"/>
              </a:ext>
            </a:extLst>
          </p:cNvPr>
          <p:cNvSpPr>
            <a:spLocks/>
          </p:cNvSpPr>
          <p:nvPr/>
        </p:nvSpPr>
        <p:spPr bwMode="auto">
          <a:xfrm flipH="1">
            <a:off x="5308600" y="3698875"/>
            <a:ext cx="284163" cy="2036763"/>
          </a:xfrm>
          <a:prstGeom prst="leftBrace">
            <a:avLst>
              <a:gd name="adj1" fmla="val 5973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41" name="AutoShape 111">
            <a:extLst>
              <a:ext uri="{FF2B5EF4-FFF2-40B4-BE49-F238E27FC236}">
                <a16:creationId xmlns:a16="http://schemas.microsoft.com/office/drawing/2014/main" id="{684A9B1E-2D48-4D79-8265-568FC61634ED}"/>
              </a:ext>
            </a:extLst>
          </p:cNvPr>
          <p:cNvSpPr>
            <a:spLocks/>
          </p:cNvSpPr>
          <p:nvPr/>
        </p:nvSpPr>
        <p:spPr bwMode="auto">
          <a:xfrm flipH="1">
            <a:off x="5316538" y="3319463"/>
            <a:ext cx="284162" cy="360362"/>
          </a:xfrm>
          <a:prstGeom prst="leftBrace">
            <a:avLst>
              <a:gd name="adj1" fmla="val 10568"/>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42" name="Text Box 112">
            <a:extLst>
              <a:ext uri="{FF2B5EF4-FFF2-40B4-BE49-F238E27FC236}">
                <a16:creationId xmlns:a16="http://schemas.microsoft.com/office/drawing/2014/main" id="{3F5590C6-4B6F-45F7-B107-FD7C39EDC94E}"/>
              </a:ext>
            </a:extLst>
          </p:cNvPr>
          <p:cNvSpPr txBox="1">
            <a:spLocks noChangeArrowheads="1"/>
          </p:cNvSpPr>
          <p:nvPr/>
        </p:nvSpPr>
        <p:spPr bwMode="auto">
          <a:xfrm>
            <a:off x="5489575" y="4432300"/>
            <a:ext cx="10731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Variable</a:t>
            </a:r>
          </a:p>
          <a:p>
            <a:pPr algn="ctr" eaLnBrk="1" hangingPunct="1">
              <a:lnSpc>
                <a:spcPct val="85000"/>
              </a:lnSpc>
            </a:pPr>
            <a:r>
              <a:rPr lang="en-US" altLang="cs-CZ" b="1"/>
              <a:t>Cost</a:t>
            </a:r>
          </a:p>
        </p:txBody>
      </p:sp>
      <p:sp>
        <p:nvSpPr>
          <p:cNvPr id="143" name="Text Box 113">
            <a:extLst>
              <a:ext uri="{FF2B5EF4-FFF2-40B4-BE49-F238E27FC236}">
                <a16:creationId xmlns:a16="http://schemas.microsoft.com/office/drawing/2014/main" id="{C09AA56F-B6C4-4EC0-A547-B7FA005B53AB}"/>
              </a:ext>
            </a:extLst>
          </p:cNvPr>
          <p:cNvSpPr txBox="1">
            <a:spLocks noChangeArrowheads="1"/>
          </p:cNvSpPr>
          <p:nvPr/>
        </p:nvSpPr>
        <p:spPr bwMode="auto">
          <a:xfrm>
            <a:off x="5565775" y="3362325"/>
            <a:ext cx="7810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Fixed</a:t>
            </a:r>
          </a:p>
          <a:p>
            <a:pPr algn="ctr" eaLnBrk="1" hangingPunct="1">
              <a:lnSpc>
                <a:spcPct val="85000"/>
              </a:lnSpc>
            </a:pPr>
            <a:r>
              <a:rPr lang="en-US" altLang="cs-CZ" b="1"/>
              <a:t>Cost</a:t>
            </a:r>
          </a:p>
        </p:txBody>
      </p:sp>
      <p:sp>
        <p:nvSpPr>
          <p:cNvPr id="144" name="AutoShape 114">
            <a:extLst>
              <a:ext uri="{FF2B5EF4-FFF2-40B4-BE49-F238E27FC236}">
                <a16:creationId xmlns:a16="http://schemas.microsoft.com/office/drawing/2014/main" id="{1F1AE78C-A9F5-4446-8091-7976AD857956}"/>
              </a:ext>
            </a:extLst>
          </p:cNvPr>
          <p:cNvSpPr>
            <a:spLocks noChangeArrowheads="1"/>
          </p:cNvSpPr>
          <p:nvPr/>
        </p:nvSpPr>
        <p:spPr bwMode="auto">
          <a:xfrm>
            <a:off x="3741738" y="4435475"/>
            <a:ext cx="296862" cy="193675"/>
          </a:xfrm>
          <a:prstGeom prst="upArrow">
            <a:avLst>
              <a:gd name="adj1" fmla="val 50000"/>
              <a:gd name="adj2" fmla="val 25000"/>
            </a:avLst>
          </a:prstGeom>
          <a:gradFill rotWithShape="1">
            <a:gsLst>
              <a:gs pos="0">
                <a:schemeClr val="hlink">
                  <a:gamma/>
                  <a:shade val="46275"/>
                  <a:invGamma/>
                </a:schemeClr>
              </a:gs>
              <a:gs pos="100000">
                <a:schemeClr val="hlink"/>
              </a:gs>
            </a:gsLst>
            <a:lin ang="5400000" scaled="1"/>
          </a:gra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45" name="AutoShape 115">
            <a:extLst>
              <a:ext uri="{FF2B5EF4-FFF2-40B4-BE49-F238E27FC236}">
                <a16:creationId xmlns:a16="http://schemas.microsoft.com/office/drawing/2014/main" id="{BE2D413D-6C56-4683-A366-A14A3A60FB4B}"/>
              </a:ext>
            </a:extLst>
          </p:cNvPr>
          <p:cNvSpPr>
            <a:spLocks noChangeArrowheads="1"/>
          </p:cNvSpPr>
          <p:nvPr/>
        </p:nvSpPr>
        <p:spPr bwMode="auto">
          <a:xfrm>
            <a:off x="5716588" y="2749550"/>
            <a:ext cx="303212" cy="155575"/>
          </a:xfrm>
          <a:prstGeom prst="upArrow">
            <a:avLst>
              <a:gd name="adj1" fmla="val 50000"/>
              <a:gd name="adj2" fmla="val 25000"/>
            </a:avLst>
          </a:prstGeom>
          <a:gradFill rotWithShape="1">
            <a:gsLst>
              <a:gs pos="0">
                <a:schemeClr val="hlink">
                  <a:gamma/>
                  <a:shade val="46275"/>
                  <a:invGamma/>
                </a:schemeClr>
              </a:gs>
              <a:gs pos="100000">
                <a:schemeClr val="hlink"/>
              </a:gs>
            </a:gsLst>
            <a:lin ang="5400000" scaled="1"/>
          </a:gradFill>
          <a:ln w="9525">
            <a:solidFill>
              <a:schemeClr val="tx1"/>
            </a:solidFill>
            <a:miter lim="800000"/>
            <a:headEnd/>
            <a:tailEnd/>
          </a:ln>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B9127FA7-96F8-4ED6-AB2C-9EA9BABF1A69}"/>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1F385712-6862-4F8C-81E8-85F529C7B3B0}" type="slidenum">
              <a:rPr lang="en-US" altLang="cs-CZ" sz="1400">
                <a:solidFill>
                  <a:schemeClr val="bg1"/>
                </a:solidFill>
                <a:cs typeface="Arial" panose="020B0604020202020204" pitchFamily="34" charset="0"/>
              </a:rPr>
              <a:pPr eaLnBrk="1" hangingPunct="1"/>
              <a:t>11</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2" presetClass="entr" presetSubtype="8" fill="hold" nodeType="after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wipe(left)">
                                      <p:cBhvr>
                                        <p:cTn id="12" dur="1000"/>
                                        <p:tgtEl>
                                          <p:spTgt spid="132"/>
                                        </p:tgtEl>
                                      </p:cBhvr>
                                    </p:animEffect>
                                  </p:childTnLst>
                                </p:cTn>
                              </p:par>
                            </p:childTnLst>
                          </p:cTn>
                        </p:par>
                        <p:par>
                          <p:cTn id="13" fill="hold" nodeType="afterGroup">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3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34"/>
                                        </p:tgtEl>
                                        <p:attrNameLst>
                                          <p:attrName>style.visibility</p:attrName>
                                        </p:attrNameLst>
                                      </p:cBhvr>
                                      <p:to>
                                        <p:strVal val="visible"/>
                                      </p:to>
                                    </p:set>
                                    <p:animEffect transition="in" filter="wipe(left)">
                                      <p:cBhvr>
                                        <p:cTn id="20" dur="2000"/>
                                        <p:tgtEl>
                                          <p:spTgt spid="134"/>
                                        </p:tgtEl>
                                      </p:cBhvr>
                                    </p:animEffect>
                                  </p:childTnLst>
                                </p:cTn>
                              </p:par>
                            </p:childTnLst>
                          </p:cTn>
                        </p:par>
                        <p:par>
                          <p:cTn id="21" fill="hold" nodeType="afterGroup">
                            <p:stCondLst>
                              <p:cond delay="2000"/>
                            </p:stCondLst>
                            <p:childTnLst>
                              <p:par>
                                <p:cTn id="22" presetID="1" presetClass="entr" presetSubtype="0" fill="hold" grpId="0" nodeType="afterEffect">
                                  <p:stCondLst>
                                    <p:cond delay="0"/>
                                  </p:stCondLst>
                                  <p:childTnLst>
                                    <p:set>
                                      <p:cBhvr>
                                        <p:cTn id="23" dur="1" fill="hold">
                                          <p:stCondLst>
                                            <p:cond delay="0"/>
                                          </p:stCondLst>
                                        </p:cTn>
                                        <p:tgtEl>
                                          <p:spTgt spid="137"/>
                                        </p:tgtEl>
                                        <p:attrNameLst>
                                          <p:attrName>style.visibility</p:attrName>
                                        </p:attrNameLst>
                                      </p:cBhvr>
                                      <p:to>
                                        <p:strVal val="visible"/>
                                      </p:to>
                                    </p:set>
                                  </p:childTnLst>
                                </p:cTn>
                              </p:par>
                            </p:childTnLst>
                          </p:cTn>
                        </p:par>
                        <p:par>
                          <p:cTn id="24" fill="hold" nodeType="afterGroup">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0"/>
                                        </p:tgtEl>
                                        <p:attrNameLst>
                                          <p:attrName>style.visibility</p:attrName>
                                        </p:attrNameLst>
                                      </p:cBhvr>
                                      <p:to>
                                        <p:strVal val="visible"/>
                                      </p:to>
                                    </p:set>
                                    <p:animEffect transition="in" filter="wipe(left)">
                                      <p:cBhvr>
                                        <p:cTn id="27" dur="1000"/>
                                        <p:tgtEl>
                                          <p:spTgt spid="140"/>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42"/>
                                        </p:tgtEl>
                                        <p:attrNameLst>
                                          <p:attrName>style.visibility</p:attrName>
                                        </p:attrNameLst>
                                      </p:cBhvr>
                                      <p:to>
                                        <p:strVal val="visible"/>
                                      </p:to>
                                    </p:set>
                                    <p:animEffect transition="in" filter="wipe(left)">
                                      <p:cBhvr>
                                        <p:cTn id="31" dur="500"/>
                                        <p:tgtEl>
                                          <p:spTgt spid="142"/>
                                        </p:tgtEl>
                                      </p:cBhvr>
                                    </p:animEffect>
                                  </p:childTnLst>
                                </p:cTn>
                              </p:par>
                            </p:childTnLst>
                          </p:cTn>
                        </p:par>
                        <p:par>
                          <p:cTn id="32" fill="hold" nodeType="afterGroup">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144"/>
                                        </p:tgtEl>
                                        <p:attrNameLst>
                                          <p:attrName>style.visibility</p:attrName>
                                        </p:attrNameLst>
                                      </p:cBhvr>
                                      <p:to>
                                        <p:strVal val="visible"/>
                                      </p:to>
                                    </p:set>
                                    <p:animEffect transition="in" filter="wipe(down)">
                                      <p:cBhvr>
                                        <p:cTn id="35" dur="1000"/>
                                        <p:tgtEl>
                                          <p:spTgt spid="144"/>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45"/>
                                        </p:tgtEl>
                                        <p:attrNameLst>
                                          <p:attrName>style.visibility</p:attrName>
                                        </p:attrNameLst>
                                      </p:cBhvr>
                                      <p:to>
                                        <p:strVal val="visible"/>
                                      </p:to>
                                    </p:set>
                                    <p:animEffect transition="in" filter="wipe(down)">
                                      <p:cBhvr>
                                        <p:cTn id="38" dur="2000"/>
                                        <p:tgtEl>
                                          <p:spTgt spid="145"/>
                                        </p:tgtEl>
                                      </p:cBhvr>
                                    </p:animEffect>
                                  </p:childTnLst>
                                </p:cTn>
                              </p:par>
                            </p:childTnLst>
                          </p:cTn>
                        </p:par>
                        <p:par>
                          <p:cTn id="39" fill="hold" nodeType="afterGroup">
                            <p:stCondLst>
                              <p:cond delay="5500"/>
                            </p:stCondLst>
                            <p:childTnLst>
                              <p:par>
                                <p:cTn id="40" presetID="1" presetClass="entr" presetSubtype="0" fill="hold" nodeType="afterEffect">
                                  <p:stCondLst>
                                    <p:cond delay="0"/>
                                  </p:stCondLst>
                                  <p:childTnLst>
                                    <p:set>
                                      <p:cBhvr>
                                        <p:cTn id="41" dur="1" fill="hold">
                                          <p:stCondLst>
                                            <p:cond delay="0"/>
                                          </p:stCondLst>
                                        </p:cTn>
                                        <p:tgtEl>
                                          <p:spTgt spid="135"/>
                                        </p:tgtEl>
                                        <p:attrNameLst>
                                          <p:attrName>style.visibility</p:attrName>
                                        </p:attrNameLst>
                                      </p:cBhvr>
                                      <p:to>
                                        <p:strVal val="visible"/>
                                      </p:to>
                                    </p:set>
                                  </p:childTnLst>
                                </p:cTn>
                              </p:par>
                              <p:par>
                                <p:cTn id="42" presetID="64" presetClass="path" presetSubtype="0" accel="50000" decel="50000" fill="hold" nodeType="withEffect">
                                  <p:stCondLst>
                                    <p:cond delay="0"/>
                                  </p:stCondLst>
                                  <p:childTnLst>
                                    <p:animMotion origin="layout" path="M -2.22222E-6 0.05393 L -2.22222E-6 3.33333E-6 " pathEditMode="relative" rAng="0" ptsTypes="AA">
                                      <p:cBhvr>
                                        <p:cTn id="43" dur="2000" fill="hold"/>
                                        <p:tgtEl>
                                          <p:spTgt spid="135"/>
                                        </p:tgtEl>
                                        <p:attrNameLst>
                                          <p:attrName>ppt_x</p:attrName>
                                          <p:attrName>ppt_y</p:attrName>
                                        </p:attrNameLst>
                                      </p:cBhvr>
                                      <p:rCtr x="0" y="-2708"/>
                                    </p:animMotion>
                                  </p:childTnLst>
                                </p:cTn>
                              </p:par>
                            </p:childTnLst>
                          </p:cTn>
                        </p:par>
                        <p:par>
                          <p:cTn id="44" fill="hold" nodeType="afterGroup">
                            <p:stCondLst>
                              <p:cond delay="7500"/>
                            </p:stCondLst>
                            <p:childTnLst>
                              <p:par>
                                <p:cTn id="45" presetID="1" presetClass="entr" presetSubtype="0" fill="hold" grpId="0" nodeType="afterEffect">
                                  <p:stCondLst>
                                    <p:cond delay="0"/>
                                  </p:stCondLst>
                                  <p:childTnLst>
                                    <p:set>
                                      <p:cBhvr>
                                        <p:cTn id="46" dur="1" fill="hold">
                                          <p:stCondLst>
                                            <p:cond delay="0"/>
                                          </p:stCondLst>
                                        </p:cTn>
                                        <p:tgtEl>
                                          <p:spTgt spid="136"/>
                                        </p:tgtEl>
                                        <p:attrNameLst>
                                          <p:attrName>style.visibility</p:attrName>
                                        </p:attrNameLst>
                                      </p:cBhvr>
                                      <p:to>
                                        <p:strVal val="visible"/>
                                      </p:to>
                                    </p:set>
                                  </p:childTnLst>
                                </p:cTn>
                              </p:par>
                            </p:childTnLst>
                          </p:cTn>
                        </p:par>
                        <p:par>
                          <p:cTn id="47" fill="hold" nodeType="afterGroup">
                            <p:stCondLst>
                              <p:cond delay="7500"/>
                            </p:stCondLst>
                            <p:childTnLst>
                              <p:par>
                                <p:cTn id="48" presetID="22" presetClass="entr" presetSubtype="8" fill="hold" grpId="0" nodeType="afterEffect">
                                  <p:stCondLst>
                                    <p:cond delay="0"/>
                                  </p:stCondLst>
                                  <p:childTnLst>
                                    <p:set>
                                      <p:cBhvr>
                                        <p:cTn id="49" dur="1" fill="hold">
                                          <p:stCondLst>
                                            <p:cond delay="0"/>
                                          </p:stCondLst>
                                        </p:cTn>
                                        <p:tgtEl>
                                          <p:spTgt spid="141"/>
                                        </p:tgtEl>
                                        <p:attrNameLst>
                                          <p:attrName>style.visibility</p:attrName>
                                        </p:attrNameLst>
                                      </p:cBhvr>
                                      <p:to>
                                        <p:strVal val="visible"/>
                                      </p:to>
                                    </p:set>
                                    <p:animEffect transition="in" filter="wipe(left)">
                                      <p:cBhvr>
                                        <p:cTn id="50" dur="1000"/>
                                        <p:tgtEl>
                                          <p:spTgt spid="141"/>
                                        </p:tgtEl>
                                      </p:cBhvr>
                                    </p:animEffect>
                                  </p:childTnLst>
                                </p:cTn>
                              </p:par>
                            </p:childTnLst>
                          </p:cTn>
                        </p:par>
                        <p:par>
                          <p:cTn id="51" fill="hold" nodeType="afterGroup">
                            <p:stCondLst>
                              <p:cond delay="8500"/>
                            </p:stCondLst>
                            <p:childTnLst>
                              <p:par>
                                <p:cTn id="52" presetID="22" presetClass="entr" presetSubtype="8" fill="hold" grpId="0" nodeType="afterEffect">
                                  <p:stCondLst>
                                    <p:cond delay="0"/>
                                  </p:stCondLst>
                                  <p:childTnLst>
                                    <p:set>
                                      <p:cBhvr>
                                        <p:cTn id="53" dur="1" fill="hold">
                                          <p:stCondLst>
                                            <p:cond delay="0"/>
                                          </p:stCondLst>
                                        </p:cTn>
                                        <p:tgtEl>
                                          <p:spTgt spid="143"/>
                                        </p:tgtEl>
                                        <p:attrNameLst>
                                          <p:attrName>style.visibility</p:attrName>
                                        </p:attrNameLst>
                                      </p:cBhvr>
                                      <p:to>
                                        <p:strVal val="visible"/>
                                      </p:to>
                                    </p:set>
                                    <p:animEffect transition="in" filter="wipe(left)">
                                      <p:cBhvr>
                                        <p:cTn id="54" dur="1000"/>
                                        <p:tgtEl>
                                          <p:spTgt spid="143"/>
                                        </p:tgtEl>
                                      </p:cBhvr>
                                    </p:animEffect>
                                  </p:childTnLst>
                                </p:cTn>
                              </p:par>
                            </p:childTnLst>
                          </p:cTn>
                        </p:par>
                        <p:par>
                          <p:cTn id="55" fill="hold" nodeType="afterGroup">
                            <p:stCondLst>
                              <p:cond delay="9500"/>
                            </p:stCondLst>
                            <p:childTnLst>
                              <p:par>
                                <p:cTn id="56" presetID="22" presetClass="entr" presetSubtype="2" fill="hold" grpId="0" nodeType="afterEffect">
                                  <p:stCondLst>
                                    <p:cond delay="0"/>
                                  </p:stCondLst>
                                  <p:childTnLst>
                                    <p:set>
                                      <p:cBhvr>
                                        <p:cTn id="57" dur="1" fill="hold">
                                          <p:stCondLst>
                                            <p:cond delay="0"/>
                                          </p:stCondLst>
                                        </p:cTn>
                                        <p:tgtEl>
                                          <p:spTgt spid="139"/>
                                        </p:tgtEl>
                                        <p:attrNameLst>
                                          <p:attrName>style.visibility</p:attrName>
                                        </p:attrNameLst>
                                      </p:cBhvr>
                                      <p:to>
                                        <p:strVal val="visible"/>
                                      </p:to>
                                    </p:set>
                                    <p:animEffect transition="in" filter="wipe(right)">
                                      <p:cBhvr>
                                        <p:cTn id="58" dur="1000"/>
                                        <p:tgtEl>
                                          <p:spTgt spid="139"/>
                                        </p:tgtEl>
                                      </p:cBhvr>
                                    </p:animEffect>
                                  </p:childTnLst>
                                </p:cTn>
                              </p:par>
                            </p:childTnLst>
                          </p:cTn>
                        </p:par>
                        <p:par>
                          <p:cTn id="59" fill="hold" nodeType="afterGroup">
                            <p:stCondLst>
                              <p:cond delay="10500"/>
                            </p:stCondLst>
                            <p:childTnLst>
                              <p:par>
                                <p:cTn id="60" presetID="22" presetClass="entr" presetSubtype="2" fill="hold" grpId="0" nodeType="afterEffect">
                                  <p:stCondLst>
                                    <p:cond delay="0"/>
                                  </p:stCondLst>
                                  <p:childTnLst>
                                    <p:set>
                                      <p:cBhvr>
                                        <p:cTn id="61" dur="1" fill="hold">
                                          <p:stCondLst>
                                            <p:cond delay="0"/>
                                          </p:stCondLst>
                                        </p:cTn>
                                        <p:tgtEl>
                                          <p:spTgt spid="138"/>
                                        </p:tgtEl>
                                        <p:attrNameLst>
                                          <p:attrName>style.visibility</p:attrName>
                                        </p:attrNameLst>
                                      </p:cBhvr>
                                      <p:to>
                                        <p:strVal val="visible"/>
                                      </p:to>
                                    </p:set>
                                    <p:animEffect transition="in" filter="wipe(right)">
                                      <p:cBhvr>
                                        <p:cTn id="62" dur="1000"/>
                                        <p:tgtEl>
                                          <p:spTgt spid="138"/>
                                        </p:tgtEl>
                                      </p:cBhvr>
                                    </p:animEffect>
                                  </p:childTnLst>
                                </p:cTn>
                              </p:par>
                            </p:childTnLst>
                          </p:cTn>
                        </p:par>
                        <p:par>
                          <p:cTn id="63" fill="hold" nodeType="afterGroup">
                            <p:stCondLst>
                              <p:cond delay="11500"/>
                            </p:stCondLst>
                            <p:childTnLst>
                              <p:par>
                                <p:cTn id="64" presetID="1" presetClass="exit" presetSubtype="0" fill="hold" grpId="1" nodeType="afterEffect">
                                  <p:stCondLst>
                                    <p:cond delay="0"/>
                                  </p:stCondLst>
                                  <p:childTnLst>
                                    <p:set>
                                      <p:cBhvr>
                                        <p:cTn id="65" dur="1" fill="hold">
                                          <p:stCondLst>
                                            <p:cond delay="0"/>
                                          </p:stCondLst>
                                        </p:cTn>
                                        <p:tgtEl>
                                          <p:spTgt spid="144"/>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1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p:bldP spid="136" grpId="0"/>
      <p:bldP spid="137" grpId="0"/>
      <p:bldP spid="138" grpId="0"/>
      <p:bldP spid="139" grpId="0" animBg="1"/>
      <p:bldP spid="140" grpId="0" animBg="1"/>
      <p:bldP spid="141" grpId="0" animBg="1"/>
      <p:bldP spid="142" grpId="0"/>
      <p:bldP spid="143" grpId="0"/>
      <p:bldP spid="144" grpId="0" animBg="1"/>
      <p:bldP spid="144" grpId="1" animBg="1"/>
      <p:bldP spid="145" grpId="0" animBg="1"/>
      <p:bldP spid="14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3295214B-9E18-4D55-9FE0-70CB8C5E5AE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3315" name="Rectangle 2">
            <a:extLst>
              <a:ext uri="{FF2B5EF4-FFF2-40B4-BE49-F238E27FC236}">
                <a16:creationId xmlns:a16="http://schemas.microsoft.com/office/drawing/2014/main" id="{00930EA2-DA86-4BAC-AB31-12643252DEF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Per-Unit, or Average, Costs</a:t>
            </a:r>
          </a:p>
        </p:txBody>
      </p:sp>
      <p:sp>
        <p:nvSpPr>
          <p:cNvPr id="13316" name="Rectangle 3">
            <a:extLst>
              <a:ext uri="{FF2B5EF4-FFF2-40B4-BE49-F238E27FC236}">
                <a16:creationId xmlns:a16="http://schemas.microsoft.com/office/drawing/2014/main" id="{41235A86-158B-489E-9FAF-83EC9D2D26B1}"/>
              </a:ext>
            </a:extLst>
          </p:cNvPr>
          <p:cNvSpPr>
            <a:spLocks noGrp="1" noChangeArrowheads="1"/>
          </p:cNvSpPr>
          <p:nvPr>
            <p:ph type="body" idx="1"/>
          </p:nvPr>
        </p:nvSpPr>
        <p:spPr>
          <a:xfrm>
            <a:off x="228600" y="1295400"/>
            <a:ext cx="8686800" cy="4937125"/>
          </a:xfrm>
        </p:spPr>
        <p:txBody>
          <a:bodyPr/>
          <a:lstStyle/>
          <a:p>
            <a:pPr eaLnBrk="1" hangingPunct="1">
              <a:spcAft>
                <a:spcPts val="1200"/>
              </a:spcAft>
              <a:buClr>
                <a:srgbClr val="3399FF"/>
              </a:buClr>
              <a:buSzPct val="125000"/>
              <a:tabLst>
                <a:tab pos="228600" algn="l"/>
              </a:tabLst>
            </a:pPr>
            <a:r>
              <a:rPr lang="en-US" altLang="cs-CZ" sz="3600"/>
              <a:t>Average Fixed Costs	AFC = TFC/Q</a:t>
            </a:r>
          </a:p>
          <a:p>
            <a:pPr eaLnBrk="1" hangingPunct="1">
              <a:spcAft>
                <a:spcPts val="1200"/>
              </a:spcAft>
              <a:buClr>
                <a:srgbClr val="3399FF"/>
              </a:buClr>
              <a:buSzPct val="125000"/>
              <a:tabLst>
                <a:tab pos="228600" algn="l"/>
              </a:tabLst>
            </a:pPr>
            <a:r>
              <a:rPr lang="en-US" altLang="cs-CZ" sz="3600"/>
              <a:t>Average Variable Costs	AVC = TVC/Q</a:t>
            </a:r>
          </a:p>
          <a:p>
            <a:pPr eaLnBrk="1" hangingPunct="1">
              <a:spcAft>
                <a:spcPts val="1200"/>
              </a:spcAft>
              <a:buClr>
                <a:srgbClr val="3399FF"/>
              </a:buClr>
              <a:buSzPct val="125000"/>
              <a:tabLst>
                <a:tab pos="228600" algn="l"/>
              </a:tabLst>
            </a:pPr>
            <a:r>
              <a:rPr lang="en-US" altLang="cs-CZ" sz="3600"/>
              <a:t>Average Total Costs		ATC = TC/Q</a:t>
            </a:r>
          </a:p>
          <a:p>
            <a:pPr eaLnBrk="1" hangingPunct="1">
              <a:spcAft>
                <a:spcPts val="1200"/>
              </a:spcAft>
              <a:buClr>
                <a:srgbClr val="3399FF"/>
              </a:buClr>
              <a:buSzPct val="125000"/>
              <a:tabLst>
                <a:tab pos="228600" algn="l"/>
              </a:tabLst>
            </a:pPr>
            <a:r>
              <a:rPr lang="en-US" altLang="cs-CZ" sz="3600"/>
              <a:t>Marginal Costs			MC = </a:t>
            </a:r>
            <a:r>
              <a:rPr lang="el-GR" altLang="cs-CZ" sz="3600"/>
              <a:t>Δ</a:t>
            </a:r>
            <a:r>
              <a:rPr lang="en-US" altLang="cs-CZ" sz="3600"/>
              <a:t>TC/</a:t>
            </a:r>
            <a:r>
              <a:rPr lang="el-GR" altLang="cs-CZ" sz="3600"/>
              <a:t>Δ</a:t>
            </a:r>
            <a:r>
              <a:rPr lang="en-US" altLang="cs-CZ" sz="3600"/>
              <a:t>Q</a:t>
            </a:r>
          </a:p>
          <a:p>
            <a:pPr eaLnBrk="1" hangingPunct="1">
              <a:buClr>
                <a:srgbClr val="3399FF"/>
              </a:buClr>
              <a:buSzPct val="125000"/>
              <a:buFontTx/>
              <a:buNone/>
              <a:tabLst>
                <a:tab pos="228600" algn="l"/>
              </a:tabLst>
            </a:pPr>
            <a:endParaRPr lang="en-US" altLang="cs-CZ" sz="2800"/>
          </a:p>
        </p:txBody>
      </p:sp>
      <p:sp>
        <p:nvSpPr>
          <p:cNvPr id="13317" name="Rectangle 4">
            <a:extLst>
              <a:ext uri="{FF2B5EF4-FFF2-40B4-BE49-F238E27FC236}">
                <a16:creationId xmlns:a16="http://schemas.microsoft.com/office/drawing/2014/main" id="{01C35BD7-94F6-4CEF-8BA3-FDD39D03A22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3318" name="Rectangle 6">
            <a:extLst>
              <a:ext uri="{FF2B5EF4-FFF2-40B4-BE49-F238E27FC236}">
                <a16:creationId xmlns:a16="http://schemas.microsoft.com/office/drawing/2014/main" id="{82BEF5E8-2DD0-4E8A-9BDB-14502458F78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sp>
        <p:nvSpPr>
          <p:cNvPr id="1035" name="Text Box 11">
            <a:extLst>
              <a:ext uri="{FF2B5EF4-FFF2-40B4-BE49-F238E27FC236}">
                <a16:creationId xmlns:a16="http://schemas.microsoft.com/office/drawing/2014/main" id="{FB2B7651-123E-4478-8891-8B6BD8C34D9F}"/>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FA091A06-BD08-4CF4-BAC2-CEE03440BF03}" type="slidenum">
              <a:rPr lang="en-US" altLang="cs-CZ" sz="1400">
                <a:solidFill>
                  <a:schemeClr val="bg1"/>
                </a:solidFill>
                <a:cs typeface="Arial" panose="020B0604020202020204" pitchFamily="34" charset="0"/>
              </a:rPr>
              <a:pPr eaLnBrk="1" hangingPunct="1"/>
              <a:t>12</a:t>
            </a:fld>
            <a:endParaRPr lang="en-US" altLang="cs-CZ" sz="1400">
              <a:solidFill>
                <a:schemeClr val="bg1"/>
              </a:solidFill>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0D3E3B8E-07FC-4D88-8BF3-A584DE80142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4339" name="Rectangle 2">
            <a:extLst>
              <a:ext uri="{FF2B5EF4-FFF2-40B4-BE49-F238E27FC236}">
                <a16:creationId xmlns:a16="http://schemas.microsoft.com/office/drawing/2014/main" id="{EE47DE65-B8E5-4CFD-B1DB-0FF64C643EF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Short-Run Production Costs</a:t>
            </a:r>
          </a:p>
        </p:txBody>
      </p:sp>
      <p:sp>
        <p:nvSpPr>
          <p:cNvPr id="14340" name="Rectangle 4">
            <a:extLst>
              <a:ext uri="{FF2B5EF4-FFF2-40B4-BE49-F238E27FC236}">
                <a16:creationId xmlns:a16="http://schemas.microsoft.com/office/drawing/2014/main" id="{23378256-BDD9-4C07-8023-3541F372974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4341" name="Rectangle 6">
            <a:extLst>
              <a:ext uri="{FF2B5EF4-FFF2-40B4-BE49-F238E27FC236}">
                <a16:creationId xmlns:a16="http://schemas.microsoft.com/office/drawing/2014/main" id="{1C8F29A8-B52E-4245-AA14-F02CDC192CB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aphicFrame>
        <p:nvGraphicFramePr>
          <p:cNvPr id="14468" name="Group 132">
            <a:extLst>
              <a:ext uri="{FF2B5EF4-FFF2-40B4-BE49-F238E27FC236}">
                <a16:creationId xmlns:a16="http://schemas.microsoft.com/office/drawing/2014/main" id="{5F6F349E-1339-40AC-AF30-AC58E34066D1}"/>
              </a:ext>
            </a:extLst>
          </p:cNvPr>
          <p:cNvGraphicFramePr>
            <a:graphicFrameLocks noGrp="1"/>
          </p:cNvGraphicFramePr>
          <p:nvPr/>
        </p:nvGraphicFramePr>
        <p:xfrm>
          <a:off x="114300" y="838200"/>
          <a:ext cx="8915400" cy="5656263"/>
        </p:xfrm>
        <a:graphic>
          <a:graphicData uri="http://schemas.openxmlformats.org/drawingml/2006/table">
            <a:tbl>
              <a:tblPr/>
              <a:tblGrid>
                <a:gridCol w="1114425">
                  <a:extLst>
                    <a:ext uri="{9D8B030D-6E8A-4147-A177-3AD203B41FA5}">
                      <a16:colId xmlns:a16="http://schemas.microsoft.com/office/drawing/2014/main" val="2132768894"/>
                    </a:ext>
                  </a:extLst>
                </a:gridCol>
                <a:gridCol w="1114425">
                  <a:extLst>
                    <a:ext uri="{9D8B030D-6E8A-4147-A177-3AD203B41FA5}">
                      <a16:colId xmlns:a16="http://schemas.microsoft.com/office/drawing/2014/main" val="1314877044"/>
                    </a:ext>
                  </a:extLst>
                </a:gridCol>
                <a:gridCol w="1114425">
                  <a:extLst>
                    <a:ext uri="{9D8B030D-6E8A-4147-A177-3AD203B41FA5}">
                      <a16:colId xmlns:a16="http://schemas.microsoft.com/office/drawing/2014/main" val="1904446254"/>
                    </a:ext>
                  </a:extLst>
                </a:gridCol>
                <a:gridCol w="1114425">
                  <a:extLst>
                    <a:ext uri="{9D8B030D-6E8A-4147-A177-3AD203B41FA5}">
                      <a16:colId xmlns:a16="http://schemas.microsoft.com/office/drawing/2014/main" val="2934520944"/>
                    </a:ext>
                  </a:extLst>
                </a:gridCol>
                <a:gridCol w="1114425">
                  <a:extLst>
                    <a:ext uri="{9D8B030D-6E8A-4147-A177-3AD203B41FA5}">
                      <a16:colId xmlns:a16="http://schemas.microsoft.com/office/drawing/2014/main" val="3970975795"/>
                    </a:ext>
                  </a:extLst>
                </a:gridCol>
                <a:gridCol w="1114425">
                  <a:extLst>
                    <a:ext uri="{9D8B030D-6E8A-4147-A177-3AD203B41FA5}">
                      <a16:colId xmlns:a16="http://schemas.microsoft.com/office/drawing/2014/main" val="94923706"/>
                    </a:ext>
                  </a:extLst>
                </a:gridCol>
                <a:gridCol w="1114425">
                  <a:extLst>
                    <a:ext uri="{9D8B030D-6E8A-4147-A177-3AD203B41FA5}">
                      <a16:colId xmlns:a16="http://schemas.microsoft.com/office/drawing/2014/main" val="2954168191"/>
                    </a:ext>
                  </a:extLst>
                </a:gridCol>
                <a:gridCol w="1114425">
                  <a:extLst>
                    <a:ext uri="{9D8B030D-6E8A-4147-A177-3AD203B41FA5}">
                      <a16:colId xmlns:a16="http://schemas.microsoft.com/office/drawing/2014/main" val="1625002889"/>
                    </a:ext>
                  </a:extLst>
                </a:gridCol>
              </a:tblGrid>
              <a:tr h="476250">
                <a:tc gridSpan="8">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500" b="1" i="0" u="none" strike="noStrike" cap="none" normalizeH="0" baseline="0">
                          <a:ln>
                            <a:noFill/>
                          </a:ln>
                          <a:solidFill>
                            <a:schemeClr val="tx1"/>
                          </a:solidFill>
                          <a:effectLst/>
                          <a:latin typeface="Arial" panose="020B0604020202020204" pitchFamily="34" charset="0"/>
                        </a:rPr>
                        <a:t>Total, Average, and Marginal Cost Schedules for an Individual Firm in the Short Run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110952044"/>
                  </a:ext>
                </a:extLst>
              </a:tr>
              <a:tr h="504825">
                <a:tc gridSpan="4">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Total Cost Data</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Average Cost Data</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hMerge="1">
                  <a:txBody>
                    <a:bodyPr/>
                    <a:lstStyle/>
                    <a:p>
                      <a:endParaRPr lang="cs-CZ"/>
                    </a:p>
                  </a:txBody>
                  <a:tcPr/>
                </a:tc>
                <a:tc h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1" i="0" u="none" strike="noStrike" cap="none" normalizeH="0" baseline="0">
                          <a:ln>
                            <a:noFill/>
                          </a:ln>
                          <a:solidFill>
                            <a:srgbClr val="000000"/>
                          </a:solidFill>
                          <a:effectLst/>
                          <a:latin typeface="Arial" panose="020B0604020202020204" pitchFamily="34" charset="0"/>
                        </a:rPr>
                        <a:t>Marginal Cost</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953091259"/>
                  </a:ext>
                </a:extLst>
              </a:tr>
              <a:tr h="11430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Total Product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(Q)</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Total Fixed Cost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(TFC)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Total Variable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(TVC)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Total Cost (TC)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100" b="1" i="0" u="none" strike="noStrike" cap="none" normalizeH="0" baseline="0">
                          <a:ln>
                            <a:noFill/>
                          </a:ln>
                          <a:solidFill>
                            <a:srgbClr val="000000"/>
                          </a:solidFill>
                          <a:effectLst/>
                          <a:latin typeface="Arial" panose="020B0604020202020204" pitchFamily="34" charset="0"/>
                        </a:rPr>
                        <a:t>TC=TFC+TVC</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Average Fixed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(AFC)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100" b="1" i="0" u="none" strike="noStrike" cap="none" normalizeH="0" baseline="0">
                          <a:ln>
                            <a:noFill/>
                          </a:ln>
                          <a:solidFill>
                            <a:srgbClr val="000000"/>
                          </a:solidFill>
                          <a:effectLst/>
                          <a:latin typeface="Arial" panose="020B0604020202020204" pitchFamily="34" charset="0"/>
                        </a:rPr>
                        <a:t>AFC = TFC/Q</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(6)</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Average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Variable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Cost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(AVC)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100" b="1" i="0" u="none" strike="noStrike" cap="none" normalizeH="0" baseline="0">
                          <a:ln>
                            <a:noFill/>
                          </a:ln>
                          <a:solidFill>
                            <a:srgbClr val="000000"/>
                          </a:solidFill>
                          <a:effectLst/>
                          <a:latin typeface="Arial" panose="020B0604020202020204" pitchFamily="34" charset="0"/>
                        </a:rPr>
                        <a:t>AVC=TVC/Q</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(7)</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Average Total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100" b="1" i="0" u="none" strike="noStrike" cap="none" normalizeH="0" baseline="0">
                          <a:ln>
                            <a:noFill/>
                          </a:ln>
                          <a:solidFill>
                            <a:srgbClr val="000000"/>
                          </a:solidFill>
                          <a:effectLst/>
                          <a:latin typeface="Arial" panose="020B0604020202020204" pitchFamily="34" charset="0"/>
                        </a:rPr>
                        <a:t>ATC = TC/Q</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(8)</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Marginal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200" b="1" i="0" u="none" strike="noStrike" cap="none" normalizeH="0" baseline="0">
                          <a:ln>
                            <a:noFill/>
                          </a:ln>
                          <a:solidFill>
                            <a:srgbClr val="000000"/>
                          </a:solidFill>
                          <a:effectLst/>
                          <a:latin typeface="Arial" panose="020B0604020202020204" pitchFamily="34" charset="0"/>
                        </a:rPr>
                        <a:t>(MC)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100" b="1" i="0" u="none" strike="noStrike" cap="none" normalizeH="0" baseline="0">
                          <a:ln>
                            <a:noFill/>
                          </a:ln>
                          <a:solidFill>
                            <a:srgbClr val="000000"/>
                          </a:solidFill>
                          <a:effectLst/>
                          <a:latin typeface="Arial" panose="020B0604020202020204" pitchFamily="34" charset="0"/>
                        </a:rPr>
                        <a:t>MC =</a:t>
                      </a:r>
                      <a:r>
                        <a:rPr kumimoji="0" lang="el-GR" altLang="cs-CZ" sz="1100" b="1" i="0" u="none" strike="noStrike" cap="none" normalizeH="0" baseline="0">
                          <a:ln>
                            <a:noFill/>
                          </a:ln>
                          <a:solidFill>
                            <a:srgbClr val="000000"/>
                          </a:solidFill>
                          <a:effectLst/>
                          <a:latin typeface="Arial" panose="020B0604020202020204" pitchFamily="34" charset="0"/>
                        </a:rPr>
                        <a:t>Δ</a:t>
                      </a:r>
                      <a:r>
                        <a:rPr kumimoji="0" lang="en-US" altLang="cs-CZ" sz="1100" b="1" i="0" u="none" strike="noStrike" cap="none" normalizeH="0" baseline="0">
                          <a:ln>
                            <a:noFill/>
                          </a:ln>
                          <a:solidFill>
                            <a:srgbClr val="000000"/>
                          </a:solidFill>
                          <a:effectLst/>
                          <a:latin typeface="Arial" panose="020B0604020202020204" pitchFamily="34" charset="0"/>
                        </a:rPr>
                        <a:t>TC/</a:t>
                      </a:r>
                      <a:r>
                        <a:rPr kumimoji="0" lang="el-GR" altLang="cs-CZ" sz="1100" b="1" i="0" u="none" strike="noStrike" cap="none" normalizeH="0" baseline="0">
                          <a:ln>
                            <a:noFill/>
                          </a:ln>
                          <a:solidFill>
                            <a:srgbClr val="000000"/>
                          </a:solidFill>
                          <a:effectLst/>
                          <a:latin typeface="Arial" panose="020B0604020202020204" pitchFamily="34" charset="0"/>
                        </a:rPr>
                        <a:t>Δ</a:t>
                      </a:r>
                      <a:r>
                        <a:rPr kumimoji="0" lang="en-US" altLang="cs-CZ" sz="1100" b="1" i="0" u="none" strike="noStrike" cap="none" normalizeH="0" baseline="0">
                          <a:ln>
                            <a:noFill/>
                          </a:ln>
                          <a:solidFill>
                            <a:srgbClr val="000000"/>
                          </a:solidFill>
                          <a:effectLst/>
                          <a:latin typeface="Arial" panose="020B0604020202020204" pitchFamily="34" charset="0"/>
                        </a:rPr>
                        <a:t>Q</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186073513"/>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4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463894346"/>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$190.00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439629502"/>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026713157"/>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33.33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113.33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857560063"/>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702117387"/>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370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470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22905375"/>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450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16.67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91.67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448226541"/>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540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14.29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77.14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91.43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027059097"/>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650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81.25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93.75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605401153"/>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780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11.11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86.67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97.78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822283093"/>
                  </a:ext>
                </a:extLst>
              </a:tr>
              <a:tr h="31750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93.00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103.00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400" b="0" i="0" u="none" strike="noStrike" cap="none" normalizeH="0" baseline="0">
                          <a:ln>
                            <a:noFill/>
                          </a:ln>
                          <a:solidFill>
                            <a:srgbClr val="000000"/>
                          </a:solidFill>
                          <a:effectLst/>
                          <a:latin typeface="Arial" panose="020B0604020202020204" pitchFamily="34" charset="0"/>
                        </a:rPr>
                        <a:t>150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4188824920"/>
                  </a:ext>
                </a:extLst>
              </a:tr>
            </a:tbl>
          </a:graphicData>
        </a:graphic>
      </p:graphicFrame>
      <p:sp>
        <p:nvSpPr>
          <p:cNvPr id="1035" name="Text Box 11">
            <a:extLst>
              <a:ext uri="{FF2B5EF4-FFF2-40B4-BE49-F238E27FC236}">
                <a16:creationId xmlns:a16="http://schemas.microsoft.com/office/drawing/2014/main" id="{D3CCECAF-BB00-40F1-AF08-A00BA98B7137}"/>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A94F8D81-3A0E-41EA-A4AB-46D5238F6B74}" type="slidenum">
              <a:rPr lang="en-US" altLang="cs-CZ" sz="1400">
                <a:solidFill>
                  <a:schemeClr val="bg1"/>
                </a:solidFill>
                <a:cs typeface="Arial" panose="020B0604020202020204" pitchFamily="34" charset="0"/>
              </a:rPr>
              <a:pPr eaLnBrk="1" hangingPunct="1"/>
              <a:t>13</a:t>
            </a:fld>
            <a:endParaRPr lang="en-US" altLang="cs-CZ" sz="1400">
              <a:solidFill>
                <a:schemeClr val="bg1"/>
              </a:solidFill>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F73D5084-39AD-453A-A04F-1BA84A7CB97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5363" name="Rectangle 2">
            <a:extLst>
              <a:ext uri="{FF2B5EF4-FFF2-40B4-BE49-F238E27FC236}">
                <a16:creationId xmlns:a16="http://schemas.microsoft.com/office/drawing/2014/main" id="{A339A753-C53C-4416-92E3-84893D96C0F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Per-Unit, or Average, Costs</a:t>
            </a:r>
          </a:p>
        </p:txBody>
      </p:sp>
      <p:sp>
        <p:nvSpPr>
          <p:cNvPr id="15364" name="Rectangle 4">
            <a:extLst>
              <a:ext uri="{FF2B5EF4-FFF2-40B4-BE49-F238E27FC236}">
                <a16:creationId xmlns:a16="http://schemas.microsoft.com/office/drawing/2014/main" id="{4C137290-5C8E-49B5-962F-99666C16596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5365" name="Rectangle 6">
            <a:extLst>
              <a:ext uri="{FF2B5EF4-FFF2-40B4-BE49-F238E27FC236}">
                <a16:creationId xmlns:a16="http://schemas.microsoft.com/office/drawing/2014/main" id="{CD4BD23E-7260-4FEF-ABCC-DBFDBCF87897}"/>
              </a:ext>
            </a:extLst>
          </p:cNvPr>
          <p:cNvSpPr>
            <a:spLocks noChangeArrowheads="1"/>
          </p:cNvSpPr>
          <p:nvPr/>
        </p:nvSpPr>
        <p:spPr bwMode="auto">
          <a:xfrm>
            <a:off x="0" y="6657975"/>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81">
            <a:extLst>
              <a:ext uri="{FF2B5EF4-FFF2-40B4-BE49-F238E27FC236}">
                <a16:creationId xmlns:a16="http://schemas.microsoft.com/office/drawing/2014/main" id="{1D8F5A6A-13E8-408C-87BD-C683AA8E9406}"/>
              </a:ext>
            </a:extLst>
          </p:cNvPr>
          <p:cNvGrpSpPr>
            <a:grpSpLocks/>
          </p:cNvGrpSpPr>
          <p:nvPr/>
        </p:nvGrpSpPr>
        <p:grpSpPr bwMode="auto">
          <a:xfrm>
            <a:off x="1447800" y="1143000"/>
            <a:ext cx="5751513" cy="5045075"/>
            <a:chOff x="1497" y="821"/>
            <a:chExt cx="3623" cy="3178"/>
          </a:xfrm>
        </p:grpSpPr>
        <p:sp>
          <p:nvSpPr>
            <p:cNvPr id="15377" name="Text Box 5">
              <a:extLst>
                <a:ext uri="{FF2B5EF4-FFF2-40B4-BE49-F238E27FC236}">
                  <a16:creationId xmlns:a16="http://schemas.microsoft.com/office/drawing/2014/main" id="{0EA608EF-8844-4309-9475-D9DE88470AEC}"/>
                </a:ext>
              </a:extLst>
            </p:cNvPr>
            <p:cNvSpPr txBox="1">
              <a:spLocks noChangeArrowheads="1"/>
            </p:cNvSpPr>
            <p:nvPr/>
          </p:nvSpPr>
          <p:spPr bwMode="auto">
            <a:xfrm rot="-5400000">
              <a:off x="1355" y="2246"/>
              <a:ext cx="5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Costs</a:t>
              </a:r>
            </a:p>
          </p:txBody>
        </p:sp>
        <p:grpSp>
          <p:nvGrpSpPr>
            <p:cNvPr id="15378" name="Group 6">
              <a:extLst>
                <a:ext uri="{FF2B5EF4-FFF2-40B4-BE49-F238E27FC236}">
                  <a16:creationId xmlns:a16="http://schemas.microsoft.com/office/drawing/2014/main" id="{F3702268-C705-48D6-B8B4-39231F88CF78}"/>
                </a:ext>
              </a:extLst>
            </p:cNvPr>
            <p:cNvGrpSpPr>
              <a:grpSpLocks/>
            </p:cNvGrpSpPr>
            <p:nvPr/>
          </p:nvGrpSpPr>
          <p:grpSpPr bwMode="auto">
            <a:xfrm>
              <a:off x="2047" y="3765"/>
              <a:ext cx="2818" cy="214"/>
              <a:chOff x="2012" y="3569"/>
              <a:chExt cx="2818" cy="214"/>
            </a:xfrm>
          </p:grpSpPr>
          <p:sp>
            <p:nvSpPr>
              <p:cNvPr id="15407" name="Text Box 7">
                <a:extLst>
                  <a:ext uri="{FF2B5EF4-FFF2-40B4-BE49-F238E27FC236}">
                    <a16:creationId xmlns:a16="http://schemas.microsoft.com/office/drawing/2014/main" id="{9686A5DB-9A76-44DB-B062-5C8BA803D0E8}"/>
                  </a:ext>
                </a:extLst>
              </p:cNvPr>
              <p:cNvSpPr txBox="1">
                <a:spLocks noChangeArrowheads="1"/>
              </p:cNvSpPr>
              <p:nvPr/>
            </p:nvSpPr>
            <p:spPr bwMode="auto">
              <a:xfrm>
                <a:off x="2273"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a:t>
                </a:r>
              </a:p>
            </p:txBody>
          </p:sp>
          <p:sp>
            <p:nvSpPr>
              <p:cNvPr id="15408" name="Text Box 8">
                <a:extLst>
                  <a:ext uri="{FF2B5EF4-FFF2-40B4-BE49-F238E27FC236}">
                    <a16:creationId xmlns:a16="http://schemas.microsoft.com/office/drawing/2014/main" id="{5D5DFE0A-56F7-46AE-839E-4FD0050C3B53}"/>
                  </a:ext>
                </a:extLst>
              </p:cNvPr>
              <p:cNvSpPr txBox="1">
                <a:spLocks noChangeArrowheads="1"/>
              </p:cNvSpPr>
              <p:nvPr/>
            </p:nvSpPr>
            <p:spPr bwMode="auto">
              <a:xfrm>
                <a:off x="2530"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a:t>
                </a:r>
              </a:p>
            </p:txBody>
          </p:sp>
          <p:sp>
            <p:nvSpPr>
              <p:cNvPr id="15409" name="Text Box 9">
                <a:extLst>
                  <a:ext uri="{FF2B5EF4-FFF2-40B4-BE49-F238E27FC236}">
                    <a16:creationId xmlns:a16="http://schemas.microsoft.com/office/drawing/2014/main" id="{949A8740-BF94-4A2C-9A98-ACE972E50913}"/>
                  </a:ext>
                </a:extLst>
              </p:cNvPr>
              <p:cNvSpPr txBox="1">
                <a:spLocks noChangeArrowheads="1"/>
              </p:cNvSpPr>
              <p:nvPr/>
            </p:nvSpPr>
            <p:spPr bwMode="auto">
              <a:xfrm>
                <a:off x="2794"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3</a:t>
                </a:r>
              </a:p>
            </p:txBody>
          </p:sp>
          <p:sp>
            <p:nvSpPr>
              <p:cNvPr id="15410" name="Text Box 10">
                <a:extLst>
                  <a:ext uri="{FF2B5EF4-FFF2-40B4-BE49-F238E27FC236}">
                    <a16:creationId xmlns:a16="http://schemas.microsoft.com/office/drawing/2014/main" id="{DEF1A5AE-5921-47BE-A516-62A9A67AAFB1}"/>
                  </a:ext>
                </a:extLst>
              </p:cNvPr>
              <p:cNvSpPr txBox="1">
                <a:spLocks noChangeArrowheads="1"/>
              </p:cNvSpPr>
              <p:nvPr/>
            </p:nvSpPr>
            <p:spPr bwMode="auto">
              <a:xfrm>
                <a:off x="3044"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4</a:t>
                </a:r>
              </a:p>
            </p:txBody>
          </p:sp>
          <p:sp>
            <p:nvSpPr>
              <p:cNvPr id="15411" name="Text Box 11">
                <a:extLst>
                  <a:ext uri="{FF2B5EF4-FFF2-40B4-BE49-F238E27FC236}">
                    <a16:creationId xmlns:a16="http://schemas.microsoft.com/office/drawing/2014/main" id="{3380029C-E7F6-4E06-9632-58B1DBFDB525}"/>
                  </a:ext>
                </a:extLst>
              </p:cNvPr>
              <p:cNvSpPr txBox="1">
                <a:spLocks noChangeArrowheads="1"/>
              </p:cNvSpPr>
              <p:nvPr/>
            </p:nvSpPr>
            <p:spPr bwMode="auto">
              <a:xfrm>
                <a:off x="3301"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5</a:t>
                </a:r>
              </a:p>
            </p:txBody>
          </p:sp>
          <p:sp>
            <p:nvSpPr>
              <p:cNvPr id="15412" name="Text Box 12">
                <a:extLst>
                  <a:ext uri="{FF2B5EF4-FFF2-40B4-BE49-F238E27FC236}">
                    <a16:creationId xmlns:a16="http://schemas.microsoft.com/office/drawing/2014/main" id="{DD7C3CA3-3D1B-47A9-81E6-CE48AF8FB337}"/>
                  </a:ext>
                </a:extLst>
              </p:cNvPr>
              <p:cNvSpPr txBox="1">
                <a:spLocks noChangeArrowheads="1"/>
              </p:cNvSpPr>
              <p:nvPr/>
            </p:nvSpPr>
            <p:spPr bwMode="auto">
              <a:xfrm>
                <a:off x="3558"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6</a:t>
                </a:r>
              </a:p>
            </p:txBody>
          </p:sp>
          <p:sp>
            <p:nvSpPr>
              <p:cNvPr id="15413" name="Text Box 13">
                <a:extLst>
                  <a:ext uri="{FF2B5EF4-FFF2-40B4-BE49-F238E27FC236}">
                    <a16:creationId xmlns:a16="http://schemas.microsoft.com/office/drawing/2014/main" id="{AC27A95D-602A-4019-957B-6177C4FF9373}"/>
                  </a:ext>
                </a:extLst>
              </p:cNvPr>
              <p:cNvSpPr txBox="1">
                <a:spLocks noChangeArrowheads="1"/>
              </p:cNvSpPr>
              <p:nvPr/>
            </p:nvSpPr>
            <p:spPr bwMode="auto">
              <a:xfrm>
                <a:off x="3815"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7</a:t>
                </a:r>
              </a:p>
            </p:txBody>
          </p:sp>
          <p:sp>
            <p:nvSpPr>
              <p:cNvPr id="15414" name="Text Box 14">
                <a:extLst>
                  <a:ext uri="{FF2B5EF4-FFF2-40B4-BE49-F238E27FC236}">
                    <a16:creationId xmlns:a16="http://schemas.microsoft.com/office/drawing/2014/main" id="{2501C777-738B-4A56-9766-81A7EBFACB04}"/>
                  </a:ext>
                </a:extLst>
              </p:cNvPr>
              <p:cNvSpPr txBox="1">
                <a:spLocks noChangeArrowheads="1"/>
              </p:cNvSpPr>
              <p:nvPr/>
            </p:nvSpPr>
            <p:spPr bwMode="auto">
              <a:xfrm>
                <a:off x="4072"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8</a:t>
                </a:r>
              </a:p>
            </p:txBody>
          </p:sp>
          <p:sp>
            <p:nvSpPr>
              <p:cNvPr id="15415" name="Text Box 15">
                <a:extLst>
                  <a:ext uri="{FF2B5EF4-FFF2-40B4-BE49-F238E27FC236}">
                    <a16:creationId xmlns:a16="http://schemas.microsoft.com/office/drawing/2014/main" id="{811A3843-5CCD-4B8D-9139-8186F8368E42}"/>
                  </a:ext>
                </a:extLst>
              </p:cNvPr>
              <p:cNvSpPr txBox="1">
                <a:spLocks noChangeArrowheads="1"/>
              </p:cNvSpPr>
              <p:nvPr/>
            </p:nvSpPr>
            <p:spPr bwMode="auto">
              <a:xfrm>
                <a:off x="4329"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9</a:t>
                </a:r>
              </a:p>
            </p:txBody>
          </p:sp>
          <p:sp>
            <p:nvSpPr>
              <p:cNvPr id="15416" name="Text Box 16">
                <a:extLst>
                  <a:ext uri="{FF2B5EF4-FFF2-40B4-BE49-F238E27FC236}">
                    <a16:creationId xmlns:a16="http://schemas.microsoft.com/office/drawing/2014/main" id="{CE0B7D38-4C05-43D9-95C9-C2441FC9AD3E}"/>
                  </a:ext>
                </a:extLst>
              </p:cNvPr>
              <p:cNvSpPr txBox="1">
                <a:spLocks noChangeArrowheads="1"/>
              </p:cNvSpPr>
              <p:nvPr/>
            </p:nvSpPr>
            <p:spPr bwMode="auto">
              <a:xfrm>
                <a:off x="4572" y="3569"/>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a:t>
                </a:r>
              </a:p>
            </p:txBody>
          </p:sp>
          <p:sp>
            <p:nvSpPr>
              <p:cNvPr id="15417" name="Text Box 17">
                <a:extLst>
                  <a:ext uri="{FF2B5EF4-FFF2-40B4-BE49-F238E27FC236}">
                    <a16:creationId xmlns:a16="http://schemas.microsoft.com/office/drawing/2014/main" id="{BC015F7B-5FA8-4C5D-B80B-5F00B9E29EA6}"/>
                  </a:ext>
                </a:extLst>
              </p:cNvPr>
              <p:cNvSpPr txBox="1">
                <a:spLocks noChangeArrowheads="1"/>
              </p:cNvSpPr>
              <p:nvPr/>
            </p:nvSpPr>
            <p:spPr bwMode="auto">
              <a:xfrm>
                <a:off x="2012" y="3569"/>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0</a:t>
                </a:r>
              </a:p>
            </p:txBody>
          </p:sp>
        </p:grpSp>
        <p:grpSp>
          <p:nvGrpSpPr>
            <p:cNvPr id="15379" name="Group 19">
              <a:extLst>
                <a:ext uri="{FF2B5EF4-FFF2-40B4-BE49-F238E27FC236}">
                  <a16:creationId xmlns:a16="http://schemas.microsoft.com/office/drawing/2014/main" id="{877BB860-4A84-423D-AE3F-8F1A013E7F2E}"/>
                </a:ext>
              </a:extLst>
            </p:cNvPr>
            <p:cNvGrpSpPr>
              <a:grpSpLocks/>
            </p:cNvGrpSpPr>
            <p:nvPr/>
          </p:nvGrpSpPr>
          <p:grpSpPr bwMode="auto">
            <a:xfrm>
              <a:off x="2147" y="930"/>
              <a:ext cx="2823" cy="2833"/>
              <a:chOff x="2112" y="1980"/>
              <a:chExt cx="2823" cy="1510"/>
            </a:xfrm>
          </p:grpSpPr>
          <p:sp>
            <p:nvSpPr>
              <p:cNvPr id="15395" name="Line 20">
                <a:extLst>
                  <a:ext uri="{FF2B5EF4-FFF2-40B4-BE49-F238E27FC236}">
                    <a16:creationId xmlns:a16="http://schemas.microsoft.com/office/drawing/2014/main" id="{4A3551B3-5F1A-43A5-AE09-D02EBB5672E7}"/>
                  </a:ext>
                </a:extLst>
              </p:cNvPr>
              <p:cNvSpPr>
                <a:spLocks noChangeShapeType="1"/>
              </p:cNvSpPr>
              <p:nvPr/>
            </p:nvSpPr>
            <p:spPr bwMode="auto">
              <a:xfrm>
                <a:off x="211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6" name="Line 21">
                <a:extLst>
                  <a:ext uri="{FF2B5EF4-FFF2-40B4-BE49-F238E27FC236}">
                    <a16:creationId xmlns:a16="http://schemas.microsoft.com/office/drawing/2014/main" id="{A63EB392-B40A-406A-8472-C06FFE47ED99}"/>
                  </a:ext>
                </a:extLst>
              </p:cNvPr>
              <p:cNvSpPr>
                <a:spLocks noChangeShapeType="1"/>
              </p:cNvSpPr>
              <p:nvPr/>
            </p:nvSpPr>
            <p:spPr bwMode="auto">
              <a:xfrm>
                <a:off x="236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7" name="Line 22">
                <a:extLst>
                  <a:ext uri="{FF2B5EF4-FFF2-40B4-BE49-F238E27FC236}">
                    <a16:creationId xmlns:a16="http://schemas.microsoft.com/office/drawing/2014/main" id="{E495EE37-7856-4664-82EB-BFBD1FC33E92}"/>
                  </a:ext>
                </a:extLst>
              </p:cNvPr>
              <p:cNvSpPr>
                <a:spLocks noChangeShapeType="1"/>
              </p:cNvSpPr>
              <p:nvPr/>
            </p:nvSpPr>
            <p:spPr bwMode="auto">
              <a:xfrm>
                <a:off x="262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8" name="Line 23">
                <a:extLst>
                  <a:ext uri="{FF2B5EF4-FFF2-40B4-BE49-F238E27FC236}">
                    <a16:creationId xmlns:a16="http://schemas.microsoft.com/office/drawing/2014/main" id="{05B3C9E3-B9D9-424A-A7A5-136415A52F74}"/>
                  </a:ext>
                </a:extLst>
              </p:cNvPr>
              <p:cNvSpPr>
                <a:spLocks noChangeShapeType="1"/>
              </p:cNvSpPr>
              <p:nvPr/>
            </p:nvSpPr>
            <p:spPr bwMode="auto">
              <a:xfrm>
                <a:off x="2881"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9" name="Line 24">
                <a:extLst>
                  <a:ext uri="{FF2B5EF4-FFF2-40B4-BE49-F238E27FC236}">
                    <a16:creationId xmlns:a16="http://schemas.microsoft.com/office/drawing/2014/main" id="{D2AC8070-910A-4543-A622-7EEC9C406D94}"/>
                  </a:ext>
                </a:extLst>
              </p:cNvPr>
              <p:cNvSpPr>
                <a:spLocks noChangeShapeType="1"/>
              </p:cNvSpPr>
              <p:nvPr/>
            </p:nvSpPr>
            <p:spPr bwMode="auto">
              <a:xfrm>
                <a:off x="313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0" name="Line 25">
                <a:extLst>
                  <a:ext uri="{FF2B5EF4-FFF2-40B4-BE49-F238E27FC236}">
                    <a16:creationId xmlns:a16="http://schemas.microsoft.com/office/drawing/2014/main" id="{15F6047B-B4A0-4D6F-90DF-F7278C292235}"/>
                  </a:ext>
                </a:extLst>
              </p:cNvPr>
              <p:cNvSpPr>
                <a:spLocks noChangeShapeType="1"/>
              </p:cNvSpPr>
              <p:nvPr/>
            </p:nvSpPr>
            <p:spPr bwMode="auto">
              <a:xfrm>
                <a:off x="3394"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1" name="Line 26">
                <a:extLst>
                  <a:ext uri="{FF2B5EF4-FFF2-40B4-BE49-F238E27FC236}">
                    <a16:creationId xmlns:a16="http://schemas.microsoft.com/office/drawing/2014/main" id="{3D4C4837-2138-4854-A488-E1B946B2DCF9}"/>
                  </a:ext>
                </a:extLst>
              </p:cNvPr>
              <p:cNvSpPr>
                <a:spLocks noChangeShapeType="1"/>
              </p:cNvSpPr>
              <p:nvPr/>
            </p:nvSpPr>
            <p:spPr bwMode="auto">
              <a:xfrm>
                <a:off x="3650"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2" name="Line 27">
                <a:extLst>
                  <a:ext uri="{FF2B5EF4-FFF2-40B4-BE49-F238E27FC236}">
                    <a16:creationId xmlns:a16="http://schemas.microsoft.com/office/drawing/2014/main" id="{556A110B-6CBB-4990-819C-6C38867543A3}"/>
                  </a:ext>
                </a:extLst>
              </p:cNvPr>
              <p:cNvSpPr>
                <a:spLocks noChangeShapeType="1"/>
              </p:cNvSpPr>
              <p:nvPr/>
            </p:nvSpPr>
            <p:spPr bwMode="auto">
              <a:xfrm>
                <a:off x="3907"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3" name="Line 28">
                <a:extLst>
                  <a:ext uri="{FF2B5EF4-FFF2-40B4-BE49-F238E27FC236}">
                    <a16:creationId xmlns:a16="http://schemas.microsoft.com/office/drawing/2014/main" id="{C2EC8A04-539D-4C0F-86A8-760F5C8128BD}"/>
                  </a:ext>
                </a:extLst>
              </p:cNvPr>
              <p:cNvSpPr>
                <a:spLocks noChangeShapeType="1"/>
              </p:cNvSpPr>
              <p:nvPr/>
            </p:nvSpPr>
            <p:spPr bwMode="auto">
              <a:xfrm>
                <a:off x="4163"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4" name="Line 29">
                <a:extLst>
                  <a:ext uri="{FF2B5EF4-FFF2-40B4-BE49-F238E27FC236}">
                    <a16:creationId xmlns:a16="http://schemas.microsoft.com/office/drawing/2014/main" id="{B92309CD-AF3A-4E5B-AB39-B767A2DD10A4}"/>
                  </a:ext>
                </a:extLst>
              </p:cNvPr>
              <p:cNvSpPr>
                <a:spLocks noChangeShapeType="1"/>
              </p:cNvSpPr>
              <p:nvPr/>
            </p:nvSpPr>
            <p:spPr bwMode="auto">
              <a:xfrm>
                <a:off x="442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5" name="Line 30">
                <a:extLst>
                  <a:ext uri="{FF2B5EF4-FFF2-40B4-BE49-F238E27FC236}">
                    <a16:creationId xmlns:a16="http://schemas.microsoft.com/office/drawing/2014/main" id="{11F035B0-86D0-4804-BB6B-00D69AF74C2D}"/>
                  </a:ext>
                </a:extLst>
              </p:cNvPr>
              <p:cNvSpPr>
                <a:spLocks noChangeShapeType="1"/>
              </p:cNvSpPr>
              <p:nvPr/>
            </p:nvSpPr>
            <p:spPr bwMode="auto">
              <a:xfrm>
                <a:off x="467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406" name="Line 31">
                <a:extLst>
                  <a:ext uri="{FF2B5EF4-FFF2-40B4-BE49-F238E27FC236}">
                    <a16:creationId xmlns:a16="http://schemas.microsoft.com/office/drawing/2014/main" id="{50A4E53D-F6B0-4959-B40F-CCDE85BE0356}"/>
                  </a:ext>
                </a:extLst>
              </p:cNvPr>
              <p:cNvSpPr>
                <a:spLocks noChangeShapeType="1"/>
              </p:cNvSpPr>
              <p:nvPr/>
            </p:nvSpPr>
            <p:spPr bwMode="auto">
              <a:xfrm>
                <a:off x="493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5380" name="Group 80">
              <a:extLst>
                <a:ext uri="{FF2B5EF4-FFF2-40B4-BE49-F238E27FC236}">
                  <a16:creationId xmlns:a16="http://schemas.microsoft.com/office/drawing/2014/main" id="{DDF1070B-675A-4120-B9E1-1A8C4DA7AAC4}"/>
                </a:ext>
              </a:extLst>
            </p:cNvPr>
            <p:cNvGrpSpPr>
              <a:grpSpLocks/>
            </p:cNvGrpSpPr>
            <p:nvPr/>
          </p:nvGrpSpPr>
          <p:grpSpPr bwMode="auto">
            <a:xfrm>
              <a:off x="2148" y="925"/>
              <a:ext cx="2827" cy="2832"/>
              <a:chOff x="2148" y="925"/>
              <a:chExt cx="2827" cy="2832"/>
            </a:xfrm>
          </p:grpSpPr>
          <p:sp>
            <p:nvSpPr>
              <p:cNvPr id="15390" name="Line 33">
                <a:extLst>
                  <a:ext uri="{FF2B5EF4-FFF2-40B4-BE49-F238E27FC236}">
                    <a16:creationId xmlns:a16="http://schemas.microsoft.com/office/drawing/2014/main" id="{C60224C5-714F-4855-8EFA-B1A788562FCF}"/>
                  </a:ext>
                </a:extLst>
              </p:cNvPr>
              <p:cNvSpPr>
                <a:spLocks noChangeShapeType="1"/>
              </p:cNvSpPr>
              <p:nvPr/>
            </p:nvSpPr>
            <p:spPr bwMode="auto">
              <a:xfrm rot="-5400000">
                <a:off x="3562" y="2343"/>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1" name="Line 35">
                <a:extLst>
                  <a:ext uri="{FF2B5EF4-FFF2-40B4-BE49-F238E27FC236}">
                    <a16:creationId xmlns:a16="http://schemas.microsoft.com/office/drawing/2014/main" id="{1A2F7830-E51A-4AF9-988A-F393E001570D}"/>
                  </a:ext>
                </a:extLst>
              </p:cNvPr>
              <p:cNvSpPr>
                <a:spLocks noChangeShapeType="1"/>
              </p:cNvSpPr>
              <p:nvPr/>
            </p:nvSpPr>
            <p:spPr bwMode="auto">
              <a:xfrm rot="-5400000">
                <a:off x="3562" y="1635"/>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2" name="Line 37">
                <a:extLst>
                  <a:ext uri="{FF2B5EF4-FFF2-40B4-BE49-F238E27FC236}">
                    <a16:creationId xmlns:a16="http://schemas.microsoft.com/office/drawing/2014/main" id="{AA104300-6D4D-4C3F-826C-B40970992518}"/>
                  </a:ext>
                </a:extLst>
              </p:cNvPr>
              <p:cNvSpPr>
                <a:spLocks noChangeShapeType="1"/>
              </p:cNvSpPr>
              <p:nvPr/>
            </p:nvSpPr>
            <p:spPr bwMode="auto">
              <a:xfrm rot="-5400000">
                <a:off x="3562" y="926"/>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3" name="Line 39">
                <a:extLst>
                  <a:ext uri="{FF2B5EF4-FFF2-40B4-BE49-F238E27FC236}">
                    <a16:creationId xmlns:a16="http://schemas.microsoft.com/office/drawing/2014/main" id="{F95CC265-9567-4888-8215-5D30F7161B09}"/>
                  </a:ext>
                </a:extLst>
              </p:cNvPr>
              <p:cNvSpPr>
                <a:spLocks noChangeShapeType="1"/>
              </p:cNvSpPr>
              <p:nvPr/>
            </p:nvSpPr>
            <p:spPr bwMode="auto">
              <a:xfrm rot="-5400000">
                <a:off x="3562" y="219"/>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94" name="Line 41">
                <a:extLst>
                  <a:ext uri="{FF2B5EF4-FFF2-40B4-BE49-F238E27FC236}">
                    <a16:creationId xmlns:a16="http://schemas.microsoft.com/office/drawing/2014/main" id="{57073CFF-C64C-4385-8209-47DE87F31F42}"/>
                  </a:ext>
                </a:extLst>
              </p:cNvPr>
              <p:cNvSpPr>
                <a:spLocks noChangeShapeType="1"/>
              </p:cNvSpPr>
              <p:nvPr/>
            </p:nvSpPr>
            <p:spPr bwMode="auto">
              <a:xfrm rot="-5400000">
                <a:off x="3562" y="-489"/>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5381" name="Group 45">
              <a:extLst>
                <a:ext uri="{FF2B5EF4-FFF2-40B4-BE49-F238E27FC236}">
                  <a16:creationId xmlns:a16="http://schemas.microsoft.com/office/drawing/2014/main" id="{D8515C9E-331F-498E-ACEC-E1C85D94315D}"/>
                </a:ext>
              </a:extLst>
            </p:cNvPr>
            <p:cNvGrpSpPr>
              <a:grpSpLocks/>
            </p:cNvGrpSpPr>
            <p:nvPr/>
          </p:nvGrpSpPr>
          <p:grpSpPr bwMode="auto">
            <a:xfrm>
              <a:off x="2141" y="924"/>
              <a:ext cx="2839" cy="2833"/>
              <a:chOff x="2106" y="658"/>
              <a:chExt cx="2839" cy="2833"/>
            </a:xfrm>
          </p:grpSpPr>
          <p:sp>
            <p:nvSpPr>
              <p:cNvPr id="15388" name="Line 46">
                <a:extLst>
                  <a:ext uri="{FF2B5EF4-FFF2-40B4-BE49-F238E27FC236}">
                    <a16:creationId xmlns:a16="http://schemas.microsoft.com/office/drawing/2014/main" id="{E4B5F799-CB5F-455E-ACD8-F062650A09D3}"/>
                  </a:ext>
                </a:extLst>
              </p:cNvPr>
              <p:cNvSpPr>
                <a:spLocks noChangeShapeType="1"/>
              </p:cNvSpPr>
              <p:nvPr/>
            </p:nvSpPr>
            <p:spPr bwMode="auto">
              <a:xfrm>
                <a:off x="2113" y="3484"/>
                <a:ext cx="28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389" name="Line 47">
                <a:extLst>
                  <a:ext uri="{FF2B5EF4-FFF2-40B4-BE49-F238E27FC236}">
                    <a16:creationId xmlns:a16="http://schemas.microsoft.com/office/drawing/2014/main" id="{DDA952A2-9030-493D-8E6C-D5BEEFDAC824}"/>
                  </a:ext>
                </a:extLst>
              </p:cNvPr>
              <p:cNvSpPr>
                <a:spLocks noChangeShapeType="1"/>
              </p:cNvSpPr>
              <p:nvPr/>
            </p:nvSpPr>
            <p:spPr bwMode="auto">
              <a:xfrm>
                <a:off x="2106" y="658"/>
                <a:ext cx="0" cy="28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5382" name="Text Box 48">
              <a:extLst>
                <a:ext uri="{FF2B5EF4-FFF2-40B4-BE49-F238E27FC236}">
                  <a16:creationId xmlns:a16="http://schemas.microsoft.com/office/drawing/2014/main" id="{DCAE7FB3-74C4-4D89-AF0B-3FF871B482C6}"/>
                </a:ext>
              </a:extLst>
            </p:cNvPr>
            <p:cNvSpPr txBox="1">
              <a:spLocks noChangeArrowheads="1"/>
            </p:cNvSpPr>
            <p:nvPr/>
          </p:nvSpPr>
          <p:spPr bwMode="auto">
            <a:xfrm>
              <a:off x="4892" y="3768"/>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i="1"/>
                <a:t>Q</a:t>
              </a:r>
            </a:p>
          </p:txBody>
        </p:sp>
        <p:grpSp>
          <p:nvGrpSpPr>
            <p:cNvPr id="15383" name="Group 78">
              <a:extLst>
                <a:ext uri="{FF2B5EF4-FFF2-40B4-BE49-F238E27FC236}">
                  <a16:creationId xmlns:a16="http://schemas.microsoft.com/office/drawing/2014/main" id="{5A6996FE-D376-4E56-837A-29B2F8AF9176}"/>
                </a:ext>
              </a:extLst>
            </p:cNvPr>
            <p:cNvGrpSpPr>
              <a:grpSpLocks/>
            </p:cNvGrpSpPr>
            <p:nvPr/>
          </p:nvGrpSpPr>
          <p:grpSpPr bwMode="auto">
            <a:xfrm>
              <a:off x="1754" y="821"/>
              <a:ext cx="400" cy="2338"/>
              <a:chOff x="1754" y="821"/>
              <a:chExt cx="400" cy="2338"/>
            </a:xfrm>
          </p:grpSpPr>
          <p:sp>
            <p:nvSpPr>
              <p:cNvPr id="15384" name="Text Box 51">
                <a:extLst>
                  <a:ext uri="{FF2B5EF4-FFF2-40B4-BE49-F238E27FC236}">
                    <a16:creationId xmlns:a16="http://schemas.microsoft.com/office/drawing/2014/main" id="{61586632-7E3A-4DF9-9DF3-62029DD16A3A}"/>
                  </a:ext>
                </a:extLst>
              </p:cNvPr>
              <p:cNvSpPr txBox="1">
                <a:spLocks noChangeArrowheads="1"/>
              </p:cNvSpPr>
              <p:nvPr/>
            </p:nvSpPr>
            <p:spPr bwMode="auto">
              <a:xfrm>
                <a:off x="1896" y="2947"/>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50</a:t>
                </a:r>
              </a:p>
            </p:txBody>
          </p:sp>
          <p:sp>
            <p:nvSpPr>
              <p:cNvPr id="15385" name="Text Box 53">
                <a:extLst>
                  <a:ext uri="{FF2B5EF4-FFF2-40B4-BE49-F238E27FC236}">
                    <a16:creationId xmlns:a16="http://schemas.microsoft.com/office/drawing/2014/main" id="{74A98B39-56BD-4C89-9E17-A7FF56AEFDF0}"/>
                  </a:ext>
                </a:extLst>
              </p:cNvPr>
              <p:cNvSpPr txBox="1">
                <a:spLocks noChangeArrowheads="1"/>
              </p:cNvSpPr>
              <p:nvPr/>
            </p:nvSpPr>
            <p:spPr bwMode="auto">
              <a:xfrm>
                <a:off x="1825" y="2229"/>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100</a:t>
                </a:r>
              </a:p>
            </p:txBody>
          </p:sp>
          <p:sp>
            <p:nvSpPr>
              <p:cNvPr id="15386" name="Text Box 55">
                <a:extLst>
                  <a:ext uri="{FF2B5EF4-FFF2-40B4-BE49-F238E27FC236}">
                    <a16:creationId xmlns:a16="http://schemas.microsoft.com/office/drawing/2014/main" id="{B27513AF-882A-45D1-A5E3-26EF190F7063}"/>
                  </a:ext>
                </a:extLst>
              </p:cNvPr>
              <p:cNvSpPr txBox="1">
                <a:spLocks noChangeArrowheads="1"/>
              </p:cNvSpPr>
              <p:nvPr/>
            </p:nvSpPr>
            <p:spPr bwMode="auto">
              <a:xfrm>
                <a:off x="1825" y="1525"/>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150</a:t>
                </a:r>
              </a:p>
            </p:txBody>
          </p:sp>
          <p:sp>
            <p:nvSpPr>
              <p:cNvPr id="15387" name="Text Box 57">
                <a:extLst>
                  <a:ext uri="{FF2B5EF4-FFF2-40B4-BE49-F238E27FC236}">
                    <a16:creationId xmlns:a16="http://schemas.microsoft.com/office/drawing/2014/main" id="{E397A6D2-259F-4A7C-A875-8F8E927AE5FF}"/>
                  </a:ext>
                </a:extLst>
              </p:cNvPr>
              <p:cNvSpPr txBox="1">
                <a:spLocks noChangeArrowheads="1"/>
              </p:cNvSpPr>
              <p:nvPr/>
            </p:nvSpPr>
            <p:spPr bwMode="auto">
              <a:xfrm>
                <a:off x="1754" y="821"/>
                <a:ext cx="4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$200</a:t>
                </a:r>
              </a:p>
            </p:txBody>
          </p:sp>
        </p:grpSp>
      </p:grpSp>
      <p:sp>
        <p:nvSpPr>
          <p:cNvPr id="100" name="Freeform 84">
            <a:extLst>
              <a:ext uri="{FF2B5EF4-FFF2-40B4-BE49-F238E27FC236}">
                <a16:creationId xmlns:a16="http://schemas.microsoft.com/office/drawing/2014/main" id="{E125948B-57D4-421A-8863-4D916843032D}"/>
              </a:ext>
            </a:extLst>
          </p:cNvPr>
          <p:cNvSpPr>
            <a:spLocks/>
          </p:cNvSpPr>
          <p:nvPr/>
        </p:nvSpPr>
        <p:spPr bwMode="auto">
          <a:xfrm>
            <a:off x="2924175" y="3660775"/>
            <a:ext cx="3636963" cy="511175"/>
          </a:xfrm>
          <a:custGeom>
            <a:avLst/>
            <a:gdLst>
              <a:gd name="T0" fmla="*/ 0 w 2291"/>
              <a:gd name="T1" fmla="*/ 2147483647 h 322"/>
              <a:gd name="T2" fmla="*/ 2147483647 w 2291"/>
              <a:gd name="T3" fmla="*/ 2147483647 h 322"/>
              <a:gd name="T4" fmla="*/ 2147483647 w 2291"/>
              <a:gd name="T5" fmla="*/ 0 h 322"/>
              <a:gd name="T6" fmla="*/ 0 60000 65536"/>
              <a:gd name="T7" fmla="*/ 0 60000 65536"/>
              <a:gd name="T8" fmla="*/ 0 60000 65536"/>
              <a:gd name="T9" fmla="*/ 0 w 2291"/>
              <a:gd name="T10" fmla="*/ 0 h 322"/>
              <a:gd name="T11" fmla="*/ 2291 w 2291"/>
              <a:gd name="T12" fmla="*/ 322 h 322"/>
            </a:gdLst>
            <a:ahLst/>
            <a:cxnLst>
              <a:cxn ang="T6">
                <a:pos x="T0" y="T1"/>
              </a:cxn>
              <a:cxn ang="T7">
                <a:pos x="T2" y="T3"/>
              </a:cxn>
              <a:cxn ang="T8">
                <a:pos x="T4" y="T5"/>
              </a:cxn>
            </a:cxnLst>
            <a:rect l="T9" t="T10" r="T11" b="T12"/>
            <a:pathLst>
              <a:path w="2291" h="322">
                <a:moveTo>
                  <a:pt x="0" y="41"/>
                </a:moveTo>
                <a:cubicBezTo>
                  <a:pt x="310" y="181"/>
                  <a:pt x="620" y="322"/>
                  <a:pt x="1002" y="315"/>
                </a:cubicBezTo>
                <a:cubicBezTo>
                  <a:pt x="1384" y="308"/>
                  <a:pt x="1837" y="154"/>
                  <a:pt x="229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1" name="Freeform 85">
            <a:extLst>
              <a:ext uri="{FF2B5EF4-FFF2-40B4-BE49-F238E27FC236}">
                <a16:creationId xmlns:a16="http://schemas.microsoft.com/office/drawing/2014/main" id="{FEC7D6F4-B031-4149-AE70-F0977B698284}"/>
              </a:ext>
            </a:extLst>
          </p:cNvPr>
          <p:cNvSpPr>
            <a:spLocks/>
          </p:cNvSpPr>
          <p:nvPr/>
        </p:nvSpPr>
        <p:spPr bwMode="auto">
          <a:xfrm>
            <a:off x="2881313" y="1538288"/>
            <a:ext cx="3668712" cy="2252662"/>
          </a:xfrm>
          <a:custGeom>
            <a:avLst/>
            <a:gdLst>
              <a:gd name="T0" fmla="*/ 0 w 2311"/>
              <a:gd name="T1" fmla="*/ 0 h 1419"/>
              <a:gd name="T2" fmla="*/ 2147483647 w 2311"/>
              <a:gd name="T3" fmla="*/ 2147483647 h 1419"/>
              <a:gd name="T4" fmla="*/ 2147483647 w 2311"/>
              <a:gd name="T5" fmla="*/ 2147483647 h 1419"/>
              <a:gd name="T6" fmla="*/ 2147483647 w 2311"/>
              <a:gd name="T7" fmla="*/ 2147483647 h 1419"/>
              <a:gd name="T8" fmla="*/ 2147483647 w 2311"/>
              <a:gd name="T9" fmla="*/ 2147483647 h 1419"/>
              <a:gd name="T10" fmla="*/ 2147483647 w 2311"/>
              <a:gd name="T11" fmla="*/ 2147483647 h 1419"/>
              <a:gd name="T12" fmla="*/ 0 60000 65536"/>
              <a:gd name="T13" fmla="*/ 0 60000 65536"/>
              <a:gd name="T14" fmla="*/ 0 60000 65536"/>
              <a:gd name="T15" fmla="*/ 0 60000 65536"/>
              <a:gd name="T16" fmla="*/ 0 60000 65536"/>
              <a:gd name="T17" fmla="*/ 0 60000 65536"/>
              <a:gd name="T18" fmla="*/ 0 w 2311"/>
              <a:gd name="T19" fmla="*/ 0 h 1419"/>
              <a:gd name="T20" fmla="*/ 2311 w 2311"/>
              <a:gd name="T21" fmla="*/ 1419 h 1419"/>
            </a:gdLst>
            <a:ahLst/>
            <a:cxnLst>
              <a:cxn ang="T12">
                <a:pos x="T0" y="T1"/>
              </a:cxn>
              <a:cxn ang="T13">
                <a:pos x="T2" y="T3"/>
              </a:cxn>
              <a:cxn ang="T14">
                <a:pos x="T4" y="T5"/>
              </a:cxn>
              <a:cxn ang="T15">
                <a:pos x="T6" y="T7"/>
              </a:cxn>
              <a:cxn ang="T16">
                <a:pos x="T8" y="T9"/>
              </a:cxn>
              <a:cxn ang="T17">
                <a:pos x="T10" y="T11"/>
              </a:cxn>
            </a:cxnLst>
            <a:rect l="T18" t="T19" r="T20" b="T21"/>
            <a:pathLst>
              <a:path w="2311" h="1419">
                <a:moveTo>
                  <a:pt x="0" y="0"/>
                </a:moveTo>
                <a:cubicBezTo>
                  <a:pt x="88" y="237"/>
                  <a:pt x="177" y="475"/>
                  <a:pt x="261" y="651"/>
                </a:cubicBezTo>
                <a:cubicBezTo>
                  <a:pt x="345" y="827"/>
                  <a:pt x="421" y="953"/>
                  <a:pt x="507" y="1056"/>
                </a:cubicBezTo>
                <a:cubicBezTo>
                  <a:pt x="593" y="1159"/>
                  <a:pt x="621" y="1210"/>
                  <a:pt x="775" y="1268"/>
                </a:cubicBezTo>
                <a:cubicBezTo>
                  <a:pt x="929" y="1326"/>
                  <a:pt x="1177" y="1419"/>
                  <a:pt x="1433" y="1405"/>
                </a:cubicBezTo>
                <a:cubicBezTo>
                  <a:pt x="1689" y="1391"/>
                  <a:pt x="2000" y="1288"/>
                  <a:pt x="2311" y="1186"/>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 name="Freeform 82">
            <a:extLst>
              <a:ext uri="{FF2B5EF4-FFF2-40B4-BE49-F238E27FC236}">
                <a16:creationId xmlns:a16="http://schemas.microsoft.com/office/drawing/2014/main" id="{BF958F94-99F5-4231-8502-DF6F3C3D3A93}"/>
              </a:ext>
            </a:extLst>
          </p:cNvPr>
          <p:cNvSpPr>
            <a:spLocks/>
          </p:cNvSpPr>
          <p:nvPr/>
        </p:nvSpPr>
        <p:spPr bwMode="auto">
          <a:xfrm>
            <a:off x="2881313" y="3497263"/>
            <a:ext cx="3668712" cy="2046287"/>
          </a:xfrm>
          <a:custGeom>
            <a:avLst/>
            <a:gdLst>
              <a:gd name="T0" fmla="*/ 0 w 2311"/>
              <a:gd name="T1" fmla="*/ 0 h 1289"/>
              <a:gd name="T2" fmla="*/ 2147483647 w 2311"/>
              <a:gd name="T3" fmla="*/ 2147483647 h 1289"/>
              <a:gd name="T4" fmla="*/ 2147483647 w 2311"/>
              <a:gd name="T5" fmla="*/ 2147483647 h 1289"/>
              <a:gd name="T6" fmla="*/ 2147483647 w 2311"/>
              <a:gd name="T7" fmla="*/ 2147483647 h 1289"/>
              <a:gd name="T8" fmla="*/ 0 60000 65536"/>
              <a:gd name="T9" fmla="*/ 0 60000 65536"/>
              <a:gd name="T10" fmla="*/ 0 60000 65536"/>
              <a:gd name="T11" fmla="*/ 0 60000 65536"/>
              <a:gd name="T12" fmla="*/ 0 w 2311"/>
              <a:gd name="T13" fmla="*/ 0 h 1289"/>
              <a:gd name="T14" fmla="*/ 2311 w 2311"/>
              <a:gd name="T15" fmla="*/ 1289 h 1289"/>
            </a:gdLst>
            <a:ahLst/>
            <a:cxnLst>
              <a:cxn ang="T8">
                <a:pos x="T0" y="T1"/>
              </a:cxn>
              <a:cxn ang="T9">
                <a:pos x="T2" y="T3"/>
              </a:cxn>
              <a:cxn ang="T10">
                <a:pos x="T4" y="T5"/>
              </a:cxn>
              <a:cxn ang="T11">
                <a:pos x="T6" y="T7"/>
              </a:cxn>
            </a:cxnLst>
            <a:rect l="T12" t="T13" r="T14" b="T15"/>
            <a:pathLst>
              <a:path w="2311" h="1289">
                <a:moveTo>
                  <a:pt x="0" y="0"/>
                </a:moveTo>
                <a:cubicBezTo>
                  <a:pt x="63" y="284"/>
                  <a:pt x="126" y="569"/>
                  <a:pt x="254" y="747"/>
                </a:cubicBezTo>
                <a:cubicBezTo>
                  <a:pt x="382" y="925"/>
                  <a:pt x="425" y="980"/>
                  <a:pt x="768" y="1070"/>
                </a:cubicBezTo>
                <a:cubicBezTo>
                  <a:pt x="1111" y="1160"/>
                  <a:pt x="1711" y="1224"/>
                  <a:pt x="2311" y="1289"/>
                </a:cubicBezTo>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4" name="Text Box 86">
            <a:extLst>
              <a:ext uri="{FF2B5EF4-FFF2-40B4-BE49-F238E27FC236}">
                <a16:creationId xmlns:a16="http://schemas.microsoft.com/office/drawing/2014/main" id="{5EF3A077-8136-494E-B3EE-E8576669E21C}"/>
              </a:ext>
            </a:extLst>
          </p:cNvPr>
          <p:cNvSpPr txBox="1">
            <a:spLocks noChangeArrowheads="1"/>
          </p:cNvSpPr>
          <p:nvPr/>
        </p:nvSpPr>
        <p:spPr bwMode="auto">
          <a:xfrm>
            <a:off x="6492875" y="5362575"/>
            <a:ext cx="65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AFC</a:t>
            </a:r>
          </a:p>
        </p:txBody>
      </p:sp>
      <p:sp>
        <p:nvSpPr>
          <p:cNvPr id="106" name="Text Box 91">
            <a:extLst>
              <a:ext uri="{FF2B5EF4-FFF2-40B4-BE49-F238E27FC236}">
                <a16:creationId xmlns:a16="http://schemas.microsoft.com/office/drawing/2014/main" id="{9ED4B2F4-D7A4-48EF-ADFC-64F3BD52EA4B}"/>
              </a:ext>
            </a:extLst>
          </p:cNvPr>
          <p:cNvSpPr txBox="1">
            <a:spLocks noChangeArrowheads="1"/>
          </p:cNvSpPr>
          <p:nvPr/>
        </p:nvSpPr>
        <p:spPr bwMode="auto">
          <a:xfrm>
            <a:off x="6519863" y="3192463"/>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ATC</a:t>
            </a:r>
          </a:p>
        </p:txBody>
      </p:sp>
      <p:sp>
        <p:nvSpPr>
          <p:cNvPr id="107" name="Text Box 92">
            <a:extLst>
              <a:ext uri="{FF2B5EF4-FFF2-40B4-BE49-F238E27FC236}">
                <a16:creationId xmlns:a16="http://schemas.microsoft.com/office/drawing/2014/main" id="{5AA2F2F5-76B4-4DDA-9127-2B91FEB922FB}"/>
              </a:ext>
            </a:extLst>
          </p:cNvPr>
          <p:cNvSpPr txBox="1">
            <a:spLocks noChangeArrowheads="1"/>
          </p:cNvSpPr>
          <p:nvPr/>
        </p:nvSpPr>
        <p:spPr bwMode="auto">
          <a:xfrm>
            <a:off x="6518275" y="3476625"/>
            <a:ext cx="666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AVC</a:t>
            </a:r>
          </a:p>
        </p:txBody>
      </p:sp>
      <p:sp>
        <p:nvSpPr>
          <p:cNvPr id="108" name="AutoShape 93">
            <a:extLst>
              <a:ext uri="{FF2B5EF4-FFF2-40B4-BE49-F238E27FC236}">
                <a16:creationId xmlns:a16="http://schemas.microsoft.com/office/drawing/2014/main" id="{E0EEF08E-59EC-42CE-BBC1-8028F4FA5A85}"/>
              </a:ext>
            </a:extLst>
          </p:cNvPr>
          <p:cNvSpPr>
            <a:spLocks/>
          </p:cNvSpPr>
          <p:nvPr/>
        </p:nvSpPr>
        <p:spPr bwMode="auto">
          <a:xfrm flipH="1">
            <a:off x="4545013" y="4191000"/>
            <a:ext cx="284162" cy="1557338"/>
          </a:xfrm>
          <a:prstGeom prst="leftBrace">
            <a:avLst>
              <a:gd name="adj1" fmla="val 4567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9" name="Text Box 94">
            <a:extLst>
              <a:ext uri="{FF2B5EF4-FFF2-40B4-BE49-F238E27FC236}">
                <a16:creationId xmlns:a16="http://schemas.microsoft.com/office/drawing/2014/main" id="{A080E46C-897D-4EC8-8CB2-ED3EB08399F7}"/>
              </a:ext>
            </a:extLst>
          </p:cNvPr>
          <p:cNvSpPr txBox="1">
            <a:spLocks noChangeArrowheads="1"/>
          </p:cNvSpPr>
          <p:nvPr/>
        </p:nvSpPr>
        <p:spPr bwMode="auto">
          <a:xfrm>
            <a:off x="4806950" y="4811713"/>
            <a:ext cx="6667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AVC</a:t>
            </a:r>
          </a:p>
        </p:txBody>
      </p:sp>
      <p:sp>
        <p:nvSpPr>
          <p:cNvPr id="110" name="AutoShape 95">
            <a:extLst>
              <a:ext uri="{FF2B5EF4-FFF2-40B4-BE49-F238E27FC236}">
                <a16:creationId xmlns:a16="http://schemas.microsoft.com/office/drawing/2014/main" id="{C9181772-6BA0-4E07-AF2C-08FB57F7A1B4}"/>
              </a:ext>
            </a:extLst>
          </p:cNvPr>
          <p:cNvSpPr>
            <a:spLocks/>
          </p:cNvSpPr>
          <p:nvPr/>
        </p:nvSpPr>
        <p:spPr bwMode="auto">
          <a:xfrm flipH="1">
            <a:off x="4541838" y="3687763"/>
            <a:ext cx="284162" cy="457200"/>
          </a:xfrm>
          <a:prstGeom prst="leftBrace">
            <a:avLst>
              <a:gd name="adj1" fmla="val 13408"/>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11" name="Text Box 96">
            <a:extLst>
              <a:ext uri="{FF2B5EF4-FFF2-40B4-BE49-F238E27FC236}">
                <a16:creationId xmlns:a16="http://schemas.microsoft.com/office/drawing/2014/main" id="{E49D3950-7F70-4C6F-A7F5-47B66120323A}"/>
              </a:ext>
            </a:extLst>
          </p:cNvPr>
          <p:cNvSpPr txBox="1">
            <a:spLocks noChangeArrowheads="1"/>
          </p:cNvSpPr>
          <p:nvPr/>
        </p:nvSpPr>
        <p:spPr bwMode="auto">
          <a:xfrm>
            <a:off x="4810125" y="3781425"/>
            <a:ext cx="6540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AFC</a:t>
            </a:r>
          </a:p>
        </p:txBody>
      </p:sp>
      <p:sp>
        <p:nvSpPr>
          <p:cNvPr id="1035" name="Text Box 11">
            <a:extLst>
              <a:ext uri="{FF2B5EF4-FFF2-40B4-BE49-F238E27FC236}">
                <a16:creationId xmlns:a16="http://schemas.microsoft.com/office/drawing/2014/main" id="{D424AF0F-EAF9-421B-B1BC-B2CEF7AF8261}"/>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22048F4F-160B-44A9-8DC0-1ACFB37F8B02}" type="slidenum">
              <a:rPr lang="en-US" altLang="cs-CZ" sz="1400">
                <a:solidFill>
                  <a:schemeClr val="bg1"/>
                </a:solidFill>
                <a:cs typeface="Arial" panose="020B0604020202020204" pitchFamily="34" charset="0"/>
              </a:rPr>
              <a:pPr eaLnBrk="1" hangingPunct="1"/>
              <a:t>14</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2" presetClass="entr" presetSubtype="8" fill="hold" nodeType="after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wipe(left)">
                                      <p:cBhvr>
                                        <p:cTn id="12" dur="1000"/>
                                        <p:tgtEl>
                                          <p:spTgt spid="103"/>
                                        </p:tgtEl>
                                      </p:cBhvr>
                                    </p:animEffect>
                                  </p:childTnLst>
                                </p:cTn>
                              </p:par>
                            </p:childTnLst>
                          </p:cTn>
                        </p:par>
                        <p:par>
                          <p:cTn id="13" fill="hold" nodeType="afterGroup">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00"/>
                                        </p:tgtEl>
                                        <p:attrNameLst>
                                          <p:attrName>style.visibility</p:attrName>
                                        </p:attrNameLst>
                                      </p:cBhvr>
                                      <p:to>
                                        <p:strVal val="visible"/>
                                      </p:to>
                                    </p:set>
                                    <p:animEffect transition="in" filter="wipe(left)">
                                      <p:cBhvr>
                                        <p:cTn id="20" dur="1000"/>
                                        <p:tgtEl>
                                          <p:spTgt spid="100"/>
                                        </p:tgtEl>
                                      </p:cBhvr>
                                    </p:animEffect>
                                  </p:childTnLst>
                                </p:cTn>
                              </p:par>
                            </p:childTnLst>
                          </p:cTn>
                        </p:par>
                        <p:par>
                          <p:cTn id="21" fill="hold" nodeType="afterGroup">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107"/>
                                        </p:tgtEl>
                                        <p:attrNameLst>
                                          <p:attrName>style.visibility</p:attrName>
                                        </p:attrNameLst>
                                      </p:cBhvr>
                                      <p:to>
                                        <p:strVal val="visible"/>
                                      </p:to>
                                    </p:set>
                                  </p:childTnLst>
                                </p:cTn>
                              </p:par>
                            </p:childTnLst>
                          </p:cTn>
                        </p:par>
                        <p:par>
                          <p:cTn id="24" fill="hold" nodeType="afterGroup">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08"/>
                                        </p:tgtEl>
                                        <p:attrNameLst>
                                          <p:attrName>style.visibility</p:attrName>
                                        </p:attrNameLst>
                                      </p:cBhvr>
                                      <p:to>
                                        <p:strVal val="visible"/>
                                      </p:to>
                                    </p:set>
                                    <p:animEffect transition="in" filter="wipe(left)">
                                      <p:cBhvr>
                                        <p:cTn id="27" dur="1000"/>
                                        <p:tgtEl>
                                          <p:spTgt spid="108"/>
                                        </p:tgtEl>
                                      </p:cBhvr>
                                    </p:animEffect>
                                  </p:childTnLst>
                                </p:cTn>
                              </p:par>
                            </p:childTnLst>
                          </p:cTn>
                        </p:par>
                        <p:par>
                          <p:cTn id="28" fill="hold" nodeType="afterGroup">
                            <p:stCondLst>
                              <p:cond delay="2000"/>
                            </p:stCondLst>
                            <p:childTnLst>
                              <p:par>
                                <p:cTn id="29" presetID="1" presetClass="entr" presetSubtype="0" fill="hold" grpId="0" nodeType="afterEffect">
                                  <p:stCondLst>
                                    <p:cond delay="0"/>
                                  </p:stCondLst>
                                  <p:childTnLst>
                                    <p:set>
                                      <p:cBhvr>
                                        <p:cTn id="30" dur="1" fill="hold">
                                          <p:stCondLst>
                                            <p:cond delay="0"/>
                                          </p:stCondLst>
                                        </p:cTn>
                                        <p:tgtEl>
                                          <p:spTgt spid="10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101"/>
                                        </p:tgtEl>
                                        <p:attrNameLst>
                                          <p:attrName>style.visibility</p:attrName>
                                        </p:attrNameLst>
                                      </p:cBhvr>
                                      <p:to>
                                        <p:strVal val="visible"/>
                                      </p:to>
                                    </p:set>
                                    <p:animEffect transition="in" filter="wipe(left)">
                                      <p:cBhvr>
                                        <p:cTn id="35" dur="1000"/>
                                        <p:tgtEl>
                                          <p:spTgt spid="101"/>
                                        </p:tgtEl>
                                      </p:cBhvr>
                                    </p:animEffect>
                                  </p:childTnLst>
                                </p:cTn>
                              </p:par>
                            </p:childTnLst>
                          </p:cTn>
                        </p:par>
                        <p:par>
                          <p:cTn id="36" fill="hold" nodeType="afterGroup">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106"/>
                                        </p:tgtEl>
                                        <p:attrNameLst>
                                          <p:attrName>style.visibility</p:attrName>
                                        </p:attrNameLst>
                                      </p:cBhvr>
                                      <p:to>
                                        <p:strVal val="visible"/>
                                      </p:to>
                                    </p:set>
                                  </p:childTnLst>
                                </p:cTn>
                              </p:par>
                            </p:childTnLst>
                          </p:cTn>
                        </p:par>
                        <p:par>
                          <p:cTn id="39" fill="hold" nodeType="afterGroup">
                            <p:stCondLst>
                              <p:cond delay="1000"/>
                            </p:stCondLst>
                            <p:childTnLst>
                              <p:par>
                                <p:cTn id="40" presetID="22" presetClass="entr" presetSubtype="8" fill="hold" grpId="0" nodeType="afterEffect">
                                  <p:stCondLst>
                                    <p:cond delay="0"/>
                                  </p:stCondLst>
                                  <p:childTnLst>
                                    <p:set>
                                      <p:cBhvr>
                                        <p:cTn id="41" dur="1" fill="hold">
                                          <p:stCondLst>
                                            <p:cond delay="0"/>
                                          </p:stCondLst>
                                        </p:cTn>
                                        <p:tgtEl>
                                          <p:spTgt spid="110"/>
                                        </p:tgtEl>
                                        <p:attrNameLst>
                                          <p:attrName>style.visibility</p:attrName>
                                        </p:attrNameLst>
                                      </p:cBhvr>
                                      <p:to>
                                        <p:strVal val="visible"/>
                                      </p:to>
                                    </p:set>
                                    <p:animEffect transition="in" filter="wipe(left)">
                                      <p:cBhvr>
                                        <p:cTn id="42" dur="1000"/>
                                        <p:tgtEl>
                                          <p:spTgt spid="110"/>
                                        </p:tgtEl>
                                      </p:cBhvr>
                                    </p:animEffect>
                                  </p:childTnLst>
                                </p:cTn>
                              </p:par>
                            </p:childTnLst>
                          </p:cTn>
                        </p:par>
                        <p:par>
                          <p:cTn id="43" fill="hold" nodeType="afterGroup">
                            <p:stCondLst>
                              <p:cond delay="2000"/>
                            </p:stCondLst>
                            <p:childTnLst>
                              <p:par>
                                <p:cTn id="44" presetID="1" presetClass="entr" presetSubtype="0"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6" grpId="0"/>
      <p:bldP spid="107" grpId="0"/>
      <p:bldP spid="108" grpId="0" animBg="1"/>
      <p:bldP spid="109" grpId="0"/>
      <p:bldP spid="110" grpId="0" animBg="1"/>
      <p:bldP spid="1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E609CB20-7243-4FC3-AF87-30746C80046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6387" name="Rectangle 2">
            <a:extLst>
              <a:ext uri="{FF2B5EF4-FFF2-40B4-BE49-F238E27FC236}">
                <a16:creationId xmlns:a16="http://schemas.microsoft.com/office/drawing/2014/main" id="{28F6173B-5D1F-4E3D-B482-04DFC11A493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Marginal Cost</a:t>
            </a:r>
          </a:p>
        </p:txBody>
      </p:sp>
      <p:sp>
        <p:nvSpPr>
          <p:cNvPr id="16388" name="Rectangle 4">
            <a:extLst>
              <a:ext uri="{FF2B5EF4-FFF2-40B4-BE49-F238E27FC236}">
                <a16:creationId xmlns:a16="http://schemas.microsoft.com/office/drawing/2014/main" id="{DBA39657-2A50-4C33-B254-C68611A8045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6389" name="Rectangle 6">
            <a:extLst>
              <a:ext uri="{FF2B5EF4-FFF2-40B4-BE49-F238E27FC236}">
                <a16:creationId xmlns:a16="http://schemas.microsoft.com/office/drawing/2014/main" id="{546D76C3-A985-456C-93A8-A7EC53E7C55F}"/>
              </a:ext>
            </a:extLst>
          </p:cNvPr>
          <p:cNvSpPr>
            <a:spLocks noChangeArrowheads="1"/>
          </p:cNvSpPr>
          <p:nvPr/>
        </p:nvSpPr>
        <p:spPr bwMode="auto">
          <a:xfrm>
            <a:off x="0" y="6657975"/>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16390" name="Group 81">
            <a:extLst>
              <a:ext uri="{FF2B5EF4-FFF2-40B4-BE49-F238E27FC236}">
                <a16:creationId xmlns:a16="http://schemas.microsoft.com/office/drawing/2014/main" id="{082B7BE1-6812-4A7A-8985-D296176E1BA9}"/>
              </a:ext>
            </a:extLst>
          </p:cNvPr>
          <p:cNvGrpSpPr>
            <a:grpSpLocks/>
          </p:cNvGrpSpPr>
          <p:nvPr/>
        </p:nvGrpSpPr>
        <p:grpSpPr bwMode="auto">
          <a:xfrm>
            <a:off x="1447800" y="1287463"/>
            <a:ext cx="5751513" cy="5045075"/>
            <a:chOff x="1497" y="821"/>
            <a:chExt cx="3623" cy="3178"/>
          </a:xfrm>
        </p:grpSpPr>
        <p:sp>
          <p:nvSpPr>
            <p:cNvPr id="16403" name="Text Box 5">
              <a:extLst>
                <a:ext uri="{FF2B5EF4-FFF2-40B4-BE49-F238E27FC236}">
                  <a16:creationId xmlns:a16="http://schemas.microsoft.com/office/drawing/2014/main" id="{6DAA7078-5E7A-4314-8068-53326962CCC3}"/>
                </a:ext>
              </a:extLst>
            </p:cNvPr>
            <p:cNvSpPr txBox="1">
              <a:spLocks noChangeArrowheads="1"/>
            </p:cNvSpPr>
            <p:nvPr/>
          </p:nvSpPr>
          <p:spPr bwMode="auto">
            <a:xfrm rot="-5400000">
              <a:off x="1355" y="2246"/>
              <a:ext cx="5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Costs</a:t>
              </a:r>
            </a:p>
          </p:txBody>
        </p:sp>
        <p:grpSp>
          <p:nvGrpSpPr>
            <p:cNvPr id="16404" name="Group 6">
              <a:extLst>
                <a:ext uri="{FF2B5EF4-FFF2-40B4-BE49-F238E27FC236}">
                  <a16:creationId xmlns:a16="http://schemas.microsoft.com/office/drawing/2014/main" id="{C9516FD4-CAE0-4456-8D80-3A718C6A4A80}"/>
                </a:ext>
              </a:extLst>
            </p:cNvPr>
            <p:cNvGrpSpPr>
              <a:grpSpLocks/>
            </p:cNvGrpSpPr>
            <p:nvPr/>
          </p:nvGrpSpPr>
          <p:grpSpPr bwMode="auto">
            <a:xfrm>
              <a:off x="2047" y="3765"/>
              <a:ext cx="2818" cy="214"/>
              <a:chOff x="2012" y="3569"/>
              <a:chExt cx="2818" cy="214"/>
            </a:xfrm>
          </p:grpSpPr>
          <p:sp>
            <p:nvSpPr>
              <p:cNvPr id="16433" name="Text Box 7">
                <a:extLst>
                  <a:ext uri="{FF2B5EF4-FFF2-40B4-BE49-F238E27FC236}">
                    <a16:creationId xmlns:a16="http://schemas.microsoft.com/office/drawing/2014/main" id="{83B461D8-9489-4C31-A818-5B0B85F9F43B}"/>
                  </a:ext>
                </a:extLst>
              </p:cNvPr>
              <p:cNvSpPr txBox="1">
                <a:spLocks noChangeArrowheads="1"/>
              </p:cNvSpPr>
              <p:nvPr/>
            </p:nvSpPr>
            <p:spPr bwMode="auto">
              <a:xfrm>
                <a:off x="2273"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1</a:t>
                </a:r>
              </a:p>
            </p:txBody>
          </p:sp>
          <p:sp>
            <p:nvSpPr>
              <p:cNvPr id="16434" name="Text Box 8">
                <a:extLst>
                  <a:ext uri="{FF2B5EF4-FFF2-40B4-BE49-F238E27FC236}">
                    <a16:creationId xmlns:a16="http://schemas.microsoft.com/office/drawing/2014/main" id="{926A37B4-BADC-45A1-A4AC-8B1077E09AA2}"/>
                  </a:ext>
                </a:extLst>
              </p:cNvPr>
              <p:cNvSpPr txBox="1">
                <a:spLocks noChangeArrowheads="1"/>
              </p:cNvSpPr>
              <p:nvPr/>
            </p:nvSpPr>
            <p:spPr bwMode="auto">
              <a:xfrm>
                <a:off x="2530"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2</a:t>
                </a:r>
              </a:p>
            </p:txBody>
          </p:sp>
          <p:sp>
            <p:nvSpPr>
              <p:cNvPr id="16435" name="Text Box 9">
                <a:extLst>
                  <a:ext uri="{FF2B5EF4-FFF2-40B4-BE49-F238E27FC236}">
                    <a16:creationId xmlns:a16="http://schemas.microsoft.com/office/drawing/2014/main" id="{D341C1DB-3A67-40FE-8DFA-9BCB239354BA}"/>
                  </a:ext>
                </a:extLst>
              </p:cNvPr>
              <p:cNvSpPr txBox="1">
                <a:spLocks noChangeArrowheads="1"/>
              </p:cNvSpPr>
              <p:nvPr/>
            </p:nvSpPr>
            <p:spPr bwMode="auto">
              <a:xfrm>
                <a:off x="2794"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3</a:t>
                </a:r>
              </a:p>
            </p:txBody>
          </p:sp>
          <p:sp>
            <p:nvSpPr>
              <p:cNvPr id="16436" name="Text Box 10">
                <a:extLst>
                  <a:ext uri="{FF2B5EF4-FFF2-40B4-BE49-F238E27FC236}">
                    <a16:creationId xmlns:a16="http://schemas.microsoft.com/office/drawing/2014/main" id="{E2A42FE9-A0E8-46F8-B30A-BAEE215C54D8}"/>
                  </a:ext>
                </a:extLst>
              </p:cNvPr>
              <p:cNvSpPr txBox="1">
                <a:spLocks noChangeArrowheads="1"/>
              </p:cNvSpPr>
              <p:nvPr/>
            </p:nvSpPr>
            <p:spPr bwMode="auto">
              <a:xfrm>
                <a:off x="3044"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4</a:t>
                </a:r>
              </a:p>
            </p:txBody>
          </p:sp>
          <p:sp>
            <p:nvSpPr>
              <p:cNvPr id="16437" name="Text Box 11">
                <a:extLst>
                  <a:ext uri="{FF2B5EF4-FFF2-40B4-BE49-F238E27FC236}">
                    <a16:creationId xmlns:a16="http://schemas.microsoft.com/office/drawing/2014/main" id="{2F8D11B5-AAF5-43F1-B100-9FF1ADE8CCB7}"/>
                  </a:ext>
                </a:extLst>
              </p:cNvPr>
              <p:cNvSpPr txBox="1">
                <a:spLocks noChangeArrowheads="1"/>
              </p:cNvSpPr>
              <p:nvPr/>
            </p:nvSpPr>
            <p:spPr bwMode="auto">
              <a:xfrm>
                <a:off x="3301"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5</a:t>
                </a:r>
              </a:p>
            </p:txBody>
          </p:sp>
          <p:sp>
            <p:nvSpPr>
              <p:cNvPr id="16438" name="Text Box 12">
                <a:extLst>
                  <a:ext uri="{FF2B5EF4-FFF2-40B4-BE49-F238E27FC236}">
                    <a16:creationId xmlns:a16="http://schemas.microsoft.com/office/drawing/2014/main" id="{A2C7A353-7285-4A78-B20C-6EAE8F9A133D}"/>
                  </a:ext>
                </a:extLst>
              </p:cNvPr>
              <p:cNvSpPr txBox="1">
                <a:spLocks noChangeArrowheads="1"/>
              </p:cNvSpPr>
              <p:nvPr/>
            </p:nvSpPr>
            <p:spPr bwMode="auto">
              <a:xfrm>
                <a:off x="3558"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6</a:t>
                </a:r>
              </a:p>
            </p:txBody>
          </p:sp>
          <p:sp>
            <p:nvSpPr>
              <p:cNvPr id="16439" name="Text Box 13">
                <a:extLst>
                  <a:ext uri="{FF2B5EF4-FFF2-40B4-BE49-F238E27FC236}">
                    <a16:creationId xmlns:a16="http://schemas.microsoft.com/office/drawing/2014/main" id="{9113A061-541C-4D63-87EF-3A17E03EB322}"/>
                  </a:ext>
                </a:extLst>
              </p:cNvPr>
              <p:cNvSpPr txBox="1">
                <a:spLocks noChangeArrowheads="1"/>
              </p:cNvSpPr>
              <p:nvPr/>
            </p:nvSpPr>
            <p:spPr bwMode="auto">
              <a:xfrm>
                <a:off x="3815"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7</a:t>
                </a:r>
              </a:p>
            </p:txBody>
          </p:sp>
          <p:sp>
            <p:nvSpPr>
              <p:cNvPr id="16440" name="Text Box 14">
                <a:extLst>
                  <a:ext uri="{FF2B5EF4-FFF2-40B4-BE49-F238E27FC236}">
                    <a16:creationId xmlns:a16="http://schemas.microsoft.com/office/drawing/2014/main" id="{95D6147E-4BA2-4E27-A018-506552F8C686}"/>
                  </a:ext>
                </a:extLst>
              </p:cNvPr>
              <p:cNvSpPr txBox="1">
                <a:spLocks noChangeArrowheads="1"/>
              </p:cNvSpPr>
              <p:nvPr/>
            </p:nvSpPr>
            <p:spPr bwMode="auto">
              <a:xfrm>
                <a:off x="4072"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8</a:t>
                </a:r>
              </a:p>
            </p:txBody>
          </p:sp>
          <p:sp>
            <p:nvSpPr>
              <p:cNvPr id="16441" name="Text Box 15">
                <a:extLst>
                  <a:ext uri="{FF2B5EF4-FFF2-40B4-BE49-F238E27FC236}">
                    <a16:creationId xmlns:a16="http://schemas.microsoft.com/office/drawing/2014/main" id="{C02E5134-3D60-412D-B51B-B3BE71AAC9E7}"/>
                  </a:ext>
                </a:extLst>
              </p:cNvPr>
              <p:cNvSpPr txBox="1">
                <a:spLocks noChangeArrowheads="1"/>
              </p:cNvSpPr>
              <p:nvPr/>
            </p:nvSpPr>
            <p:spPr bwMode="auto">
              <a:xfrm>
                <a:off x="4329" y="357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9</a:t>
                </a:r>
              </a:p>
            </p:txBody>
          </p:sp>
          <p:sp>
            <p:nvSpPr>
              <p:cNvPr id="16442" name="Text Box 16">
                <a:extLst>
                  <a:ext uri="{FF2B5EF4-FFF2-40B4-BE49-F238E27FC236}">
                    <a16:creationId xmlns:a16="http://schemas.microsoft.com/office/drawing/2014/main" id="{96B5673D-FE53-4F6E-BD2D-702FC882666E}"/>
                  </a:ext>
                </a:extLst>
              </p:cNvPr>
              <p:cNvSpPr txBox="1">
                <a:spLocks noChangeArrowheads="1"/>
              </p:cNvSpPr>
              <p:nvPr/>
            </p:nvSpPr>
            <p:spPr bwMode="auto">
              <a:xfrm>
                <a:off x="4572" y="3569"/>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10</a:t>
                </a:r>
              </a:p>
            </p:txBody>
          </p:sp>
          <p:sp>
            <p:nvSpPr>
              <p:cNvPr id="16443" name="Text Box 17">
                <a:extLst>
                  <a:ext uri="{FF2B5EF4-FFF2-40B4-BE49-F238E27FC236}">
                    <a16:creationId xmlns:a16="http://schemas.microsoft.com/office/drawing/2014/main" id="{C2E76ED5-0911-459F-A82F-F43249B0661C}"/>
                  </a:ext>
                </a:extLst>
              </p:cNvPr>
              <p:cNvSpPr txBox="1">
                <a:spLocks noChangeArrowheads="1"/>
              </p:cNvSpPr>
              <p:nvPr/>
            </p:nvSpPr>
            <p:spPr bwMode="auto">
              <a:xfrm>
                <a:off x="2012" y="3569"/>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0</a:t>
                </a:r>
              </a:p>
            </p:txBody>
          </p:sp>
        </p:grpSp>
        <p:grpSp>
          <p:nvGrpSpPr>
            <p:cNvPr id="16405" name="Group 19">
              <a:extLst>
                <a:ext uri="{FF2B5EF4-FFF2-40B4-BE49-F238E27FC236}">
                  <a16:creationId xmlns:a16="http://schemas.microsoft.com/office/drawing/2014/main" id="{00486A48-1F90-4903-8D4B-9CF7769948A8}"/>
                </a:ext>
              </a:extLst>
            </p:cNvPr>
            <p:cNvGrpSpPr>
              <a:grpSpLocks/>
            </p:cNvGrpSpPr>
            <p:nvPr/>
          </p:nvGrpSpPr>
          <p:grpSpPr bwMode="auto">
            <a:xfrm>
              <a:off x="2147" y="930"/>
              <a:ext cx="2823" cy="2833"/>
              <a:chOff x="2112" y="1980"/>
              <a:chExt cx="2823" cy="1510"/>
            </a:xfrm>
          </p:grpSpPr>
          <p:sp>
            <p:nvSpPr>
              <p:cNvPr id="16421" name="Line 20">
                <a:extLst>
                  <a:ext uri="{FF2B5EF4-FFF2-40B4-BE49-F238E27FC236}">
                    <a16:creationId xmlns:a16="http://schemas.microsoft.com/office/drawing/2014/main" id="{C6EF6866-6C9B-469E-AFAE-2EAB10C78DD9}"/>
                  </a:ext>
                </a:extLst>
              </p:cNvPr>
              <p:cNvSpPr>
                <a:spLocks noChangeShapeType="1"/>
              </p:cNvSpPr>
              <p:nvPr/>
            </p:nvSpPr>
            <p:spPr bwMode="auto">
              <a:xfrm>
                <a:off x="211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2" name="Line 21">
                <a:extLst>
                  <a:ext uri="{FF2B5EF4-FFF2-40B4-BE49-F238E27FC236}">
                    <a16:creationId xmlns:a16="http://schemas.microsoft.com/office/drawing/2014/main" id="{9F83BE1C-3166-40FE-877E-7E8973E9FB92}"/>
                  </a:ext>
                </a:extLst>
              </p:cNvPr>
              <p:cNvSpPr>
                <a:spLocks noChangeShapeType="1"/>
              </p:cNvSpPr>
              <p:nvPr/>
            </p:nvSpPr>
            <p:spPr bwMode="auto">
              <a:xfrm>
                <a:off x="236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3" name="Line 22">
                <a:extLst>
                  <a:ext uri="{FF2B5EF4-FFF2-40B4-BE49-F238E27FC236}">
                    <a16:creationId xmlns:a16="http://schemas.microsoft.com/office/drawing/2014/main" id="{1A827C5A-572F-4B5C-A3F9-73DE6474CE57}"/>
                  </a:ext>
                </a:extLst>
              </p:cNvPr>
              <p:cNvSpPr>
                <a:spLocks noChangeShapeType="1"/>
              </p:cNvSpPr>
              <p:nvPr/>
            </p:nvSpPr>
            <p:spPr bwMode="auto">
              <a:xfrm>
                <a:off x="262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4" name="Line 23">
                <a:extLst>
                  <a:ext uri="{FF2B5EF4-FFF2-40B4-BE49-F238E27FC236}">
                    <a16:creationId xmlns:a16="http://schemas.microsoft.com/office/drawing/2014/main" id="{607CFD68-E4B6-46D3-BBB9-264C8099F4A2}"/>
                  </a:ext>
                </a:extLst>
              </p:cNvPr>
              <p:cNvSpPr>
                <a:spLocks noChangeShapeType="1"/>
              </p:cNvSpPr>
              <p:nvPr/>
            </p:nvSpPr>
            <p:spPr bwMode="auto">
              <a:xfrm>
                <a:off x="2881"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5" name="Line 24">
                <a:extLst>
                  <a:ext uri="{FF2B5EF4-FFF2-40B4-BE49-F238E27FC236}">
                    <a16:creationId xmlns:a16="http://schemas.microsoft.com/office/drawing/2014/main" id="{C25F40D0-A904-4821-ADD7-2259448CDDBD}"/>
                  </a:ext>
                </a:extLst>
              </p:cNvPr>
              <p:cNvSpPr>
                <a:spLocks noChangeShapeType="1"/>
              </p:cNvSpPr>
              <p:nvPr/>
            </p:nvSpPr>
            <p:spPr bwMode="auto">
              <a:xfrm>
                <a:off x="313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6" name="Line 25">
                <a:extLst>
                  <a:ext uri="{FF2B5EF4-FFF2-40B4-BE49-F238E27FC236}">
                    <a16:creationId xmlns:a16="http://schemas.microsoft.com/office/drawing/2014/main" id="{47A14E91-C8BB-49F3-91C7-4DEBA6C2EAF3}"/>
                  </a:ext>
                </a:extLst>
              </p:cNvPr>
              <p:cNvSpPr>
                <a:spLocks noChangeShapeType="1"/>
              </p:cNvSpPr>
              <p:nvPr/>
            </p:nvSpPr>
            <p:spPr bwMode="auto">
              <a:xfrm>
                <a:off x="3394"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7" name="Line 26">
                <a:extLst>
                  <a:ext uri="{FF2B5EF4-FFF2-40B4-BE49-F238E27FC236}">
                    <a16:creationId xmlns:a16="http://schemas.microsoft.com/office/drawing/2014/main" id="{6ADFD6BE-FB7C-41C8-A0F3-3FA914DF4890}"/>
                  </a:ext>
                </a:extLst>
              </p:cNvPr>
              <p:cNvSpPr>
                <a:spLocks noChangeShapeType="1"/>
              </p:cNvSpPr>
              <p:nvPr/>
            </p:nvSpPr>
            <p:spPr bwMode="auto">
              <a:xfrm>
                <a:off x="3650"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8" name="Line 27">
                <a:extLst>
                  <a:ext uri="{FF2B5EF4-FFF2-40B4-BE49-F238E27FC236}">
                    <a16:creationId xmlns:a16="http://schemas.microsoft.com/office/drawing/2014/main" id="{30B68384-6904-4E90-B19C-D26906EC568D}"/>
                  </a:ext>
                </a:extLst>
              </p:cNvPr>
              <p:cNvSpPr>
                <a:spLocks noChangeShapeType="1"/>
              </p:cNvSpPr>
              <p:nvPr/>
            </p:nvSpPr>
            <p:spPr bwMode="auto">
              <a:xfrm>
                <a:off x="3907"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9" name="Line 28">
                <a:extLst>
                  <a:ext uri="{FF2B5EF4-FFF2-40B4-BE49-F238E27FC236}">
                    <a16:creationId xmlns:a16="http://schemas.microsoft.com/office/drawing/2014/main" id="{F41B603E-5ACA-49AB-A496-0D69CF8FE74F}"/>
                  </a:ext>
                </a:extLst>
              </p:cNvPr>
              <p:cNvSpPr>
                <a:spLocks noChangeShapeType="1"/>
              </p:cNvSpPr>
              <p:nvPr/>
            </p:nvSpPr>
            <p:spPr bwMode="auto">
              <a:xfrm>
                <a:off x="4163"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30" name="Line 29">
                <a:extLst>
                  <a:ext uri="{FF2B5EF4-FFF2-40B4-BE49-F238E27FC236}">
                    <a16:creationId xmlns:a16="http://schemas.microsoft.com/office/drawing/2014/main" id="{22338612-1037-41E7-B07F-1DD4AD6F19AF}"/>
                  </a:ext>
                </a:extLst>
              </p:cNvPr>
              <p:cNvSpPr>
                <a:spLocks noChangeShapeType="1"/>
              </p:cNvSpPr>
              <p:nvPr/>
            </p:nvSpPr>
            <p:spPr bwMode="auto">
              <a:xfrm>
                <a:off x="4422"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31" name="Line 30">
                <a:extLst>
                  <a:ext uri="{FF2B5EF4-FFF2-40B4-BE49-F238E27FC236}">
                    <a16:creationId xmlns:a16="http://schemas.microsoft.com/office/drawing/2014/main" id="{33B2BDC3-DD1A-4AAE-990B-3766F46B0DFF}"/>
                  </a:ext>
                </a:extLst>
              </p:cNvPr>
              <p:cNvSpPr>
                <a:spLocks noChangeShapeType="1"/>
              </p:cNvSpPr>
              <p:nvPr/>
            </p:nvSpPr>
            <p:spPr bwMode="auto">
              <a:xfrm>
                <a:off x="4678"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32" name="Line 31">
                <a:extLst>
                  <a:ext uri="{FF2B5EF4-FFF2-40B4-BE49-F238E27FC236}">
                    <a16:creationId xmlns:a16="http://schemas.microsoft.com/office/drawing/2014/main" id="{B8324B4B-AFC7-47FD-B356-72EB6E1358A7}"/>
                  </a:ext>
                </a:extLst>
              </p:cNvPr>
              <p:cNvSpPr>
                <a:spLocks noChangeShapeType="1"/>
              </p:cNvSpPr>
              <p:nvPr/>
            </p:nvSpPr>
            <p:spPr bwMode="auto">
              <a:xfrm>
                <a:off x="4935" y="1980"/>
                <a:ext cx="0" cy="151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6406" name="Group 80">
              <a:extLst>
                <a:ext uri="{FF2B5EF4-FFF2-40B4-BE49-F238E27FC236}">
                  <a16:creationId xmlns:a16="http://schemas.microsoft.com/office/drawing/2014/main" id="{CD992C81-CCA9-4CDE-A57B-B664CF456EE8}"/>
                </a:ext>
              </a:extLst>
            </p:cNvPr>
            <p:cNvGrpSpPr>
              <a:grpSpLocks/>
            </p:cNvGrpSpPr>
            <p:nvPr/>
          </p:nvGrpSpPr>
          <p:grpSpPr bwMode="auto">
            <a:xfrm>
              <a:off x="2148" y="925"/>
              <a:ext cx="2827" cy="2832"/>
              <a:chOff x="2148" y="925"/>
              <a:chExt cx="2827" cy="2832"/>
            </a:xfrm>
          </p:grpSpPr>
          <p:sp>
            <p:nvSpPr>
              <p:cNvPr id="16416" name="Line 33">
                <a:extLst>
                  <a:ext uri="{FF2B5EF4-FFF2-40B4-BE49-F238E27FC236}">
                    <a16:creationId xmlns:a16="http://schemas.microsoft.com/office/drawing/2014/main" id="{55F8A303-5A6E-42AB-B1B2-1637C7BE7DA1}"/>
                  </a:ext>
                </a:extLst>
              </p:cNvPr>
              <p:cNvSpPr>
                <a:spLocks noChangeShapeType="1"/>
              </p:cNvSpPr>
              <p:nvPr/>
            </p:nvSpPr>
            <p:spPr bwMode="auto">
              <a:xfrm rot="-5400000">
                <a:off x="3562" y="2343"/>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7" name="Line 35">
                <a:extLst>
                  <a:ext uri="{FF2B5EF4-FFF2-40B4-BE49-F238E27FC236}">
                    <a16:creationId xmlns:a16="http://schemas.microsoft.com/office/drawing/2014/main" id="{9FC8A8ED-FD30-4B1C-8720-C6CD5C777186}"/>
                  </a:ext>
                </a:extLst>
              </p:cNvPr>
              <p:cNvSpPr>
                <a:spLocks noChangeShapeType="1"/>
              </p:cNvSpPr>
              <p:nvPr/>
            </p:nvSpPr>
            <p:spPr bwMode="auto">
              <a:xfrm rot="-5400000">
                <a:off x="3562" y="1635"/>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8" name="Line 37">
                <a:extLst>
                  <a:ext uri="{FF2B5EF4-FFF2-40B4-BE49-F238E27FC236}">
                    <a16:creationId xmlns:a16="http://schemas.microsoft.com/office/drawing/2014/main" id="{461B9C4A-87AA-45FD-8596-11E8E3B11381}"/>
                  </a:ext>
                </a:extLst>
              </p:cNvPr>
              <p:cNvSpPr>
                <a:spLocks noChangeShapeType="1"/>
              </p:cNvSpPr>
              <p:nvPr/>
            </p:nvSpPr>
            <p:spPr bwMode="auto">
              <a:xfrm rot="-5400000">
                <a:off x="3562" y="926"/>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9" name="Line 39">
                <a:extLst>
                  <a:ext uri="{FF2B5EF4-FFF2-40B4-BE49-F238E27FC236}">
                    <a16:creationId xmlns:a16="http://schemas.microsoft.com/office/drawing/2014/main" id="{9397746F-0455-4680-8C35-B1ACA891EDBE}"/>
                  </a:ext>
                </a:extLst>
              </p:cNvPr>
              <p:cNvSpPr>
                <a:spLocks noChangeShapeType="1"/>
              </p:cNvSpPr>
              <p:nvPr/>
            </p:nvSpPr>
            <p:spPr bwMode="auto">
              <a:xfrm rot="-5400000">
                <a:off x="3562" y="219"/>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20" name="Line 41">
                <a:extLst>
                  <a:ext uri="{FF2B5EF4-FFF2-40B4-BE49-F238E27FC236}">
                    <a16:creationId xmlns:a16="http://schemas.microsoft.com/office/drawing/2014/main" id="{4AAF3335-A1D5-4B6F-8E08-C34C148A5155}"/>
                  </a:ext>
                </a:extLst>
              </p:cNvPr>
              <p:cNvSpPr>
                <a:spLocks noChangeShapeType="1"/>
              </p:cNvSpPr>
              <p:nvPr/>
            </p:nvSpPr>
            <p:spPr bwMode="auto">
              <a:xfrm rot="-5400000">
                <a:off x="3562" y="-489"/>
                <a:ext cx="0" cy="2827"/>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6407" name="Group 45">
              <a:extLst>
                <a:ext uri="{FF2B5EF4-FFF2-40B4-BE49-F238E27FC236}">
                  <a16:creationId xmlns:a16="http://schemas.microsoft.com/office/drawing/2014/main" id="{2A0B1144-00E7-4A8A-BFD6-298B26CAB8B4}"/>
                </a:ext>
              </a:extLst>
            </p:cNvPr>
            <p:cNvGrpSpPr>
              <a:grpSpLocks/>
            </p:cNvGrpSpPr>
            <p:nvPr/>
          </p:nvGrpSpPr>
          <p:grpSpPr bwMode="auto">
            <a:xfrm>
              <a:off x="2141" y="924"/>
              <a:ext cx="2839" cy="2833"/>
              <a:chOff x="2106" y="658"/>
              <a:chExt cx="2839" cy="2833"/>
            </a:xfrm>
          </p:grpSpPr>
          <p:sp>
            <p:nvSpPr>
              <p:cNvPr id="16414" name="Line 46">
                <a:extLst>
                  <a:ext uri="{FF2B5EF4-FFF2-40B4-BE49-F238E27FC236}">
                    <a16:creationId xmlns:a16="http://schemas.microsoft.com/office/drawing/2014/main" id="{7129D676-043D-45E7-89C5-96E0029F1AA1}"/>
                  </a:ext>
                </a:extLst>
              </p:cNvPr>
              <p:cNvSpPr>
                <a:spLocks noChangeShapeType="1"/>
              </p:cNvSpPr>
              <p:nvPr/>
            </p:nvSpPr>
            <p:spPr bwMode="auto">
              <a:xfrm>
                <a:off x="2113" y="3484"/>
                <a:ext cx="28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415" name="Line 47">
                <a:extLst>
                  <a:ext uri="{FF2B5EF4-FFF2-40B4-BE49-F238E27FC236}">
                    <a16:creationId xmlns:a16="http://schemas.microsoft.com/office/drawing/2014/main" id="{F8EF1996-7058-46BF-BC19-8B3FABB9E094}"/>
                  </a:ext>
                </a:extLst>
              </p:cNvPr>
              <p:cNvSpPr>
                <a:spLocks noChangeShapeType="1"/>
              </p:cNvSpPr>
              <p:nvPr/>
            </p:nvSpPr>
            <p:spPr bwMode="auto">
              <a:xfrm>
                <a:off x="2106" y="658"/>
                <a:ext cx="0" cy="28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6408" name="Text Box 48">
              <a:extLst>
                <a:ext uri="{FF2B5EF4-FFF2-40B4-BE49-F238E27FC236}">
                  <a16:creationId xmlns:a16="http://schemas.microsoft.com/office/drawing/2014/main" id="{1F24B5C2-BA73-45C4-AD3C-28A8D99708CD}"/>
                </a:ext>
              </a:extLst>
            </p:cNvPr>
            <p:cNvSpPr txBox="1">
              <a:spLocks noChangeArrowheads="1"/>
            </p:cNvSpPr>
            <p:nvPr/>
          </p:nvSpPr>
          <p:spPr bwMode="auto">
            <a:xfrm>
              <a:off x="4892" y="3768"/>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i="1"/>
                <a:t>Q</a:t>
              </a:r>
            </a:p>
          </p:txBody>
        </p:sp>
        <p:grpSp>
          <p:nvGrpSpPr>
            <p:cNvPr id="16409" name="Group 78">
              <a:extLst>
                <a:ext uri="{FF2B5EF4-FFF2-40B4-BE49-F238E27FC236}">
                  <a16:creationId xmlns:a16="http://schemas.microsoft.com/office/drawing/2014/main" id="{0D59903A-1389-4AE1-AFD0-02A5F9DEE529}"/>
                </a:ext>
              </a:extLst>
            </p:cNvPr>
            <p:cNvGrpSpPr>
              <a:grpSpLocks/>
            </p:cNvGrpSpPr>
            <p:nvPr/>
          </p:nvGrpSpPr>
          <p:grpSpPr bwMode="auto">
            <a:xfrm>
              <a:off x="1754" y="821"/>
              <a:ext cx="400" cy="2338"/>
              <a:chOff x="1754" y="821"/>
              <a:chExt cx="400" cy="2338"/>
            </a:xfrm>
          </p:grpSpPr>
          <p:sp>
            <p:nvSpPr>
              <p:cNvPr id="16410" name="Text Box 51">
                <a:extLst>
                  <a:ext uri="{FF2B5EF4-FFF2-40B4-BE49-F238E27FC236}">
                    <a16:creationId xmlns:a16="http://schemas.microsoft.com/office/drawing/2014/main" id="{54AC64AB-1A87-4C1C-BD03-4140CEF76EDE}"/>
                  </a:ext>
                </a:extLst>
              </p:cNvPr>
              <p:cNvSpPr txBox="1">
                <a:spLocks noChangeArrowheads="1"/>
              </p:cNvSpPr>
              <p:nvPr/>
            </p:nvSpPr>
            <p:spPr bwMode="auto">
              <a:xfrm>
                <a:off x="1896" y="2947"/>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50</a:t>
                </a:r>
              </a:p>
            </p:txBody>
          </p:sp>
          <p:sp>
            <p:nvSpPr>
              <p:cNvPr id="16411" name="Text Box 53">
                <a:extLst>
                  <a:ext uri="{FF2B5EF4-FFF2-40B4-BE49-F238E27FC236}">
                    <a16:creationId xmlns:a16="http://schemas.microsoft.com/office/drawing/2014/main" id="{0265B24D-E6C8-487B-A4F4-AACC9AC3A907}"/>
                  </a:ext>
                </a:extLst>
              </p:cNvPr>
              <p:cNvSpPr txBox="1">
                <a:spLocks noChangeArrowheads="1"/>
              </p:cNvSpPr>
              <p:nvPr/>
            </p:nvSpPr>
            <p:spPr bwMode="auto">
              <a:xfrm>
                <a:off x="1825" y="2229"/>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100</a:t>
                </a:r>
              </a:p>
            </p:txBody>
          </p:sp>
          <p:sp>
            <p:nvSpPr>
              <p:cNvPr id="16412" name="Text Box 55">
                <a:extLst>
                  <a:ext uri="{FF2B5EF4-FFF2-40B4-BE49-F238E27FC236}">
                    <a16:creationId xmlns:a16="http://schemas.microsoft.com/office/drawing/2014/main" id="{6C1263B0-F697-4AE2-B9ED-BEFC48BBCD99}"/>
                  </a:ext>
                </a:extLst>
              </p:cNvPr>
              <p:cNvSpPr txBox="1">
                <a:spLocks noChangeArrowheads="1"/>
              </p:cNvSpPr>
              <p:nvPr/>
            </p:nvSpPr>
            <p:spPr bwMode="auto">
              <a:xfrm>
                <a:off x="1825" y="1525"/>
                <a:ext cx="32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150</a:t>
                </a:r>
              </a:p>
            </p:txBody>
          </p:sp>
          <p:sp>
            <p:nvSpPr>
              <p:cNvPr id="16413" name="Text Box 57">
                <a:extLst>
                  <a:ext uri="{FF2B5EF4-FFF2-40B4-BE49-F238E27FC236}">
                    <a16:creationId xmlns:a16="http://schemas.microsoft.com/office/drawing/2014/main" id="{E7CDABC7-E695-45BA-B85F-FE3FF4F9FC5A}"/>
                  </a:ext>
                </a:extLst>
              </p:cNvPr>
              <p:cNvSpPr txBox="1">
                <a:spLocks noChangeArrowheads="1"/>
              </p:cNvSpPr>
              <p:nvPr/>
            </p:nvSpPr>
            <p:spPr bwMode="auto">
              <a:xfrm>
                <a:off x="1754" y="821"/>
                <a:ext cx="4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600" b="1"/>
                  <a:t>$200</a:t>
                </a:r>
              </a:p>
            </p:txBody>
          </p:sp>
        </p:grpSp>
      </p:grpSp>
      <p:sp>
        <p:nvSpPr>
          <p:cNvPr id="16391" name="Freeform 84">
            <a:extLst>
              <a:ext uri="{FF2B5EF4-FFF2-40B4-BE49-F238E27FC236}">
                <a16:creationId xmlns:a16="http://schemas.microsoft.com/office/drawing/2014/main" id="{DFC4FA5C-0FC5-43B2-A4F5-B506334379AA}"/>
              </a:ext>
            </a:extLst>
          </p:cNvPr>
          <p:cNvSpPr>
            <a:spLocks/>
          </p:cNvSpPr>
          <p:nvPr/>
        </p:nvSpPr>
        <p:spPr bwMode="auto">
          <a:xfrm>
            <a:off x="2898775" y="3805238"/>
            <a:ext cx="3636963" cy="511175"/>
          </a:xfrm>
          <a:custGeom>
            <a:avLst/>
            <a:gdLst>
              <a:gd name="T0" fmla="*/ 0 w 2291"/>
              <a:gd name="T1" fmla="*/ 2147483647 h 322"/>
              <a:gd name="T2" fmla="*/ 2147483647 w 2291"/>
              <a:gd name="T3" fmla="*/ 2147483647 h 322"/>
              <a:gd name="T4" fmla="*/ 2147483647 w 2291"/>
              <a:gd name="T5" fmla="*/ 0 h 322"/>
              <a:gd name="T6" fmla="*/ 0 60000 65536"/>
              <a:gd name="T7" fmla="*/ 0 60000 65536"/>
              <a:gd name="T8" fmla="*/ 0 60000 65536"/>
              <a:gd name="T9" fmla="*/ 0 w 2291"/>
              <a:gd name="T10" fmla="*/ 0 h 322"/>
              <a:gd name="T11" fmla="*/ 2291 w 2291"/>
              <a:gd name="T12" fmla="*/ 322 h 322"/>
            </a:gdLst>
            <a:ahLst/>
            <a:cxnLst>
              <a:cxn ang="T6">
                <a:pos x="T0" y="T1"/>
              </a:cxn>
              <a:cxn ang="T7">
                <a:pos x="T2" y="T3"/>
              </a:cxn>
              <a:cxn ang="T8">
                <a:pos x="T4" y="T5"/>
              </a:cxn>
            </a:cxnLst>
            <a:rect l="T9" t="T10" r="T11" b="T12"/>
            <a:pathLst>
              <a:path w="2291" h="322">
                <a:moveTo>
                  <a:pt x="0" y="41"/>
                </a:moveTo>
                <a:cubicBezTo>
                  <a:pt x="310" y="181"/>
                  <a:pt x="620" y="322"/>
                  <a:pt x="1002" y="315"/>
                </a:cubicBezTo>
                <a:cubicBezTo>
                  <a:pt x="1384" y="308"/>
                  <a:pt x="1837" y="154"/>
                  <a:pt x="2291" y="0"/>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6392" name="Freeform 85">
            <a:extLst>
              <a:ext uri="{FF2B5EF4-FFF2-40B4-BE49-F238E27FC236}">
                <a16:creationId xmlns:a16="http://schemas.microsoft.com/office/drawing/2014/main" id="{DF6169AA-97C8-4E1A-9FD5-ECB292899660}"/>
              </a:ext>
            </a:extLst>
          </p:cNvPr>
          <p:cNvSpPr>
            <a:spLocks/>
          </p:cNvSpPr>
          <p:nvPr/>
        </p:nvSpPr>
        <p:spPr bwMode="auto">
          <a:xfrm>
            <a:off x="2855913" y="1682750"/>
            <a:ext cx="3668712" cy="2252663"/>
          </a:xfrm>
          <a:custGeom>
            <a:avLst/>
            <a:gdLst>
              <a:gd name="T0" fmla="*/ 0 w 2311"/>
              <a:gd name="T1" fmla="*/ 0 h 1419"/>
              <a:gd name="T2" fmla="*/ 2147483647 w 2311"/>
              <a:gd name="T3" fmla="*/ 2147483647 h 1419"/>
              <a:gd name="T4" fmla="*/ 2147483647 w 2311"/>
              <a:gd name="T5" fmla="*/ 2147483647 h 1419"/>
              <a:gd name="T6" fmla="*/ 2147483647 w 2311"/>
              <a:gd name="T7" fmla="*/ 2147483647 h 1419"/>
              <a:gd name="T8" fmla="*/ 2147483647 w 2311"/>
              <a:gd name="T9" fmla="*/ 2147483647 h 1419"/>
              <a:gd name="T10" fmla="*/ 2147483647 w 2311"/>
              <a:gd name="T11" fmla="*/ 2147483647 h 1419"/>
              <a:gd name="T12" fmla="*/ 0 60000 65536"/>
              <a:gd name="T13" fmla="*/ 0 60000 65536"/>
              <a:gd name="T14" fmla="*/ 0 60000 65536"/>
              <a:gd name="T15" fmla="*/ 0 60000 65536"/>
              <a:gd name="T16" fmla="*/ 0 60000 65536"/>
              <a:gd name="T17" fmla="*/ 0 60000 65536"/>
              <a:gd name="T18" fmla="*/ 0 w 2311"/>
              <a:gd name="T19" fmla="*/ 0 h 1419"/>
              <a:gd name="T20" fmla="*/ 2311 w 2311"/>
              <a:gd name="T21" fmla="*/ 1419 h 1419"/>
            </a:gdLst>
            <a:ahLst/>
            <a:cxnLst>
              <a:cxn ang="T12">
                <a:pos x="T0" y="T1"/>
              </a:cxn>
              <a:cxn ang="T13">
                <a:pos x="T2" y="T3"/>
              </a:cxn>
              <a:cxn ang="T14">
                <a:pos x="T4" y="T5"/>
              </a:cxn>
              <a:cxn ang="T15">
                <a:pos x="T6" y="T7"/>
              </a:cxn>
              <a:cxn ang="T16">
                <a:pos x="T8" y="T9"/>
              </a:cxn>
              <a:cxn ang="T17">
                <a:pos x="T10" y="T11"/>
              </a:cxn>
            </a:cxnLst>
            <a:rect l="T18" t="T19" r="T20" b="T21"/>
            <a:pathLst>
              <a:path w="2311" h="1419">
                <a:moveTo>
                  <a:pt x="0" y="0"/>
                </a:moveTo>
                <a:cubicBezTo>
                  <a:pt x="88" y="237"/>
                  <a:pt x="177" y="475"/>
                  <a:pt x="261" y="651"/>
                </a:cubicBezTo>
                <a:cubicBezTo>
                  <a:pt x="345" y="827"/>
                  <a:pt x="421" y="953"/>
                  <a:pt x="507" y="1056"/>
                </a:cubicBezTo>
                <a:cubicBezTo>
                  <a:pt x="593" y="1159"/>
                  <a:pt x="621" y="1210"/>
                  <a:pt x="775" y="1268"/>
                </a:cubicBezTo>
                <a:cubicBezTo>
                  <a:pt x="929" y="1326"/>
                  <a:pt x="1177" y="1419"/>
                  <a:pt x="1433" y="1405"/>
                </a:cubicBezTo>
                <a:cubicBezTo>
                  <a:pt x="1689" y="1391"/>
                  <a:pt x="2000" y="1288"/>
                  <a:pt x="2311" y="1186"/>
                </a:cubicBez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7417" name="Freeform 83">
            <a:extLst>
              <a:ext uri="{FF2B5EF4-FFF2-40B4-BE49-F238E27FC236}">
                <a16:creationId xmlns:a16="http://schemas.microsoft.com/office/drawing/2014/main" id="{29943385-7D1D-4A9C-9BBA-793775DA757E}"/>
              </a:ext>
            </a:extLst>
          </p:cNvPr>
          <p:cNvSpPr>
            <a:spLocks/>
          </p:cNvSpPr>
          <p:nvPr/>
        </p:nvSpPr>
        <p:spPr bwMode="auto">
          <a:xfrm>
            <a:off x="2921000" y="2400300"/>
            <a:ext cx="3603625" cy="2030413"/>
          </a:xfrm>
          <a:custGeom>
            <a:avLst/>
            <a:gdLst>
              <a:gd name="T0" fmla="*/ 0 w 2270"/>
              <a:gd name="T1" fmla="*/ 2147483647 h 1279"/>
              <a:gd name="T2" fmla="*/ 2147483647 w 2270"/>
              <a:gd name="T3" fmla="*/ 2147483647 h 1279"/>
              <a:gd name="T4" fmla="*/ 2147483647 w 2270"/>
              <a:gd name="T5" fmla="*/ 2147483647 h 1279"/>
              <a:gd name="T6" fmla="*/ 2147483647 w 2270"/>
              <a:gd name="T7" fmla="*/ 0 h 1279"/>
              <a:gd name="T8" fmla="*/ 0 60000 65536"/>
              <a:gd name="T9" fmla="*/ 0 60000 65536"/>
              <a:gd name="T10" fmla="*/ 0 60000 65536"/>
              <a:gd name="T11" fmla="*/ 0 60000 65536"/>
              <a:gd name="T12" fmla="*/ 0 w 2270"/>
              <a:gd name="T13" fmla="*/ 0 h 1279"/>
              <a:gd name="T14" fmla="*/ 2270 w 2270"/>
              <a:gd name="T15" fmla="*/ 1279 h 1279"/>
            </a:gdLst>
            <a:ahLst/>
            <a:cxnLst>
              <a:cxn ang="T8">
                <a:pos x="T0" y="T1"/>
              </a:cxn>
              <a:cxn ang="T9">
                <a:pos x="T2" y="T3"/>
              </a:cxn>
              <a:cxn ang="T10">
                <a:pos x="T4" y="T5"/>
              </a:cxn>
              <a:cxn ang="T11">
                <a:pos x="T6" y="T7"/>
              </a:cxn>
            </a:cxnLst>
            <a:rect l="T12" t="T13" r="T14" b="T15"/>
            <a:pathLst>
              <a:path w="2270" h="1279">
                <a:moveTo>
                  <a:pt x="0" y="919"/>
                </a:moveTo>
                <a:cubicBezTo>
                  <a:pt x="242" y="1099"/>
                  <a:pt x="484" y="1279"/>
                  <a:pt x="734" y="1269"/>
                </a:cubicBezTo>
                <a:cubicBezTo>
                  <a:pt x="984" y="1259"/>
                  <a:pt x="1246" y="1069"/>
                  <a:pt x="1502" y="857"/>
                </a:cubicBezTo>
                <a:cubicBezTo>
                  <a:pt x="1758" y="645"/>
                  <a:pt x="2014" y="322"/>
                  <a:pt x="2270" y="0"/>
                </a:cubicBezTo>
              </a:path>
            </a:pathLst>
          </a:custGeom>
          <a:noFill/>
          <a:ln w="57150">
            <a:solidFill>
              <a:srgbClr val="0099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6394" name="Freeform 82">
            <a:extLst>
              <a:ext uri="{FF2B5EF4-FFF2-40B4-BE49-F238E27FC236}">
                <a16:creationId xmlns:a16="http://schemas.microsoft.com/office/drawing/2014/main" id="{21E628B1-FA34-4BBC-9E82-108F0B5D537E}"/>
              </a:ext>
            </a:extLst>
          </p:cNvPr>
          <p:cNvSpPr>
            <a:spLocks/>
          </p:cNvSpPr>
          <p:nvPr/>
        </p:nvSpPr>
        <p:spPr bwMode="auto">
          <a:xfrm>
            <a:off x="2855913" y="3641725"/>
            <a:ext cx="3668712" cy="2046288"/>
          </a:xfrm>
          <a:custGeom>
            <a:avLst/>
            <a:gdLst>
              <a:gd name="T0" fmla="*/ 0 w 2311"/>
              <a:gd name="T1" fmla="*/ 0 h 1289"/>
              <a:gd name="T2" fmla="*/ 2147483647 w 2311"/>
              <a:gd name="T3" fmla="*/ 2147483647 h 1289"/>
              <a:gd name="T4" fmla="*/ 2147483647 w 2311"/>
              <a:gd name="T5" fmla="*/ 2147483647 h 1289"/>
              <a:gd name="T6" fmla="*/ 2147483647 w 2311"/>
              <a:gd name="T7" fmla="*/ 2147483647 h 1289"/>
              <a:gd name="T8" fmla="*/ 0 60000 65536"/>
              <a:gd name="T9" fmla="*/ 0 60000 65536"/>
              <a:gd name="T10" fmla="*/ 0 60000 65536"/>
              <a:gd name="T11" fmla="*/ 0 60000 65536"/>
              <a:gd name="T12" fmla="*/ 0 w 2311"/>
              <a:gd name="T13" fmla="*/ 0 h 1289"/>
              <a:gd name="T14" fmla="*/ 2311 w 2311"/>
              <a:gd name="T15" fmla="*/ 1289 h 1289"/>
            </a:gdLst>
            <a:ahLst/>
            <a:cxnLst>
              <a:cxn ang="T8">
                <a:pos x="T0" y="T1"/>
              </a:cxn>
              <a:cxn ang="T9">
                <a:pos x="T2" y="T3"/>
              </a:cxn>
              <a:cxn ang="T10">
                <a:pos x="T4" y="T5"/>
              </a:cxn>
              <a:cxn ang="T11">
                <a:pos x="T6" y="T7"/>
              </a:cxn>
            </a:cxnLst>
            <a:rect l="T12" t="T13" r="T14" b="T15"/>
            <a:pathLst>
              <a:path w="2311" h="1289">
                <a:moveTo>
                  <a:pt x="0" y="0"/>
                </a:moveTo>
                <a:cubicBezTo>
                  <a:pt x="63" y="284"/>
                  <a:pt x="126" y="569"/>
                  <a:pt x="254" y="747"/>
                </a:cubicBezTo>
                <a:cubicBezTo>
                  <a:pt x="382" y="925"/>
                  <a:pt x="425" y="980"/>
                  <a:pt x="768" y="1070"/>
                </a:cubicBezTo>
                <a:cubicBezTo>
                  <a:pt x="1111" y="1160"/>
                  <a:pt x="1711" y="1224"/>
                  <a:pt x="2311" y="1289"/>
                </a:cubicBezTo>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6395" name="Text Box 86">
            <a:extLst>
              <a:ext uri="{FF2B5EF4-FFF2-40B4-BE49-F238E27FC236}">
                <a16:creationId xmlns:a16="http://schemas.microsoft.com/office/drawing/2014/main" id="{C32FB94B-B64E-4C40-BD63-921754F46FFD}"/>
              </a:ext>
            </a:extLst>
          </p:cNvPr>
          <p:cNvSpPr txBox="1">
            <a:spLocks noChangeArrowheads="1"/>
          </p:cNvSpPr>
          <p:nvPr/>
        </p:nvSpPr>
        <p:spPr bwMode="auto">
          <a:xfrm>
            <a:off x="6467475" y="5507038"/>
            <a:ext cx="654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AFC</a:t>
            </a:r>
          </a:p>
        </p:txBody>
      </p:sp>
      <p:sp>
        <p:nvSpPr>
          <p:cNvPr id="17420" name="Text Box 90">
            <a:extLst>
              <a:ext uri="{FF2B5EF4-FFF2-40B4-BE49-F238E27FC236}">
                <a16:creationId xmlns:a16="http://schemas.microsoft.com/office/drawing/2014/main" id="{4E0EE9A1-A8E0-4FFC-A84C-B9B34B54A8D5}"/>
              </a:ext>
            </a:extLst>
          </p:cNvPr>
          <p:cNvSpPr txBox="1">
            <a:spLocks noChangeArrowheads="1"/>
          </p:cNvSpPr>
          <p:nvPr/>
        </p:nvSpPr>
        <p:spPr bwMode="auto">
          <a:xfrm>
            <a:off x="6496050" y="2133600"/>
            <a:ext cx="539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MC</a:t>
            </a:r>
          </a:p>
        </p:txBody>
      </p:sp>
      <p:sp>
        <p:nvSpPr>
          <p:cNvPr id="16397" name="Text Box 91">
            <a:extLst>
              <a:ext uri="{FF2B5EF4-FFF2-40B4-BE49-F238E27FC236}">
                <a16:creationId xmlns:a16="http://schemas.microsoft.com/office/drawing/2014/main" id="{D73D29D5-C8C6-4C39-BAD7-12A51C84A758}"/>
              </a:ext>
            </a:extLst>
          </p:cNvPr>
          <p:cNvSpPr txBox="1">
            <a:spLocks noChangeArrowheads="1"/>
          </p:cNvSpPr>
          <p:nvPr/>
        </p:nvSpPr>
        <p:spPr bwMode="auto">
          <a:xfrm>
            <a:off x="6494463" y="3336925"/>
            <a:ext cx="65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ATC</a:t>
            </a:r>
          </a:p>
        </p:txBody>
      </p:sp>
      <p:sp>
        <p:nvSpPr>
          <p:cNvPr id="16398" name="Text Box 92">
            <a:extLst>
              <a:ext uri="{FF2B5EF4-FFF2-40B4-BE49-F238E27FC236}">
                <a16:creationId xmlns:a16="http://schemas.microsoft.com/office/drawing/2014/main" id="{96C33E1B-8F23-44EA-8409-A06BFA743E65}"/>
              </a:ext>
            </a:extLst>
          </p:cNvPr>
          <p:cNvSpPr txBox="1">
            <a:spLocks noChangeArrowheads="1"/>
          </p:cNvSpPr>
          <p:nvPr/>
        </p:nvSpPr>
        <p:spPr bwMode="auto">
          <a:xfrm>
            <a:off x="6492875" y="3621088"/>
            <a:ext cx="666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AVC</a:t>
            </a:r>
          </a:p>
        </p:txBody>
      </p:sp>
      <p:sp>
        <p:nvSpPr>
          <p:cNvPr id="16399" name="AutoShape 93">
            <a:extLst>
              <a:ext uri="{FF2B5EF4-FFF2-40B4-BE49-F238E27FC236}">
                <a16:creationId xmlns:a16="http://schemas.microsoft.com/office/drawing/2014/main" id="{BF434172-3AA7-4734-8A20-609EC5478B00}"/>
              </a:ext>
            </a:extLst>
          </p:cNvPr>
          <p:cNvSpPr>
            <a:spLocks/>
          </p:cNvSpPr>
          <p:nvPr/>
        </p:nvSpPr>
        <p:spPr bwMode="auto">
          <a:xfrm flipH="1">
            <a:off x="4519613" y="4335463"/>
            <a:ext cx="284162" cy="1557337"/>
          </a:xfrm>
          <a:prstGeom prst="leftBrace">
            <a:avLst>
              <a:gd name="adj1" fmla="val 4567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sp>
        <p:nvSpPr>
          <p:cNvPr id="16400" name="Text Box 94">
            <a:extLst>
              <a:ext uri="{FF2B5EF4-FFF2-40B4-BE49-F238E27FC236}">
                <a16:creationId xmlns:a16="http://schemas.microsoft.com/office/drawing/2014/main" id="{2F95B7E9-55B0-4664-A270-105CEB5B4B0F}"/>
              </a:ext>
            </a:extLst>
          </p:cNvPr>
          <p:cNvSpPr txBox="1">
            <a:spLocks noChangeArrowheads="1"/>
          </p:cNvSpPr>
          <p:nvPr/>
        </p:nvSpPr>
        <p:spPr bwMode="auto">
          <a:xfrm>
            <a:off x="4781550" y="4956175"/>
            <a:ext cx="6667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AVC</a:t>
            </a:r>
          </a:p>
        </p:txBody>
      </p:sp>
      <p:sp>
        <p:nvSpPr>
          <p:cNvPr id="16401" name="AutoShape 95">
            <a:extLst>
              <a:ext uri="{FF2B5EF4-FFF2-40B4-BE49-F238E27FC236}">
                <a16:creationId xmlns:a16="http://schemas.microsoft.com/office/drawing/2014/main" id="{FE0437AC-1F57-4BE0-8B15-5E55E3C9DBE0}"/>
              </a:ext>
            </a:extLst>
          </p:cNvPr>
          <p:cNvSpPr>
            <a:spLocks/>
          </p:cNvSpPr>
          <p:nvPr/>
        </p:nvSpPr>
        <p:spPr bwMode="auto">
          <a:xfrm flipH="1">
            <a:off x="4516438" y="3832225"/>
            <a:ext cx="284162" cy="457200"/>
          </a:xfrm>
          <a:prstGeom prst="leftBrace">
            <a:avLst>
              <a:gd name="adj1" fmla="val 13408"/>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sp>
        <p:nvSpPr>
          <p:cNvPr id="16402" name="Text Box 96">
            <a:extLst>
              <a:ext uri="{FF2B5EF4-FFF2-40B4-BE49-F238E27FC236}">
                <a16:creationId xmlns:a16="http://schemas.microsoft.com/office/drawing/2014/main" id="{AC7A0D26-C1BC-428C-809D-A609A0ADD4A0}"/>
              </a:ext>
            </a:extLst>
          </p:cNvPr>
          <p:cNvSpPr txBox="1">
            <a:spLocks noChangeArrowheads="1"/>
          </p:cNvSpPr>
          <p:nvPr/>
        </p:nvSpPr>
        <p:spPr bwMode="auto">
          <a:xfrm>
            <a:off x="4784725" y="3925888"/>
            <a:ext cx="6540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AFC</a:t>
            </a:r>
          </a:p>
        </p:txBody>
      </p:sp>
      <p:sp>
        <p:nvSpPr>
          <p:cNvPr id="1035" name="Text Box 11">
            <a:extLst>
              <a:ext uri="{FF2B5EF4-FFF2-40B4-BE49-F238E27FC236}">
                <a16:creationId xmlns:a16="http://schemas.microsoft.com/office/drawing/2014/main" id="{2FFD309D-28F3-4FDE-B2FB-C1507E2B3007}"/>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AB8C81AC-6874-4D2C-8566-62A2535843F2}" type="slidenum">
              <a:rPr lang="en-US" altLang="cs-CZ" sz="1400">
                <a:solidFill>
                  <a:schemeClr val="bg1"/>
                </a:solidFill>
                <a:cs typeface="Arial" panose="020B0604020202020204" pitchFamily="34" charset="0"/>
              </a:rPr>
              <a:pPr eaLnBrk="1" hangingPunct="1"/>
              <a:t>15</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7417"/>
                                        </p:tgtEl>
                                        <p:attrNameLst>
                                          <p:attrName>style.visibility</p:attrName>
                                        </p:attrNameLst>
                                      </p:cBhvr>
                                      <p:to>
                                        <p:strVal val="visible"/>
                                      </p:to>
                                    </p:set>
                                    <p:animEffect transition="in" filter="wipe(left)">
                                      <p:cBhvr>
                                        <p:cTn id="7" dur="1000"/>
                                        <p:tgtEl>
                                          <p:spTgt spid="17417"/>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7420"/>
                                        </p:tgtEl>
                                        <p:attrNameLst>
                                          <p:attrName>style.visibility</p:attrName>
                                        </p:attrNameLst>
                                      </p:cBhvr>
                                      <p:to>
                                        <p:strVal val="visible"/>
                                      </p:to>
                                    </p:set>
                                    <p:animEffect transition="in" filter="wipe(left)">
                                      <p:cBhvr>
                                        <p:cTn id="11" dur="1000"/>
                                        <p:tgtEl>
                                          <p:spTgt spid="17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7" descr="gridlines">
            <a:extLst>
              <a:ext uri="{FF2B5EF4-FFF2-40B4-BE49-F238E27FC236}">
                <a16:creationId xmlns:a16="http://schemas.microsoft.com/office/drawing/2014/main" id="{3963823A-8711-46D2-A4A3-47C407AE91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3886200"/>
            <a:ext cx="5334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26" descr="gridlines">
            <a:extLst>
              <a:ext uri="{FF2B5EF4-FFF2-40B4-BE49-F238E27FC236}">
                <a16:creationId xmlns:a16="http://schemas.microsoft.com/office/drawing/2014/main" id="{5A8BEDE7-6A15-4B58-9237-84D822D1E9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914400"/>
            <a:ext cx="5334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5">
            <a:extLst>
              <a:ext uri="{FF2B5EF4-FFF2-40B4-BE49-F238E27FC236}">
                <a16:creationId xmlns:a16="http://schemas.microsoft.com/office/drawing/2014/main" id="{E611D781-35A9-4A89-B59D-E6C812586CB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7413" name="Rectangle 2">
            <a:extLst>
              <a:ext uri="{FF2B5EF4-FFF2-40B4-BE49-F238E27FC236}">
                <a16:creationId xmlns:a16="http://schemas.microsoft.com/office/drawing/2014/main" id="{A1346949-A699-4BE7-AD08-F7D83BFB39D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MC and Marginal Product</a:t>
            </a:r>
          </a:p>
        </p:txBody>
      </p:sp>
      <p:sp>
        <p:nvSpPr>
          <p:cNvPr id="17414" name="Rectangle 4">
            <a:extLst>
              <a:ext uri="{FF2B5EF4-FFF2-40B4-BE49-F238E27FC236}">
                <a16:creationId xmlns:a16="http://schemas.microsoft.com/office/drawing/2014/main" id="{1755D886-E1EE-44F1-A6A1-92D2EF7519D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7415" name="Rectangle 6">
            <a:extLst>
              <a:ext uri="{FF2B5EF4-FFF2-40B4-BE49-F238E27FC236}">
                <a16:creationId xmlns:a16="http://schemas.microsoft.com/office/drawing/2014/main" id="{515D0312-3966-4337-88AE-F461DF50B1B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grpSp>
        <p:nvGrpSpPr>
          <p:cNvPr id="2" name="Group 17">
            <a:extLst>
              <a:ext uri="{FF2B5EF4-FFF2-40B4-BE49-F238E27FC236}">
                <a16:creationId xmlns:a16="http://schemas.microsoft.com/office/drawing/2014/main" id="{9A72557C-ECD6-408E-B679-7FB4D1A247DA}"/>
              </a:ext>
            </a:extLst>
          </p:cNvPr>
          <p:cNvGrpSpPr>
            <a:grpSpLocks/>
          </p:cNvGrpSpPr>
          <p:nvPr/>
        </p:nvGrpSpPr>
        <p:grpSpPr bwMode="auto">
          <a:xfrm>
            <a:off x="1524000" y="944563"/>
            <a:ext cx="6089650" cy="5314950"/>
            <a:chOff x="1175" y="595"/>
            <a:chExt cx="3836" cy="3348"/>
          </a:xfrm>
          <a:noFill/>
        </p:grpSpPr>
        <p:sp>
          <p:nvSpPr>
            <p:cNvPr id="30" name="Rectangle 5">
              <a:extLst>
                <a:ext uri="{FF2B5EF4-FFF2-40B4-BE49-F238E27FC236}">
                  <a16:creationId xmlns:a16="http://schemas.microsoft.com/office/drawing/2014/main" id="{C923E3DD-9301-4D07-A43A-BE02E66DC646}"/>
                </a:ext>
              </a:extLst>
            </p:cNvPr>
            <p:cNvSpPr>
              <a:spLocks noChangeArrowheads="1"/>
            </p:cNvSpPr>
            <p:nvPr/>
          </p:nvSpPr>
          <p:spPr bwMode="auto">
            <a:xfrm>
              <a:off x="1665" y="595"/>
              <a:ext cx="3346" cy="1502"/>
            </a:xfrm>
            <a:prstGeom prst="rect">
              <a:avLst/>
            </a:prstGeom>
            <a:grpFill/>
            <a:ln w="9525">
              <a:solidFill>
                <a:schemeClr val="tx1"/>
              </a:solidFill>
              <a:miter lim="800000"/>
              <a:headEnd/>
              <a:tailEnd/>
            </a:ln>
          </p:spPr>
          <p:txBody>
            <a:bodyPr wrap="none" anchor="ctr"/>
            <a:lstStyle/>
            <a:p>
              <a:pPr>
                <a:defRPr/>
              </a:pPr>
              <a:endParaRPr lang="en-US">
                <a:latin typeface="Arial" charset="0"/>
              </a:endParaRPr>
            </a:p>
          </p:txBody>
        </p:sp>
        <p:sp>
          <p:nvSpPr>
            <p:cNvPr id="31" name="Rectangle 6">
              <a:extLst>
                <a:ext uri="{FF2B5EF4-FFF2-40B4-BE49-F238E27FC236}">
                  <a16:creationId xmlns:a16="http://schemas.microsoft.com/office/drawing/2014/main" id="{955DEBB3-5072-4F50-ADEC-EFDC64903794}"/>
                </a:ext>
              </a:extLst>
            </p:cNvPr>
            <p:cNvSpPr>
              <a:spLocks noChangeArrowheads="1"/>
            </p:cNvSpPr>
            <p:nvPr/>
          </p:nvSpPr>
          <p:spPr bwMode="auto">
            <a:xfrm>
              <a:off x="1663" y="2441"/>
              <a:ext cx="3346" cy="1502"/>
            </a:xfrm>
            <a:prstGeom prst="rect">
              <a:avLst/>
            </a:prstGeom>
            <a:grpFill/>
            <a:ln w="9525">
              <a:solidFill>
                <a:schemeClr val="tx1"/>
              </a:solidFill>
              <a:miter lim="800000"/>
              <a:headEnd/>
              <a:tailEnd/>
            </a:ln>
          </p:spPr>
          <p:txBody>
            <a:bodyPr wrap="none" anchor="ctr"/>
            <a:lstStyle/>
            <a:p>
              <a:pPr>
                <a:defRPr/>
              </a:pPr>
              <a:endParaRPr lang="en-US">
                <a:latin typeface="Arial" charset="0"/>
              </a:endParaRPr>
            </a:p>
          </p:txBody>
        </p:sp>
        <p:sp>
          <p:nvSpPr>
            <p:cNvPr id="32" name="Text Box 11">
              <a:extLst>
                <a:ext uri="{FF2B5EF4-FFF2-40B4-BE49-F238E27FC236}">
                  <a16:creationId xmlns:a16="http://schemas.microsoft.com/office/drawing/2014/main" id="{21B6A32B-201E-4723-B163-F5573E2CB175}"/>
                </a:ext>
              </a:extLst>
            </p:cNvPr>
            <p:cNvSpPr txBox="1">
              <a:spLocks noChangeArrowheads="1"/>
            </p:cNvSpPr>
            <p:nvPr/>
          </p:nvSpPr>
          <p:spPr bwMode="auto">
            <a:xfrm rot="-5400000">
              <a:off x="657" y="1157"/>
              <a:ext cx="1402" cy="366"/>
            </a:xfrm>
            <a:prstGeom prst="rect">
              <a:avLst/>
            </a:prstGeom>
            <a:grpFill/>
            <a:ln w="9525">
              <a:noFill/>
              <a:miter lim="800000"/>
              <a:headEnd/>
              <a:tailEnd/>
            </a:ln>
          </p:spPr>
          <p:txBody>
            <a:bodyPr wrap="none">
              <a:spAutoFit/>
            </a:bodyPr>
            <a:lstStyle/>
            <a:p>
              <a:pPr algn="ctr">
                <a:defRPr/>
              </a:pPr>
              <a:r>
                <a:rPr lang="en-US" sz="1600" b="1">
                  <a:latin typeface="Arial" charset="0"/>
                </a:rPr>
                <a:t>Average Product and</a:t>
              </a:r>
            </a:p>
            <a:p>
              <a:pPr algn="ctr">
                <a:defRPr/>
              </a:pPr>
              <a:r>
                <a:rPr lang="en-US" sz="1600" b="1">
                  <a:latin typeface="Arial" charset="0"/>
                </a:rPr>
                <a:t>Marginal Product</a:t>
              </a:r>
            </a:p>
          </p:txBody>
        </p:sp>
        <p:sp>
          <p:nvSpPr>
            <p:cNvPr id="33" name="Text Box 12">
              <a:extLst>
                <a:ext uri="{FF2B5EF4-FFF2-40B4-BE49-F238E27FC236}">
                  <a16:creationId xmlns:a16="http://schemas.microsoft.com/office/drawing/2014/main" id="{C7D8CD80-431A-4C0D-9801-2ECC2B98FE11}"/>
                </a:ext>
              </a:extLst>
            </p:cNvPr>
            <p:cNvSpPr txBox="1">
              <a:spLocks noChangeArrowheads="1"/>
            </p:cNvSpPr>
            <p:nvPr/>
          </p:nvSpPr>
          <p:spPr bwMode="auto">
            <a:xfrm rot="-5400000">
              <a:off x="957" y="3063"/>
              <a:ext cx="956" cy="212"/>
            </a:xfrm>
            <a:prstGeom prst="rect">
              <a:avLst/>
            </a:prstGeom>
            <a:grpFill/>
            <a:ln w="9525">
              <a:noFill/>
              <a:miter lim="800000"/>
              <a:headEnd/>
              <a:tailEnd/>
            </a:ln>
          </p:spPr>
          <p:txBody>
            <a:bodyPr wrap="none">
              <a:spAutoFit/>
            </a:bodyPr>
            <a:lstStyle/>
            <a:p>
              <a:pPr algn="ctr">
                <a:defRPr/>
              </a:pPr>
              <a:r>
                <a:rPr lang="en-US" sz="1600" b="1">
                  <a:latin typeface="Arial" charset="0"/>
                </a:rPr>
                <a:t>Cost (Dollars)</a:t>
              </a:r>
            </a:p>
          </p:txBody>
        </p:sp>
      </p:grpSp>
      <p:sp>
        <p:nvSpPr>
          <p:cNvPr id="34" name="Freeform 7">
            <a:extLst>
              <a:ext uri="{FF2B5EF4-FFF2-40B4-BE49-F238E27FC236}">
                <a16:creationId xmlns:a16="http://schemas.microsoft.com/office/drawing/2014/main" id="{58D8BDEA-2588-4673-8990-3C229C6B0C8A}"/>
              </a:ext>
            </a:extLst>
          </p:cNvPr>
          <p:cNvSpPr>
            <a:spLocks/>
          </p:cNvSpPr>
          <p:nvPr/>
        </p:nvSpPr>
        <p:spPr bwMode="auto">
          <a:xfrm>
            <a:off x="2565400" y="1227138"/>
            <a:ext cx="3581400" cy="1939925"/>
          </a:xfrm>
          <a:custGeom>
            <a:avLst/>
            <a:gdLst>
              <a:gd name="T0" fmla="*/ 0 w 2256"/>
              <a:gd name="T1" fmla="*/ 2147483647 h 1222"/>
              <a:gd name="T2" fmla="*/ 2147483647 w 2256"/>
              <a:gd name="T3" fmla="*/ 2147483647 h 1222"/>
              <a:gd name="T4" fmla="*/ 2147483647 w 2256"/>
              <a:gd name="T5" fmla="*/ 2147483647 h 1222"/>
              <a:gd name="T6" fmla="*/ 0 60000 65536"/>
              <a:gd name="T7" fmla="*/ 0 60000 65536"/>
              <a:gd name="T8" fmla="*/ 0 60000 65536"/>
              <a:gd name="T9" fmla="*/ 0 w 2256"/>
              <a:gd name="T10" fmla="*/ 0 h 1222"/>
              <a:gd name="T11" fmla="*/ 2256 w 2256"/>
              <a:gd name="T12" fmla="*/ 1222 h 1222"/>
            </a:gdLst>
            <a:ahLst/>
            <a:cxnLst>
              <a:cxn ang="T6">
                <a:pos x="T0" y="T1"/>
              </a:cxn>
              <a:cxn ang="T7">
                <a:pos x="T2" y="T3"/>
              </a:cxn>
              <a:cxn ang="T8">
                <a:pos x="T4" y="T5"/>
              </a:cxn>
            </a:cxnLst>
            <a:rect l="T9" t="T10" r="T11" b="T12"/>
            <a:pathLst>
              <a:path w="2256" h="1222">
                <a:moveTo>
                  <a:pt x="0" y="921"/>
                </a:moveTo>
                <a:cubicBezTo>
                  <a:pt x="288" y="460"/>
                  <a:pt x="577" y="0"/>
                  <a:pt x="953" y="50"/>
                </a:cubicBezTo>
                <a:cubicBezTo>
                  <a:pt x="1329" y="100"/>
                  <a:pt x="1792" y="661"/>
                  <a:pt x="2256" y="1222"/>
                </a:cubicBezTo>
              </a:path>
            </a:pathLst>
          </a:cu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5" name="Freeform 8">
            <a:extLst>
              <a:ext uri="{FF2B5EF4-FFF2-40B4-BE49-F238E27FC236}">
                <a16:creationId xmlns:a16="http://schemas.microsoft.com/office/drawing/2014/main" id="{D5BD1284-921E-484E-81B3-DEBC4DAE2205}"/>
              </a:ext>
            </a:extLst>
          </p:cNvPr>
          <p:cNvSpPr>
            <a:spLocks/>
          </p:cNvSpPr>
          <p:nvPr/>
        </p:nvSpPr>
        <p:spPr bwMode="auto">
          <a:xfrm flipV="1">
            <a:off x="2573338" y="4090988"/>
            <a:ext cx="3581400" cy="1939925"/>
          </a:xfrm>
          <a:custGeom>
            <a:avLst/>
            <a:gdLst>
              <a:gd name="T0" fmla="*/ 0 w 2256"/>
              <a:gd name="T1" fmla="*/ 2147483647 h 1222"/>
              <a:gd name="T2" fmla="*/ 2147483647 w 2256"/>
              <a:gd name="T3" fmla="*/ 2147483647 h 1222"/>
              <a:gd name="T4" fmla="*/ 2147483647 w 2256"/>
              <a:gd name="T5" fmla="*/ 2147483647 h 1222"/>
              <a:gd name="T6" fmla="*/ 0 60000 65536"/>
              <a:gd name="T7" fmla="*/ 0 60000 65536"/>
              <a:gd name="T8" fmla="*/ 0 60000 65536"/>
              <a:gd name="T9" fmla="*/ 0 w 2256"/>
              <a:gd name="T10" fmla="*/ 0 h 1222"/>
              <a:gd name="T11" fmla="*/ 2256 w 2256"/>
              <a:gd name="T12" fmla="*/ 1222 h 1222"/>
            </a:gdLst>
            <a:ahLst/>
            <a:cxnLst>
              <a:cxn ang="T6">
                <a:pos x="T0" y="T1"/>
              </a:cxn>
              <a:cxn ang="T7">
                <a:pos x="T2" y="T3"/>
              </a:cxn>
              <a:cxn ang="T8">
                <a:pos x="T4" y="T5"/>
              </a:cxn>
            </a:cxnLst>
            <a:rect l="T9" t="T10" r="T11" b="T12"/>
            <a:pathLst>
              <a:path w="2256" h="1222">
                <a:moveTo>
                  <a:pt x="0" y="921"/>
                </a:moveTo>
                <a:cubicBezTo>
                  <a:pt x="288" y="460"/>
                  <a:pt x="577" y="0"/>
                  <a:pt x="953" y="50"/>
                </a:cubicBezTo>
                <a:cubicBezTo>
                  <a:pt x="1329" y="100"/>
                  <a:pt x="1792" y="661"/>
                  <a:pt x="2256" y="1222"/>
                </a:cubicBezTo>
              </a:path>
            </a:pathLst>
          </a:custGeom>
          <a:noFill/>
          <a:ln w="57150">
            <a:solidFill>
              <a:srgbClr val="0099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6" name="Freeform 9">
            <a:extLst>
              <a:ext uri="{FF2B5EF4-FFF2-40B4-BE49-F238E27FC236}">
                <a16:creationId xmlns:a16="http://schemas.microsoft.com/office/drawing/2014/main" id="{72F91BFB-8F19-46AC-BD3E-2B422E480CF0}"/>
              </a:ext>
            </a:extLst>
          </p:cNvPr>
          <p:cNvSpPr>
            <a:spLocks/>
          </p:cNvSpPr>
          <p:nvPr/>
        </p:nvSpPr>
        <p:spPr bwMode="auto">
          <a:xfrm>
            <a:off x="2635250" y="1725613"/>
            <a:ext cx="4441825" cy="1276350"/>
          </a:xfrm>
          <a:custGeom>
            <a:avLst/>
            <a:gdLst>
              <a:gd name="T0" fmla="*/ 0 w 2887"/>
              <a:gd name="T1" fmla="*/ 2147483647 h 681"/>
              <a:gd name="T2" fmla="*/ 2147483647 w 2887"/>
              <a:gd name="T3" fmla="*/ 2147483647 h 681"/>
              <a:gd name="T4" fmla="*/ 2147483647 w 2887"/>
              <a:gd name="T5" fmla="*/ 2147483647 h 681"/>
              <a:gd name="T6" fmla="*/ 0 60000 65536"/>
              <a:gd name="T7" fmla="*/ 0 60000 65536"/>
              <a:gd name="T8" fmla="*/ 0 60000 65536"/>
              <a:gd name="T9" fmla="*/ 0 w 2887"/>
              <a:gd name="T10" fmla="*/ 0 h 681"/>
              <a:gd name="T11" fmla="*/ 2887 w 2887"/>
              <a:gd name="T12" fmla="*/ 681 h 681"/>
            </a:gdLst>
            <a:ahLst/>
            <a:cxnLst>
              <a:cxn ang="T6">
                <a:pos x="T0" y="T1"/>
              </a:cxn>
              <a:cxn ang="T7">
                <a:pos x="T2" y="T3"/>
              </a:cxn>
              <a:cxn ang="T8">
                <a:pos x="T4" y="T5"/>
              </a:cxn>
            </a:cxnLst>
            <a:rect l="T9" t="T10" r="T11" b="T12"/>
            <a:pathLst>
              <a:path w="2887" h="681">
                <a:moveTo>
                  <a:pt x="0" y="681"/>
                </a:moveTo>
                <a:cubicBezTo>
                  <a:pt x="459" y="356"/>
                  <a:pt x="918" y="32"/>
                  <a:pt x="1399" y="16"/>
                </a:cubicBezTo>
                <a:cubicBezTo>
                  <a:pt x="1880" y="0"/>
                  <a:pt x="2383" y="292"/>
                  <a:pt x="2887" y="585"/>
                </a:cubicBezTo>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7" name="Freeform 10">
            <a:extLst>
              <a:ext uri="{FF2B5EF4-FFF2-40B4-BE49-F238E27FC236}">
                <a16:creationId xmlns:a16="http://schemas.microsoft.com/office/drawing/2014/main" id="{7F0FA147-9E56-4E4B-B9A3-DBC34E428D6E}"/>
              </a:ext>
            </a:extLst>
          </p:cNvPr>
          <p:cNvSpPr>
            <a:spLocks/>
          </p:cNvSpPr>
          <p:nvPr/>
        </p:nvSpPr>
        <p:spPr bwMode="auto">
          <a:xfrm flipV="1">
            <a:off x="2632075" y="4267200"/>
            <a:ext cx="4441825" cy="1276350"/>
          </a:xfrm>
          <a:custGeom>
            <a:avLst/>
            <a:gdLst>
              <a:gd name="T0" fmla="*/ 0 w 2887"/>
              <a:gd name="T1" fmla="*/ 2147483647 h 681"/>
              <a:gd name="T2" fmla="*/ 2147483647 w 2887"/>
              <a:gd name="T3" fmla="*/ 2147483647 h 681"/>
              <a:gd name="T4" fmla="*/ 2147483647 w 2887"/>
              <a:gd name="T5" fmla="*/ 2147483647 h 681"/>
              <a:gd name="T6" fmla="*/ 0 60000 65536"/>
              <a:gd name="T7" fmla="*/ 0 60000 65536"/>
              <a:gd name="T8" fmla="*/ 0 60000 65536"/>
              <a:gd name="T9" fmla="*/ 0 w 2887"/>
              <a:gd name="T10" fmla="*/ 0 h 681"/>
              <a:gd name="T11" fmla="*/ 2887 w 2887"/>
              <a:gd name="T12" fmla="*/ 681 h 681"/>
            </a:gdLst>
            <a:ahLst/>
            <a:cxnLst>
              <a:cxn ang="T6">
                <a:pos x="T0" y="T1"/>
              </a:cxn>
              <a:cxn ang="T7">
                <a:pos x="T2" y="T3"/>
              </a:cxn>
              <a:cxn ang="T8">
                <a:pos x="T4" y="T5"/>
              </a:cxn>
            </a:cxnLst>
            <a:rect l="T9" t="T10" r="T11" b="T12"/>
            <a:pathLst>
              <a:path w="2887" h="681">
                <a:moveTo>
                  <a:pt x="0" y="681"/>
                </a:moveTo>
                <a:cubicBezTo>
                  <a:pt x="459" y="356"/>
                  <a:pt x="918" y="32"/>
                  <a:pt x="1399" y="16"/>
                </a:cubicBezTo>
                <a:cubicBezTo>
                  <a:pt x="1880" y="0"/>
                  <a:pt x="2383" y="292"/>
                  <a:pt x="2887" y="585"/>
                </a:cubicBezTo>
              </a:path>
            </a:pathLst>
          </a:custGeom>
          <a:noFill/>
          <a:ln w="57150">
            <a:solidFill>
              <a:srgbClr val="CC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8" name="Text Box 13">
            <a:extLst>
              <a:ext uri="{FF2B5EF4-FFF2-40B4-BE49-F238E27FC236}">
                <a16:creationId xmlns:a16="http://schemas.microsoft.com/office/drawing/2014/main" id="{3489BE24-E094-452E-8943-00B57557EF4A}"/>
              </a:ext>
            </a:extLst>
          </p:cNvPr>
          <p:cNvSpPr txBox="1">
            <a:spLocks noChangeArrowheads="1"/>
          </p:cNvSpPr>
          <p:nvPr/>
        </p:nvSpPr>
        <p:spPr bwMode="auto">
          <a:xfrm>
            <a:off x="6162675" y="2932113"/>
            <a:ext cx="527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MP</a:t>
            </a:r>
          </a:p>
        </p:txBody>
      </p:sp>
      <p:sp>
        <p:nvSpPr>
          <p:cNvPr id="39" name="Text Box 14">
            <a:extLst>
              <a:ext uri="{FF2B5EF4-FFF2-40B4-BE49-F238E27FC236}">
                <a16:creationId xmlns:a16="http://schemas.microsoft.com/office/drawing/2014/main" id="{B31B0ACD-9DF4-48FA-98D4-A6BA953962DA}"/>
              </a:ext>
            </a:extLst>
          </p:cNvPr>
          <p:cNvSpPr txBox="1">
            <a:spLocks noChangeArrowheads="1"/>
          </p:cNvSpPr>
          <p:nvPr/>
        </p:nvSpPr>
        <p:spPr bwMode="auto">
          <a:xfrm>
            <a:off x="7037388" y="264001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AP</a:t>
            </a:r>
          </a:p>
        </p:txBody>
      </p:sp>
      <p:sp>
        <p:nvSpPr>
          <p:cNvPr id="40" name="Text Box 15">
            <a:extLst>
              <a:ext uri="{FF2B5EF4-FFF2-40B4-BE49-F238E27FC236}">
                <a16:creationId xmlns:a16="http://schemas.microsoft.com/office/drawing/2014/main" id="{57E9C53E-1170-4733-8A49-21C939D442C7}"/>
              </a:ext>
            </a:extLst>
          </p:cNvPr>
          <p:cNvSpPr txBox="1">
            <a:spLocks noChangeArrowheads="1"/>
          </p:cNvSpPr>
          <p:nvPr/>
        </p:nvSpPr>
        <p:spPr bwMode="auto">
          <a:xfrm>
            <a:off x="6137275" y="3884613"/>
            <a:ext cx="539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MC</a:t>
            </a:r>
          </a:p>
        </p:txBody>
      </p:sp>
      <p:sp>
        <p:nvSpPr>
          <p:cNvPr id="41" name="Text Box 16">
            <a:extLst>
              <a:ext uri="{FF2B5EF4-FFF2-40B4-BE49-F238E27FC236}">
                <a16:creationId xmlns:a16="http://schemas.microsoft.com/office/drawing/2014/main" id="{1B53FD87-A4CF-4CE3-B66D-20F796A664C2}"/>
              </a:ext>
            </a:extLst>
          </p:cNvPr>
          <p:cNvSpPr txBox="1">
            <a:spLocks noChangeArrowheads="1"/>
          </p:cNvSpPr>
          <p:nvPr/>
        </p:nvSpPr>
        <p:spPr bwMode="auto">
          <a:xfrm>
            <a:off x="6900863" y="4103688"/>
            <a:ext cx="666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AVC</a:t>
            </a:r>
          </a:p>
        </p:txBody>
      </p:sp>
      <p:sp>
        <p:nvSpPr>
          <p:cNvPr id="42" name="Line 18">
            <a:extLst>
              <a:ext uri="{FF2B5EF4-FFF2-40B4-BE49-F238E27FC236}">
                <a16:creationId xmlns:a16="http://schemas.microsoft.com/office/drawing/2014/main" id="{F0FA673E-D95E-4BB9-85F5-5BAFDF4F1388}"/>
              </a:ext>
            </a:extLst>
          </p:cNvPr>
          <p:cNvSpPr>
            <a:spLocks noChangeShapeType="1"/>
          </p:cNvSpPr>
          <p:nvPr/>
        </p:nvSpPr>
        <p:spPr bwMode="auto">
          <a:xfrm>
            <a:off x="3975100" y="1273175"/>
            <a:ext cx="0" cy="4986338"/>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19">
            <a:extLst>
              <a:ext uri="{FF2B5EF4-FFF2-40B4-BE49-F238E27FC236}">
                <a16:creationId xmlns:a16="http://schemas.microsoft.com/office/drawing/2014/main" id="{4FFD6EB8-233B-40BD-9763-E45690953201}"/>
              </a:ext>
            </a:extLst>
          </p:cNvPr>
          <p:cNvSpPr>
            <a:spLocks noChangeShapeType="1"/>
          </p:cNvSpPr>
          <p:nvPr/>
        </p:nvSpPr>
        <p:spPr bwMode="auto">
          <a:xfrm>
            <a:off x="4867275" y="1738313"/>
            <a:ext cx="0" cy="4529137"/>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Oval 20">
            <a:extLst>
              <a:ext uri="{FF2B5EF4-FFF2-40B4-BE49-F238E27FC236}">
                <a16:creationId xmlns:a16="http://schemas.microsoft.com/office/drawing/2014/main" id="{851E4A3D-2B5A-43FD-9557-D8488EE19072}"/>
              </a:ext>
            </a:extLst>
          </p:cNvPr>
          <p:cNvSpPr>
            <a:spLocks noChangeArrowheads="1"/>
          </p:cNvSpPr>
          <p:nvPr/>
        </p:nvSpPr>
        <p:spPr bwMode="auto">
          <a:xfrm>
            <a:off x="3903663" y="1241425"/>
            <a:ext cx="141287" cy="14128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5" name="Oval 21">
            <a:extLst>
              <a:ext uri="{FF2B5EF4-FFF2-40B4-BE49-F238E27FC236}">
                <a16:creationId xmlns:a16="http://schemas.microsoft.com/office/drawing/2014/main" id="{67142164-F64F-4476-A131-0C1898EF5BAA}"/>
              </a:ext>
            </a:extLst>
          </p:cNvPr>
          <p:cNvSpPr>
            <a:spLocks noChangeArrowheads="1"/>
          </p:cNvSpPr>
          <p:nvPr/>
        </p:nvSpPr>
        <p:spPr bwMode="auto">
          <a:xfrm>
            <a:off x="4802188" y="1671638"/>
            <a:ext cx="141287" cy="141287"/>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6" name="Oval 22">
            <a:extLst>
              <a:ext uri="{FF2B5EF4-FFF2-40B4-BE49-F238E27FC236}">
                <a16:creationId xmlns:a16="http://schemas.microsoft.com/office/drawing/2014/main" id="{8E38DE87-53CE-4997-857A-DAC32288872E}"/>
              </a:ext>
            </a:extLst>
          </p:cNvPr>
          <p:cNvSpPr>
            <a:spLocks noChangeArrowheads="1"/>
          </p:cNvSpPr>
          <p:nvPr/>
        </p:nvSpPr>
        <p:spPr bwMode="auto">
          <a:xfrm>
            <a:off x="4803775" y="5432425"/>
            <a:ext cx="141288" cy="14128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7" name="Oval 23">
            <a:extLst>
              <a:ext uri="{FF2B5EF4-FFF2-40B4-BE49-F238E27FC236}">
                <a16:creationId xmlns:a16="http://schemas.microsoft.com/office/drawing/2014/main" id="{0A38FE3D-D2D4-42D9-9AE9-E7156A3967B8}"/>
              </a:ext>
            </a:extLst>
          </p:cNvPr>
          <p:cNvSpPr>
            <a:spLocks noChangeArrowheads="1"/>
          </p:cNvSpPr>
          <p:nvPr/>
        </p:nvSpPr>
        <p:spPr bwMode="auto">
          <a:xfrm>
            <a:off x="3905250" y="5876925"/>
            <a:ext cx="141288" cy="141288"/>
          </a:xfrm>
          <a:prstGeom prst="ellipse">
            <a:avLst/>
          </a:prstGeom>
          <a:solidFill>
            <a:schemeClr val="tx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8" name="Text Box 24">
            <a:extLst>
              <a:ext uri="{FF2B5EF4-FFF2-40B4-BE49-F238E27FC236}">
                <a16:creationId xmlns:a16="http://schemas.microsoft.com/office/drawing/2014/main" id="{A20EDB94-EC00-471C-8158-7337007D6C57}"/>
              </a:ext>
            </a:extLst>
          </p:cNvPr>
          <p:cNvSpPr txBox="1">
            <a:spLocks noChangeArrowheads="1"/>
          </p:cNvSpPr>
          <p:nvPr/>
        </p:nvSpPr>
        <p:spPr bwMode="auto">
          <a:xfrm>
            <a:off x="3595688" y="6265863"/>
            <a:ext cx="19827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Quantity of Output</a:t>
            </a:r>
          </a:p>
        </p:txBody>
      </p:sp>
      <p:sp>
        <p:nvSpPr>
          <p:cNvPr id="49" name="Text Box 25">
            <a:extLst>
              <a:ext uri="{FF2B5EF4-FFF2-40B4-BE49-F238E27FC236}">
                <a16:creationId xmlns:a16="http://schemas.microsoft.com/office/drawing/2014/main" id="{9F05AD8F-D6E1-473C-9B92-0E94E6533C48}"/>
              </a:ext>
            </a:extLst>
          </p:cNvPr>
          <p:cNvSpPr txBox="1">
            <a:spLocks noChangeArrowheads="1"/>
          </p:cNvSpPr>
          <p:nvPr/>
        </p:nvSpPr>
        <p:spPr bwMode="auto">
          <a:xfrm>
            <a:off x="3592513" y="3340100"/>
            <a:ext cx="1879600" cy="519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Quantity of Labor</a:t>
            </a:r>
          </a:p>
          <a:p>
            <a:pPr eaLnBrk="1" hangingPunct="1"/>
            <a:r>
              <a:rPr lang="en-US" altLang="cs-CZ" sz="1200" b="1"/>
              <a:t> </a:t>
            </a:r>
          </a:p>
        </p:txBody>
      </p:sp>
      <p:sp>
        <p:nvSpPr>
          <p:cNvPr id="50" name="Text Box 26">
            <a:extLst>
              <a:ext uri="{FF2B5EF4-FFF2-40B4-BE49-F238E27FC236}">
                <a16:creationId xmlns:a16="http://schemas.microsoft.com/office/drawing/2014/main" id="{5C34DA8A-AFDE-40FF-841F-3F8B6368AF16}"/>
              </a:ext>
            </a:extLst>
          </p:cNvPr>
          <p:cNvSpPr txBox="1">
            <a:spLocks noChangeArrowheads="1"/>
          </p:cNvSpPr>
          <p:nvPr/>
        </p:nvSpPr>
        <p:spPr bwMode="auto">
          <a:xfrm>
            <a:off x="5394325" y="941388"/>
            <a:ext cx="2228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solidFill>
                  <a:srgbClr val="000000"/>
                </a:solidFill>
              </a:rPr>
              <a:t>Production Curves</a:t>
            </a:r>
          </a:p>
        </p:txBody>
      </p:sp>
      <p:sp>
        <p:nvSpPr>
          <p:cNvPr id="51" name="Text Box 27">
            <a:extLst>
              <a:ext uri="{FF2B5EF4-FFF2-40B4-BE49-F238E27FC236}">
                <a16:creationId xmlns:a16="http://schemas.microsoft.com/office/drawing/2014/main" id="{03ABE72A-77E7-49BD-8AEF-2FC2280A9BB6}"/>
              </a:ext>
            </a:extLst>
          </p:cNvPr>
          <p:cNvSpPr txBox="1">
            <a:spLocks noChangeArrowheads="1"/>
          </p:cNvSpPr>
          <p:nvPr/>
        </p:nvSpPr>
        <p:spPr bwMode="auto">
          <a:xfrm>
            <a:off x="6076950" y="5888038"/>
            <a:ext cx="1530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solidFill>
                  <a:srgbClr val="000000"/>
                </a:solidFill>
              </a:rPr>
              <a:t>Cost Curves</a:t>
            </a:r>
          </a:p>
        </p:txBody>
      </p:sp>
      <p:sp>
        <p:nvSpPr>
          <p:cNvPr id="1035" name="Text Box 11">
            <a:extLst>
              <a:ext uri="{FF2B5EF4-FFF2-40B4-BE49-F238E27FC236}">
                <a16:creationId xmlns:a16="http://schemas.microsoft.com/office/drawing/2014/main" id="{864DAA0D-8AE1-4909-B446-E85415DF8C82}"/>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33867A99-83B0-4FA8-84AD-98C7748A1008}" type="slidenum">
              <a:rPr lang="en-US" altLang="cs-CZ" sz="1400">
                <a:solidFill>
                  <a:schemeClr val="bg1"/>
                </a:solidFill>
                <a:cs typeface="Arial" panose="020B0604020202020204" pitchFamily="34" charset="0"/>
              </a:rPr>
              <a:pPr eaLnBrk="1" hangingPunct="1"/>
              <a:t>16</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1000" fill="hold"/>
                                        <p:tgtEl>
                                          <p:spTgt spid="49"/>
                                        </p:tgtEl>
                                        <p:attrNameLst>
                                          <p:attrName>ppt_w</p:attrName>
                                        </p:attrNameLst>
                                      </p:cBhvr>
                                      <p:tavLst>
                                        <p:tav tm="0">
                                          <p:val>
                                            <p:fltVal val="0"/>
                                          </p:val>
                                        </p:tav>
                                        <p:tav tm="100000">
                                          <p:val>
                                            <p:strVal val="#ppt_w"/>
                                          </p:val>
                                        </p:tav>
                                      </p:tavLst>
                                    </p:anim>
                                    <p:anim calcmode="lin" valueType="num">
                                      <p:cBhvr>
                                        <p:cTn id="12" dur="1000" fill="hold"/>
                                        <p:tgtEl>
                                          <p:spTgt spid="49"/>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p:cTn id="15" dur="1000" fill="hold"/>
                                        <p:tgtEl>
                                          <p:spTgt spid="48"/>
                                        </p:tgtEl>
                                        <p:attrNameLst>
                                          <p:attrName>ppt_w</p:attrName>
                                        </p:attrNameLst>
                                      </p:cBhvr>
                                      <p:tavLst>
                                        <p:tav tm="0">
                                          <p:val>
                                            <p:fltVal val="0"/>
                                          </p:val>
                                        </p:tav>
                                        <p:tav tm="100000">
                                          <p:val>
                                            <p:strVal val="#ppt_w"/>
                                          </p:val>
                                        </p:tav>
                                      </p:tavLst>
                                    </p:anim>
                                    <p:anim calcmode="lin" valueType="num">
                                      <p:cBhvr>
                                        <p:cTn id="16" dur="1000" fill="hold"/>
                                        <p:tgtEl>
                                          <p:spTgt spid="48"/>
                                        </p:tgtEl>
                                        <p:attrNameLst>
                                          <p:attrName>ppt_h</p:attrName>
                                        </p:attrNameLst>
                                      </p:cBhvr>
                                      <p:tavLst>
                                        <p:tav tm="0">
                                          <p:val>
                                            <p:fltVal val="0"/>
                                          </p:val>
                                        </p:tav>
                                        <p:tav tm="100000">
                                          <p:val>
                                            <p:strVal val="#ppt_h"/>
                                          </p:val>
                                        </p:tav>
                                      </p:tavLst>
                                    </p:anim>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wipe(left)">
                                      <p:cBhvr>
                                        <p:cTn id="20" dur="1000"/>
                                        <p:tgtEl>
                                          <p:spTgt spid="5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wipe(left)">
                                      <p:cBhvr>
                                        <p:cTn id="23" dur="1000"/>
                                        <p:tgtEl>
                                          <p:spTgt spid="51"/>
                                        </p:tgtEl>
                                      </p:cBhvr>
                                    </p:animEffect>
                                  </p:childTnLst>
                                </p:cTn>
                              </p:par>
                            </p:childTnLst>
                          </p:cTn>
                        </p:par>
                        <p:par>
                          <p:cTn id="24" fill="hold" nodeType="afterGroup">
                            <p:stCondLst>
                              <p:cond delay="2000"/>
                            </p:stCondLst>
                            <p:childTnLst>
                              <p:par>
                                <p:cTn id="25" presetID="22" presetClass="entr" presetSubtype="8"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left)">
                                      <p:cBhvr>
                                        <p:cTn id="27" dur="2000"/>
                                        <p:tgtEl>
                                          <p:spTgt spid="34"/>
                                        </p:tgtEl>
                                      </p:cBhvr>
                                    </p:animEffect>
                                  </p:childTnLst>
                                </p:cTn>
                              </p:par>
                              <p:par>
                                <p:cTn id="28" presetID="22" presetClass="entr" presetSubtype="8" fill="hold" nodeType="with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left)">
                                      <p:cBhvr>
                                        <p:cTn id="30" dur="2000"/>
                                        <p:tgtEl>
                                          <p:spTgt spid="35"/>
                                        </p:tgtEl>
                                      </p:cBhvr>
                                    </p:animEffect>
                                  </p:childTnLst>
                                </p:cTn>
                              </p:par>
                            </p:childTnLst>
                          </p:cTn>
                        </p:par>
                        <p:par>
                          <p:cTn id="31" fill="hold" nodeType="afterGroup">
                            <p:stCondLst>
                              <p:cond delay="4000"/>
                            </p:stCondLst>
                            <p:childTnLst>
                              <p:par>
                                <p:cTn id="32" presetID="1"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40"/>
                                        </p:tgtEl>
                                        <p:attrNameLst>
                                          <p:attrName>style.visibility</p:attrName>
                                        </p:attrNameLst>
                                      </p:cBhvr>
                                      <p:to>
                                        <p:strVal val="visible"/>
                                      </p:to>
                                    </p:set>
                                  </p:childTnLst>
                                </p:cTn>
                              </p:par>
                            </p:childTnLst>
                          </p:cTn>
                        </p:par>
                        <p:par>
                          <p:cTn id="36" fill="hold" nodeType="afterGroup">
                            <p:stCondLst>
                              <p:cond delay="4000"/>
                            </p:stCondLst>
                            <p:childTnLst>
                              <p:par>
                                <p:cTn id="37" presetID="1"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childTnLst>
                          </p:cTn>
                        </p:par>
                        <p:par>
                          <p:cTn id="41" fill="hold" nodeType="afterGroup">
                            <p:stCondLst>
                              <p:cond delay="4000"/>
                            </p:stCondLst>
                            <p:childTnLst>
                              <p:par>
                                <p:cTn id="42" presetID="22" presetClass="entr" presetSubtype="1" fill="hold"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up)">
                                      <p:cBhvr>
                                        <p:cTn id="44" dur="2000"/>
                                        <p:tgtEl>
                                          <p:spTgt spid="4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wipe(left)">
                                      <p:cBhvr>
                                        <p:cTn id="49" dur="2000"/>
                                        <p:tgtEl>
                                          <p:spTgt spid="36"/>
                                        </p:tgtEl>
                                      </p:cBhvr>
                                    </p:animEffect>
                                  </p:childTnLst>
                                </p:cTn>
                              </p:par>
                              <p:par>
                                <p:cTn id="50" presetID="22" presetClass="entr" presetSubtype="8" fill="hold" nodeType="with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wipe(left)">
                                      <p:cBhvr>
                                        <p:cTn id="52" dur="2000"/>
                                        <p:tgtEl>
                                          <p:spTgt spid="37"/>
                                        </p:tgtEl>
                                      </p:cBhvr>
                                    </p:animEffect>
                                  </p:childTnLst>
                                </p:cTn>
                              </p:par>
                            </p:childTnLst>
                          </p:cTn>
                        </p:par>
                        <p:par>
                          <p:cTn id="53" fill="hold" nodeType="afterGroup">
                            <p:stCondLst>
                              <p:cond delay="2000"/>
                            </p:stCondLst>
                            <p:childTnLst>
                              <p:par>
                                <p:cTn id="54" presetID="1" presetClass="entr" presetSubtype="0"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41"/>
                                        </p:tgtEl>
                                        <p:attrNameLst>
                                          <p:attrName>style.visibility</p:attrName>
                                        </p:attrNameLst>
                                      </p:cBhvr>
                                      <p:to>
                                        <p:strVal val="visible"/>
                                      </p:to>
                                    </p:set>
                                  </p:childTnLst>
                                </p:cTn>
                              </p:par>
                            </p:childTnLst>
                          </p:cTn>
                        </p:par>
                        <p:par>
                          <p:cTn id="58" fill="hold" nodeType="afterGroup">
                            <p:stCondLst>
                              <p:cond delay="2000"/>
                            </p:stCondLst>
                            <p:childTnLst>
                              <p:par>
                                <p:cTn id="59" presetID="1" presetClass="entr" presetSubtype="0" fill="hold" grpId="0" nodeType="after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childTnLst>
                          </p:cTn>
                        </p:par>
                        <p:par>
                          <p:cTn id="63" fill="hold" nodeType="afterGroup">
                            <p:stCondLst>
                              <p:cond delay="2000"/>
                            </p:stCondLst>
                            <p:childTnLst>
                              <p:par>
                                <p:cTn id="64" presetID="22" presetClass="entr" presetSubtype="1" fill="hold"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wipe(up)">
                                      <p:cBhvr>
                                        <p:cTn id="66" dur="2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4" grpId="0" animBg="1"/>
      <p:bldP spid="45" grpId="0" animBg="1"/>
      <p:bldP spid="46" grpId="0" animBg="1"/>
      <p:bldP spid="47" grpId="0" animBg="1"/>
      <p:bldP spid="48" grpId="0"/>
      <p:bldP spid="49" grpId="0" animBg="1"/>
      <p:bldP spid="50" grpId="0"/>
      <p:bldP spid="5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A52ECD6C-9CB1-440E-8C4B-3126E06036D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8435" name="Rectangle 2">
            <a:extLst>
              <a:ext uri="{FF2B5EF4-FFF2-40B4-BE49-F238E27FC236}">
                <a16:creationId xmlns:a16="http://schemas.microsoft.com/office/drawing/2014/main" id="{499D1D07-A120-4E04-871F-E8D6D7FAA7D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Long-Run Production Costs</a:t>
            </a:r>
          </a:p>
        </p:txBody>
      </p:sp>
      <p:sp>
        <p:nvSpPr>
          <p:cNvPr id="18436" name="Rectangle 3">
            <a:extLst>
              <a:ext uri="{FF2B5EF4-FFF2-40B4-BE49-F238E27FC236}">
                <a16:creationId xmlns:a16="http://schemas.microsoft.com/office/drawing/2014/main" id="{66CCABA3-40B5-41CD-84A3-01CABE92B031}"/>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The firm can change all input amounts, including plant size. </a:t>
            </a:r>
          </a:p>
          <a:p>
            <a:pPr eaLnBrk="1" hangingPunct="1">
              <a:buClr>
                <a:srgbClr val="3399FF"/>
              </a:buClr>
              <a:buSzPct val="125000"/>
            </a:pPr>
            <a:r>
              <a:rPr lang="en-US" altLang="cs-CZ" sz="3600"/>
              <a:t>All costs are variable in the long run.</a:t>
            </a:r>
          </a:p>
          <a:p>
            <a:pPr eaLnBrk="1" hangingPunct="1">
              <a:buClr>
                <a:srgbClr val="3399FF"/>
              </a:buClr>
              <a:buSzPct val="125000"/>
            </a:pPr>
            <a:r>
              <a:rPr lang="en-US" altLang="cs-CZ" sz="3600"/>
              <a:t>Long run ATC</a:t>
            </a:r>
          </a:p>
          <a:p>
            <a:pPr lvl="1" eaLnBrk="1" hangingPunct="1">
              <a:buClr>
                <a:srgbClr val="3399FF"/>
              </a:buClr>
              <a:buSzPct val="125000"/>
              <a:buFont typeface="Arial" panose="020B0604020202020204" pitchFamily="34" charset="0"/>
              <a:buChar char="•"/>
            </a:pPr>
            <a:r>
              <a:rPr lang="en-US" altLang="cs-CZ" sz="3600"/>
              <a:t>Different short run ATCs</a:t>
            </a:r>
          </a:p>
          <a:p>
            <a:pPr eaLnBrk="1" hangingPunct="1">
              <a:buClr>
                <a:srgbClr val="3399FF"/>
              </a:buClr>
              <a:buSzPct val="125000"/>
            </a:pPr>
            <a:endParaRPr lang="en-US" altLang="cs-CZ" sz="3600"/>
          </a:p>
        </p:txBody>
      </p:sp>
      <p:sp>
        <p:nvSpPr>
          <p:cNvPr id="18437" name="Rectangle 4">
            <a:extLst>
              <a:ext uri="{FF2B5EF4-FFF2-40B4-BE49-F238E27FC236}">
                <a16:creationId xmlns:a16="http://schemas.microsoft.com/office/drawing/2014/main" id="{25265159-8D4C-4FE9-96BD-ECF6406FFC7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438" name="Rectangle 5">
            <a:extLst>
              <a:ext uri="{FF2B5EF4-FFF2-40B4-BE49-F238E27FC236}">
                <a16:creationId xmlns:a16="http://schemas.microsoft.com/office/drawing/2014/main" id="{B9405EB2-1FED-4BDF-B780-EDC1A5C68651}"/>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035" name="Text Box 11">
            <a:extLst>
              <a:ext uri="{FF2B5EF4-FFF2-40B4-BE49-F238E27FC236}">
                <a16:creationId xmlns:a16="http://schemas.microsoft.com/office/drawing/2014/main" id="{CE691EFA-6A1C-4E3E-ABF4-AE647366B28B}"/>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1D50FDE9-9CEA-4B42-9153-6C5121E30FAB}" type="slidenum">
              <a:rPr lang="en-US" altLang="cs-CZ" sz="1400">
                <a:solidFill>
                  <a:schemeClr val="bg1"/>
                </a:solidFill>
                <a:cs typeface="Arial" panose="020B0604020202020204" pitchFamily="34" charset="0"/>
              </a:rPr>
              <a:pPr eaLnBrk="1" hangingPunct="1"/>
              <a:t>17</a:t>
            </a:fld>
            <a:endParaRPr lang="en-US" altLang="cs-CZ" sz="1400">
              <a:solidFill>
                <a:schemeClr val="bg1"/>
              </a:solidFill>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a:extLst>
              <a:ext uri="{FF2B5EF4-FFF2-40B4-BE49-F238E27FC236}">
                <a16:creationId xmlns:a16="http://schemas.microsoft.com/office/drawing/2014/main" id="{BBD4AA19-A0CF-4C16-A65C-56711BF5018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9459" name="Rectangle 2">
            <a:extLst>
              <a:ext uri="{FF2B5EF4-FFF2-40B4-BE49-F238E27FC236}">
                <a16:creationId xmlns:a16="http://schemas.microsoft.com/office/drawing/2014/main" id="{3131A981-76FD-460E-B91C-1A04F625FCF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Firm Size and Costs</a:t>
            </a:r>
          </a:p>
        </p:txBody>
      </p:sp>
      <p:sp>
        <p:nvSpPr>
          <p:cNvPr id="19460" name="Rectangle 4">
            <a:extLst>
              <a:ext uri="{FF2B5EF4-FFF2-40B4-BE49-F238E27FC236}">
                <a16:creationId xmlns:a16="http://schemas.microsoft.com/office/drawing/2014/main" id="{51A9A2E9-83C1-4B94-B530-96DA48566FB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9461" name="Rectangle 6">
            <a:extLst>
              <a:ext uri="{FF2B5EF4-FFF2-40B4-BE49-F238E27FC236}">
                <a16:creationId xmlns:a16="http://schemas.microsoft.com/office/drawing/2014/main" id="{8734BB25-8364-44F6-B1B8-768F72CC83B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grpSp>
        <p:nvGrpSpPr>
          <p:cNvPr id="2" name="Group 31">
            <a:extLst>
              <a:ext uri="{FF2B5EF4-FFF2-40B4-BE49-F238E27FC236}">
                <a16:creationId xmlns:a16="http://schemas.microsoft.com/office/drawing/2014/main" id="{6F2BDA14-6B0D-4CE1-BAA9-8A55E06B84B3}"/>
              </a:ext>
            </a:extLst>
          </p:cNvPr>
          <p:cNvGrpSpPr>
            <a:grpSpLocks/>
          </p:cNvGrpSpPr>
          <p:nvPr/>
        </p:nvGrpSpPr>
        <p:grpSpPr bwMode="auto">
          <a:xfrm>
            <a:off x="1447800" y="1905000"/>
            <a:ext cx="6400800" cy="3429000"/>
            <a:chOff x="1447800" y="1905000"/>
            <a:chExt cx="6400800" cy="3429000"/>
          </a:xfrm>
        </p:grpSpPr>
        <p:pic>
          <p:nvPicPr>
            <p:cNvPr id="19475" name="Picture 20" descr="gridlines">
              <a:extLst>
                <a:ext uri="{FF2B5EF4-FFF2-40B4-BE49-F238E27FC236}">
                  <a16:creationId xmlns:a16="http://schemas.microsoft.com/office/drawing/2014/main" id="{FB60866E-2005-438A-84B8-CFC78107A2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05000"/>
              <a:ext cx="6400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6" name="Rectangle 5">
              <a:extLst>
                <a:ext uri="{FF2B5EF4-FFF2-40B4-BE49-F238E27FC236}">
                  <a16:creationId xmlns:a16="http://schemas.microsoft.com/office/drawing/2014/main" id="{16E991A0-A741-4AB2-852C-E91ED2B4455A}"/>
                </a:ext>
              </a:extLst>
            </p:cNvPr>
            <p:cNvSpPr>
              <a:spLocks noChangeArrowheads="1"/>
            </p:cNvSpPr>
            <p:nvPr/>
          </p:nvSpPr>
          <p:spPr bwMode="auto">
            <a:xfrm>
              <a:off x="1479550" y="1936750"/>
              <a:ext cx="6369050" cy="3267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grpSp>
      <p:sp>
        <p:nvSpPr>
          <p:cNvPr id="20" name="Freeform 7">
            <a:extLst>
              <a:ext uri="{FF2B5EF4-FFF2-40B4-BE49-F238E27FC236}">
                <a16:creationId xmlns:a16="http://schemas.microsoft.com/office/drawing/2014/main" id="{CC8078DC-F9FC-4446-A0FE-3700CD2D6310}"/>
              </a:ext>
            </a:extLst>
          </p:cNvPr>
          <p:cNvSpPr>
            <a:spLocks/>
          </p:cNvSpPr>
          <p:nvPr/>
        </p:nvSpPr>
        <p:spPr bwMode="auto">
          <a:xfrm>
            <a:off x="4114800" y="3581400"/>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1" name="Freeform 8">
            <a:extLst>
              <a:ext uri="{FF2B5EF4-FFF2-40B4-BE49-F238E27FC236}">
                <a16:creationId xmlns:a16="http://schemas.microsoft.com/office/drawing/2014/main" id="{7FBE189D-5FA8-4403-8ECE-5ADE384D6F24}"/>
              </a:ext>
            </a:extLst>
          </p:cNvPr>
          <p:cNvSpPr>
            <a:spLocks/>
          </p:cNvSpPr>
          <p:nvPr/>
        </p:nvSpPr>
        <p:spPr bwMode="auto">
          <a:xfrm rot="1667553">
            <a:off x="1857375" y="3013075"/>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2" name="Freeform 9">
            <a:extLst>
              <a:ext uri="{FF2B5EF4-FFF2-40B4-BE49-F238E27FC236}">
                <a16:creationId xmlns:a16="http://schemas.microsoft.com/office/drawing/2014/main" id="{A86D32A9-2F2C-453E-8D94-ECB6521F3C96}"/>
              </a:ext>
            </a:extLst>
          </p:cNvPr>
          <p:cNvSpPr>
            <a:spLocks/>
          </p:cNvSpPr>
          <p:nvPr/>
        </p:nvSpPr>
        <p:spPr bwMode="auto">
          <a:xfrm rot="-1967142">
            <a:off x="6188075" y="2674938"/>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3" name="Freeform 11">
            <a:extLst>
              <a:ext uri="{FF2B5EF4-FFF2-40B4-BE49-F238E27FC236}">
                <a16:creationId xmlns:a16="http://schemas.microsoft.com/office/drawing/2014/main" id="{2765292E-BC40-4D32-B4F7-3504CF13172F}"/>
              </a:ext>
            </a:extLst>
          </p:cNvPr>
          <p:cNvSpPr>
            <a:spLocks/>
          </p:cNvSpPr>
          <p:nvPr/>
        </p:nvSpPr>
        <p:spPr bwMode="auto">
          <a:xfrm rot="889237">
            <a:off x="2919413" y="3444875"/>
            <a:ext cx="1100137"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4" name="Freeform 14">
            <a:extLst>
              <a:ext uri="{FF2B5EF4-FFF2-40B4-BE49-F238E27FC236}">
                <a16:creationId xmlns:a16="http://schemas.microsoft.com/office/drawing/2014/main" id="{3601E538-61CC-4D7A-A104-2AA6D9744B0F}"/>
              </a:ext>
            </a:extLst>
          </p:cNvPr>
          <p:cNvSpPr>
            <a:spLocks/>
          </p:cNvSpPr>
          <p:nvPr/>
        </p:nvSpPr>
        <p:spPr bwMode="auto">
          <a:xfrm rot="-1633981">
            <a:off x="5203825" y="3300413"/>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5" name="Text Box 19">
            <a:extLst>
              <a:ext uri="{FF2B5EF4-FFF2-40B4-BE49-F238E27FC236}">
                <a16:creationId xmlns:a16="http://schemas.microsoft.com/office/drawing/2014/main" id="{D0E33EA4-AFBA-4E45-8653-CE95341E155C}"/>
              </a:ext>
            </a:extLst>
          </p:cNvPr>
          <p:cNvSpPr txBox="1">
            <a:spLocks noChangeArrowheads="1"/>
          </p:cNvSpPr>
          <p:nvPr/>
        </p:nvSpPr>
        <p:spPr bwMode="auto">
          <a:xfrm rot="-5400000">
            <a:off x="26194" y="3372644"/>
            <a:ext cx="239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Average Total Costs</a:t>
            </a:r>
          </a:p>
        </p:txBody>
      </p:sp>
      <p:sp>
        <p:nvSpPr>
          <p:cNvPr id="26" name="Text Box 20">
            <a:extLst>
              <a:ext uri="{FF2B5EF4-FFF2-40B4-BE49-F238E27FC236}">
                <a16:creationId xmlns:a16="http://schemas.microsoft.com/office/drawing/2014/main" id="{6B293AB9-0010-4825-82F8-40E155B06637}"/>
              </a:ext>
            </a:extLst>
          </p:cNvPr>
          <p:cNvSpPr txBox="1">
            <a:spLocks noChangeArrowheads="1"/>
          </p:cNvSpPr>
          <p:nvPr/>
        </p:nvSpPr>
        <p:spPr bwMode="auto">
          <a:xfrm>
            <a:off x="1504950" y="2460625"/>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ATC-1</a:t>
            </a:r>
          </a:p>
        </p:txBody>
      </p:sp>
      <p:sp>
        <p:nvSpPr>
          <p:cNvPr id="27" name="Text Box 21">
            <a:extLst>
              <a:ext uri="{FF2B5EF4-FFF2-40B4-BE49-F238E27FC236}">
                <a16:creationId xmlns:a16="http://schemas.microsoft.com/office/drawing/2014/main" id="{470C55BB-76B6-4D96-98A4-867C76078087}"/>
              </a:ext>
            </a:extLst>
          </p:cNvPr>
          <p:cNvSpPr txBox="1">
            <a:spLocks noChangeArrowheads="1"/>
          </p:cNvSpPr>
          <p:nvPr/>
        </p:nvSpPr>
        <p:spPr bwMode="auto">
          <a:xfrm>
            <a:off x="2768600" y="2935288"/>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ATC-2</a:t>
            </a:r>
          </a:p>
        </p:txBody>
      </p:sp>
      <p:sp>
        <p:nvSpPr>
          <p:cNvPr id="28" name="Text Box 22">
            <a:extLst>
              <a:ext uri="{FF2B5EF4-FFF2-40B4-BE49-F238E27FC236}">
                <a16:creationId xmlns:a16="http://schemas.microsoft.com/office/drawing/2014/main" id="{E116D37C-A9BF-49E5-8C60-D3C984A531F3}"/>
              </a:ext>
            </a:extLst>
          </p:cNvPr>
          <p:cNvSpPr txBox="1">
            <a:spLocks noChangeArrowheads="1"/>
          </p:cNvSpPr>
          <p:nvPr/>
        </p:nvSpPr>
        <p:spPr bwMode="auto">
          <a:xfrm>
            <a:off x="3810000" y="3287713"/>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ATC-3</a:t>
            </a:r>
          </a:p>
        </p:txBody>
      </p:sp>
      <p:sp>
        <p:nvSpPr>
          <p:cNvPr id="29" name="Text Box 23">
            <a:extLst>
              <a:ext uri="{FF2B5EF4-FFF2-40B4-BE49-F238E27FC236}">
                <a16:creationId xmlns:a16="http://schemas.microsoft.com/office/drawing/2014/main" id="{42831FED-FDAB-49E8-9783-28B54A27CC0A}"/>
              </a:ext>
            </a:extLst>
          </p:cNvPr>
          <p:cNvSpPr txBox="1">
            <a:spLocks noChangeArrowheads="1"/>
          </p:cNvSpPr>
          <p:nvPr/>
        </p:nvSpPr>
        <p:spPr bwMode="auto">
          <a:xfrm>
            <a:off x="4851400" y="3284538"/>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ATC-4</a:t>
            </a:r>
          </a:p>
        </p:txBody>
      </p:sp>
      <p:sp>
        <p:nvSpPr>
          <p:cNvPr id="30" name="Text Box 24">
            <a:extLst>
              <a:ext uri="{FF2B5EF4-FFF2-40B4-BE49-F238E27FC236}">
                <a16:creationId xmlns:a16="http://schemas.microsoft.com/office/drawing/2014/main" id="{F8E3EF67-0915-4E33-A786-BCC379A8167E}"/>
              </a:ext>
            </a:extLst>
          </p:cNvPr>
          <p:cNvSpPr txBox="1">
            <a:spLocks noChangeArrowheads="1"/>
          </p:cNvSpPr>
          <p:nvPr/>
        </p:nvSpPr>
        <p:spPr bwMode="auto">
          <a:xfrm>
            <a:off x="5726113" y="2625725"/>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ATC-5</a:t>
            </a:r>
          </a:p>
        </p:txBody>
      </p:sp>
      <p:sp>
        <p:nvSpPr>
          <p:cNvPr id="31" name="Text Box 25">
            <a:extLst>
              <a:ext uri="{FF2B5EF4-FFF2-40B4-BE49-F238E27FC236}">
                <a16:creationId xmlns:a16="http://schemas.microsoft.com/office/drawing/2014/main" id="{96CBA06A-4C24-47B6-B698-B2119300F91F}"/>
              </a:ext>
            </a:extLst>
          </p:cNvPr>
          <p:cNvSpPr txBox="1">
            <a:spLocks noChangeArrowheads="1"/>
          </p:cNvSpPr>
          <p:nvPr/>
        </p:nvSpPr>
        <p:spPr bwMode="auto">
          <a:xfrm>
            <a:off x="4246563" y="5500688"/>
            <a:ext cx="933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Output</a:t>
            </a:r>
          </a:p>
        </p:txBody>
      </p:sp>
      <p:sp>
        <p:nvSpPr>
          <p:cNvPr id="1035" name="Text Box 11">
            <a:extLst>
              <a:ext uri="{FF2B5EF4-FFF2-40B4-BE49-F238E27FC236}">
                <a16:creationId xmlns:a16="http://schemas.microsoft.com/office/drawing/2014/main" id="{E77B05C1-ADD6-48A8-A809-D52D85FD9119}"/>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897DE11D-38E4-4EB2-B071-1C461AFFE05E}" type="slidenum">
              <a:rPr lang="en-US" altLang="cs-CZ" sz="1400">
                <a:solidFill>
                  <a:schemeClr val="bg1"/>
                </a:solidFill>
                <a:cs typeface="Arial" panose="020B0604020202020204" pitchFamily="34" charset="0"/>
              </a:rPr>
              <a:pPr eaLnBrk="1" hangingPunct="1"/>
              <a:t>18</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fltVal val="0"/>
                                          </p:val>
                                        </p:tav>
                                        <p:tav tm="100000">
                                          <p:val>
                                            <p:strVal val="#ppt_w"/>
                                          </p:val>
                                        </p:tav>
                                      </p:tavLst>
                                    </p:anim>
                                    <p:anim calcmode="lin" valueType="num">
                                      <p:cBhvr>
                                        <p:cTn id="12" dur="1000" fill="hold"/>
                                        <p:tgtEl>
                                          <p:spTgt spid="2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p:cTn id="15" dur="1000" fill="hold"/>
                                        <p:tgtEl>
                                          <p:spTgt spid="31"/>
                                        </p:tgtEl>
                                        <p:attrNameLst>
                                          <p:attrName>ppt_w</p:attrName>
                                        </p:attrNameLst>
                                      </p:cBhvr>
                                      <p:tavLst>
                                        <p:tav tm="0">
                                          <p:val>
                                            <p:fltVal val="0"/>
                                          </p:val>
                                        </p:tav>
                                        <p:tav tm="100000">
                                          <p:val>
                                            <p:strVal val="#ppt_w"/>
                                          </p:val>
                                        </p:tav>
                                      </p:tavLst>
                                    </p:anim>
                                    <p:anim calcmode="lin" valueType="num">
                                      <p:cBhvr>
                                        <p:cTn id="16" dur="1000" fill="hold"/>
                                        <p:tgtEl>
                                          <p:spTgt spid="31"/>
                                        </p:tgtEl>
                                        <p:attrNameLst>
                                          <p:attrName>ppt_h</p:attrName>
                                        </p:attrNameLst>
                                      </p:cBhvr>
                                      <p:tavLst>
                                        <p:tav tm="0">
                                          <p:val>
                                            <p:fltVal val="0"/>
                                          </p:val>
                                        </p:tav>
                                        <p:tav tm="100000">
                                          <p:val>
                                            <p:strVal val="#ppt_h"/>
                                          </p:val>
                                        </p:tav>
                                      </p:tavLst>
                                    </p:anim>
                                  </p:childTnLst>
                                </p:cTn>
                              </p:par>
                            </p:childTnLst>
                          </p:cTn>
                        </p:par>
                        <p:par>
                          <p:cTn id="17" fill="hold" nodeType="afterGroup">
                            <p:stCondLst>
                              <p:cond delay="1000"/>
                            </p:stCondLst>
                            <p:childTnLst>
                              <p:par>
                                <p:cTn id="18" presetID="22" presetClass="entr" presetSubtype="8"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left)">
                                      <p:cBhvr>
                                        <p:cTn id="20" dur="1000"/>
                                        <p:tgtEl>
                                          <p:spTgt spid="21"/>
                                        </p:tgtEl>
                                      </p:cBhvr>
                                    </p:animEffect>
                                  </p:childTnLst>
                                </p:cTn>
                              </p:par>
                            </p:childTnLst>
                          </p:cTn>
                        </p:par>
                        <p:par>
                          <p:cTn id="21" fill="hold" nodeType="afterGroup">
                            <p:stCondLst>
                              <p:cond delay="2000"/>
                            </p:stCondLst>
                            <p:childTnLst>
                              <p:par>
                                <p:cTn id="22" presetID="1" presetClass="entr" presetSubtype="0"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left)">
                                      <p:cBhvr>
                                        <p:cTn id="28" dur="1000"/>
                                        <p:tgtEl>
                                          <p:spTgt spid="23"/>
                                        </p:tgtEl>
                                      </p:cBhvr>
                                    </p:animEffect>
                                  </p:childTnLst>
                                </p:cTn>
                              </p:par>
                            </p:childTnLst>
                          </p:cTn>
                        </p:par>
                        <p:par>
                          <p:cTn id="29" fill="hold" nodeType="afterGroup">
                            <p:stCondLst>
                              <p:cond delay="1000"/>
                            </p:stCondLst>
                            <p:childTnLst>
                              <p:par>
                                <p:cTn id="30" presetID="1" presetClass="entr" presetSubtype="0"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left)">
                                      <p:cBhvr>
                                        <p:cTn id="36" dur="1000"/>
                                        <p:tgtEl>
                                          <p:spTgt spid="20"/>
                                        </p:tgtEl>
                                      </p:cBhvr>
                                    </p:animEffect>
                                  </p:childTnLst>
                                </p:cTn>
                              </p:par>
                            </p:childTnLst>
                          </p:cTn>
                        </p:par>
                        <p:par>
                          <p:cTn id="37" fill="hold" nodeType="afterGroup">
                            <p:stCondLst>
                              <p:cond delay="1000"/>
                            </p:stCondLst>
                            <p:childTnLst>
                              <p:par>
                                <p:cTn id="38" presetID="1" presetClass="entr" presetSubtype="0"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childTnLst>
                                </p:cTn>
                              </p:par>
                            </p:childTnLst>
                          </p:cTn>
                        </p:par>
                        <p:par>
                          <p:cTn id="40" fill="hold" nodeType="afterGroup">
                            <p:stCondLst>
                              <p:cond delay="1000"/>
                            </p:stCondLst>
                            <p:childTnLst>
                              <p:par>
                                <p:cTn id="41" presetID="22" presetClass="entr" presetSubtype="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1000"/>
                                        <p:tgtEl>
                                          <p:spTgt spid="24"/>
                                        </p:tgtEl>
                                      </p:cBhvr>
                                    </p:animEffect>
                                  </p:childTnLst>
                                </p:cTn>
                              </p:par>
                            </p:childTnLst>
                          </p:cTn>
                        </p:par>
                        <p:par>
                          <p:cTn id="44" fill="hold" nodeType="afterGroup">
                            <p:stCondLst>
                              <p:cond delay="2000"/>
                            </p:stCondLst>
                            <p:childTnLst>
                              <p:par>
                                <p:cTn id="45" presetID="1" presetClass="entr" presetSubtype="0"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par>
                          <p:cTn id="47" fill="hold" nodeType="afterGroup">
                            <p:stCondLst>
                              <p:cond delay="2000"/>
                            </p:stCondLst>
                            <p:childTnLst>
                              <p:par>
                                <p:cTn id="48" presetID="22" presetClass="entr" presetSubtype="8" fill="hold" nodeType="after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wipe(left)">
                                      <p:cBhvr>
                                        <p:cTn id="50" dur="1000"/>
                                        <p:tgtEl>
                                          <p:spTgt spid="22"/>
                                        </p:tgtEl>
                                      </p:cBhvr>
                                    </p:animEffect>
                                  </p:childTnLst>
                                </p:cTn>
                              </p:par>
                            </p:childTnLst>
                          </p:cTn>
                        </p:par>
                        <p:par>
                          <p:cTn id="51" fill="hold" nodeType="afterGroup">
                            <p:stCondLst>
                              <p:cond delay="3000"/>
                            </p:stCondLst>
                            <p:childTnLst>
                              <p:par>
                                <p:cTn id="52" presetID="1"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6" descr="gridlines">
            <a:extLst>
              <a:ext uri="{FF2B5EF4-FFF2-40B4-BE49-F238E27FC236}">
                <a16:creationId xmlns:a16="http://schemas.microsoft.com/office/drawing/2014/main" id="{545CDFC0-3702-4E53-818C-29E83CE6F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1138" y="2209800"/>
            <a:ext cx="6443662"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5">
            <a:extLst>
              <a:ext uri="{FF2B5EF4-FFF2-40B4-BE49-F238E27FC236}">
                <a16:creationId xmlns:a16="http://schemas.microsoft.com/office/drawing/2014/main" id="{AE3307D4-518E-451A-8E3A-ECBE9BDD5F5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0484" name="Rectangle 2">
            <a:extLst>
              <a:ext uri="{FF2B5EF4-FFF2-40B4-BE49-F238E27FC236}">
                <a16:creationId xmlns:a16="http://schemas.microsoft.com/office/drawing/2014/main" id="{E6571DCF-1BF4-4A1C-A7A0-93EB163DF92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The Long-Run Cost Curve </a:t>
            </a:r>
          </a:p>
        </p:txBody>
      </p:sp>
      <p:sp>
        <p:nvSpPr>
          <p:cNvPr id="20485" name="Rectangle 4">
            <a:extLst>
              <a:ext uri="{FF2B5EF4-FFF2-40B4-BE49-F238E27FC236}">
                <a16:creationId xmlns:a16="http://schemas.microsoft.com/office/drawing/2014/main" id="{3C73106B-A6F8-4976-9EAD-5B535D68235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0486" name="Rectangle 6">
            <a:extLst>
              <a:ext uri="{FF2B5EF4-FFF2-40B4-BE49-F238E27FC236}">
                <a16:creationId xmlns:a16="http://schemas.microsoft.com/office/drawing/2014/main" id="{D33D882E-7757-4ACB-B97D-7DBF8EEF85AB}"/>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20487" name="Rectangle 3">
            <a:extLst>
              <a:ext uri="{FF2B5EF4-FFF2-40B4-BE49-F238E27FC236}">
                <a16:creationId xmlns:a16="http://schemas.microsoft.com/office/drawing/2014/main" id="{7E0B0342-B15C-4192-BBBE-65E989BD090F}"/>
              </a:ext>
            </a:extLst>
          </p:cNvPr>
          <p:cNvSpPr>
            <a:spLocks noChangeArrowheads="1"/>
          </p:cNvSpPr>
          <p:nvPr/>
        </p:nvSpPr>
        <p:spPr bwMode="auto">
          <a:xfrm>
            <a:off x="1506538" y="2241550"/>
            <a:ext cx="6369050" cy="3267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sp>
        <p:nvSpPr>
          <p:cNvPr id="20488" name="Freeform 5">
            <a:extLst>
              <a:ext uri="{FF2B5EF4-FFF2-40B4-BE49-F238E27FC236}">
                <a16:creationId xmlns:a16="http://schemas.microsoft.com/office/drawing/2014/main" id="{6C19055B-7AAC-4DA8-B73B-CC570F7D8305}"/>
              </a:ext>
            </a:extLst>
          </p:cNvPr>
          <p:cNvSpPr>
            <a:spLocks/>
          </p:cNvSpPr>
          <p:nvPr/>
        </p:nvSpPr>
        <p:spPr bwMode="auto">
          <a:xfrm>
            <a:off x="4162425" y="3881438"/>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489" name="Freeform 6">
            <a:extLst>
              <a:ext uri="{FF2B5EF4-FFF2-40B4-BE49-F238E27FC236}">
                <a16:creationId xmlns:a16="http://schemas.microsoft.com/office/drawing/2014/main" id="{988270CC-B69A-48BB-8D3C-992250182D4D}"/>
              </a:ext>
            </a:extLst>
          </p:cNvPr>
          <p:cNvSpPr>
            <a:spLocks/>
          </p:cNvSpPr>
          <p:nvPr/>
        </p:nvSpPr>
        <p:spPr bwMode="auto">
          <a:xfrm rot="1667553">
            <a:off x="1747838" y="3289300"/>
            <a:ext cx="1100137"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490" name="Freeform 7">
            <a:extLst>
              <a:ext uri="{FF2B5EF4-FFF2-40B4-BE49-F238E27FC236}">
                <a16:creationId xmlns:a16="http://schemas.microsoft.com/office/drawing/2014/main" id="{A6578AAB-95CA-4F53-ABBA-4B2154D25512}"/>
              </a:ext>
            </a:extLst>
          </p:cNvPr>
          <p:cNvSpPr>
            <a:spLocks/>
          </p:cNvSpPr>
          <p:nvPr/>
        </p:nvSpPr>
        <p:spPr bwMode="auto">
          <a:xfrm rot="-1633981">
            <a:off x="6215063" y="2955925"/>
            <a:ext cx="1100137"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9" name="Freeform 8">
            <a:extLst>
              <a:ext uri="{FF2B5EF4-FFF2-40B4-BE49-F238E27FC236}">
                <a16:creationId xmlns:a16="http://schemas.microsoft.com/office/drawing/2014/main" id="{9A899C04-9A4F-42CA-A989-7B7DD477476B}"/>
              </a:ext>
            </a:extLst>
          </p:cNvPr>
          <p:cNvSpPr>
            <a:spLocks/>
          </p:cNvSpPr>
          <p:nvPr/>
        </p:nvSpPr>
        <p:spPr bwMode="auto">
          <a:xfrm rot="1667553">
            <a:off x="2444750" y="3552825"/>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492" name="Freeform 9">
            <a:extLst>
              <a:ext uri="{FF2B5EF4-FFF2-40B4-BE49-F238E27FC236}">
                <a16:creationId xmlns:a16="http://schemas.microsoft.com/office/drawing/2014/main" id="{5B3941DA-5851-47A2-9428-68C63D11B61A}"/>
              </a:ext>
            </a:extLst>
          </p:cNvPr>
          <p:cNvSpPr>
            <a:spLocks/>
          </p:cNvSpPr>
          <p:nvPr/>
        </p:nvSpPr>
        <p:spPr bwMode="auto">
          <a:xfrm rot="1667553">
            <a:off x="3074988" y="3749675"/>
            <a:ext cx="1100137"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1" name="Freeform 10">
            <a:extLst>
              <a:ext uri="{FF2B5EF4-FFF2-40B4-BE49-F238E27FC236}">
                <a16:creationId xmlns:a16="http://schemas.microsoft.com/office/drawing/2014/main" id="{777D3A9E-CEE6-4A75-8B41-BD43C1057F98}"/>
              </a:ext>
            </a:extLst>
          </p:cNvPr>
          <p:cNvSpPr>
            <a:spLocks/>
          </p:cNvSpPr>
          <p:nvPr/>
        </p:nvSpPr>
        <p:spPr bwMode="auto">
          <a:xfrm rot="1073510">
            <a:off x="3705225" y="3868738"/>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2" name="Freeform 11">
            <a:extLst>
              <a:ext uri="{FF2B5EF4-FFF2-40B4-BE49-F238E27FC236}">
                <a16:creationId xmlns:a16="http://schemas.microsoft.com/office/drawing/2014/main" id="{205D2D2A-EB85-4F1E-AD9D-9369B2B4E8B6}"/>
              </a:ext>
            </a:extLst>
          </p:cNvPr>
          <p:cNvSpPr>
            <a:spLocks/>
          </p:cNvSpPr>
          <p:nvPr/>
        </p:nvSpPr>
        <p:spPr bwMode="auto">
          <a:xfrm rot="-1633981">
            <a:off x="5811838" y="3241675"/>
            <a:ext cx="1100137"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0495" name="Freeform 12">
            <a:extLst>
              <a:ext uri="{FF2B5EF4-FFF2-40B4-BE49-F238E27FC236}">
                <a16:creationId xmlns:a16="http://schemas.microsoft.com/office/drawing/2014/main" id="{B71852FA-1EC8-4FF2-AB2C-BCD17F815CAE}"/>
              </a:ext>
            </a:extLst>
          </p:cNvPr>
          <p:cNvSpPr>
            <a:spLocks/>
          </p:cNvSpPr>
          <p:nvPr/>
        </p:nvSpPr>
        <p:spPr bwMode="auto">
          <a:xfrm rot="-1633981">
            <a:off x="5230813" y="3605213"/>
            <a:ext cx="1100137"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4" name="Freeform 13">
            <a:extLst>
              <a:ext uri="{FF2B5EF4-FFF2-40B4-BE49-F238E27FC236}">
                <a16:creationId xmlns:a16="http://schemas.microsoft.com/office/drawing/2014/main" id="{CCFED10C-DC93-4896-B98C-94A4B1D5971E}"/>
              </a:ext>
            </a:extLst>
          </p:cNvPr>
          <p:cNvSpPr>
            <a:spLocks/>
          </p:cNvSpPr>
          <p:nvPr/>
        </p:nvSpPr>
        <p:spPr bwMode="auto">
          <a:xfrm rot="-1047962">
            <a:off x="4727575" y="3790950"/>
            <a:ext cx="1100138" cy="330200"/>
          </a:xfrm>
          <a:custGeom>
            <a:avLst/>
            <a:gdLst>
              <a:gd name="T0" fmla="*/ 0 w 693"/>
              <a:gd name="T1" fmla="*/ 2147483647 h 208"/>
              <a:gd name="T2" fmla="*/ 2147483647 w 693"/>
              <a:gd name="T3" fmla="*/ 2147483647 h 208"/>
              <a:gd name="T4" fmla="*/ 2147483647 w 693"/>
              <a:gd name="T5" fmla="*/ 0 h 208"/>
              <a:gd name="T6" fmla="*/ 0 60000 65536"/>
              <a:gd name="T7" fmla="*/ 0 60000 65536"/>
              <a:gd name="T8" fmla="*/ 0 60000 65536"/>
              <a:gd name="T9" fmla="*/ 0 w 693"/>
              <a:gd name="T10" fmla="*/ 0 h 208"/>
              <a:gd name="T11" fmla="*/ 693 w 693"/>
              <a:gd name="T12" fmla="*/ 208 h 208"/>
            </a:gdLst>
            <a:ahLst/>
            <a:cxnLst>
              <a:cxn ang="T6">
                <a:pos x="T0" y="T1"/>
              </a:cxn>
              <a:cxn ang="T7">
                <a:pos x="T2" y="T3"/>
              </a:cxn>
              <a:cxn ang="T8">
                <a:pos x="T4" y="T5"/>
              </a:cxn>
            </a:cxnLst>
            <a:rect l="T9" t="T10" r="T11" b="T12"/>
            <a:pathLst>
              <a:path w="693" h="208">
                <a:moveTo>
                  <a:pt x="0" y="14"/>
                </a:moveTo>
                <a:cubicBezTo>
                  <a:pt x="124" y="111"/>
                  <a:pt x="248" y="208"/>
                  <a:pt x="363" y="206"/>
                </a:cubicBezTo>
                <a:cubicBezTo>
                  <a:pt x="478" y="204"/>
                  <a:pt x="585" y="102"/>
                  <a:pt x="693" y="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35" name="Text Box 15">
            <a:extLst>
              <a:ext uri="{FF2B5EF4-FFF2-40B4-BE49-F238E27FC236}">
                <a16:creationId xmlns:a16="http://schemas.microsoft.com/office/drawing/2014/main" id="{3D9A9F21-E52D-4FD3-8E3D-2B44BD6BE3A0}"/>
              </a:ext>
            </a:extLst>
          </p:cNvPr>
          <p:cNvSpPr txBox="1">
            <a:spLocks noChangeArrowheads="1"/>
          </p:cNvSpPr>
          <p:nvPr/>
        </p:nvSpPr>
        <p:spPr bwMode="auto">
          <a:xfrm>
            <a:off x="6496050" y="3581400"/>
            <a:ext cx="13112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t>Long-run</a:t>
            </a:r>
          </a:p>
          <a:p>
            <a:pPr algn="ctr" eaLnBrk="1" hangingPunct="1">
              <a:lnSpc>
                <a:spcPct val="85000"/>
              </a:lnSpc>
            </a:pPr>
            <a:r>
              <a:rPr lang="en-US" altLang="cs-CZ" sz="2000" b="1"/>
              <a:t>ATC</a:t>
            </a:r>
          </a:p>
        </p:txBody>
      </p:sp>
      <p:sp>
        <p:nvSpPr>
          <p:cNvPr id="20498" name="Text Box 16">
            <a:extLst>
              <a:ext uri="{FF2B5EF4-FFF2-40B4-BE49-F238E27FC236}">
                <a16:creationId xmlns:a16="http://schemas.microsoft.com/office/drawing/2014/main" id="{4E45EFA7-053C-464A-B541-10573A02C00F}"/>
              </a:ext>
            </a:extLst>
          </p:cNvPr>
          <p:cNvSpPr txBox="1">
            <a:spLocks noChangeArrowheads="1"/>
          </p:cNvSpPr>
          <p:nvPr/>
        </p:nvSpPr>
        <p:spPr bwMode="auto">
          <a:xfrm rot="-5400000">
            <a:off x="53182" y="3677443"/>
            <a:ext cx="2393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Average Total Costs</a:t>
            </a:r>
          </a:p>
        </p:txBody>
      </p:sp>
      <p:sp>
        <p:nvSpPr>
          <p:cNvPr id="20499" name="Text Box 17">
            <a:extLst>
              <a:ext uri="{FF2B5EF4-FFF2-40B4-BE49-F238E27FC236}">
                <a16:creationId xmlns:a16="http://schemas.microsoft.com/office/drawing/2014/main" id="{839D707C-AE31-462C-A477-E2C1595A668D}"/>
              </a:ext>
            </a:extLst>
          </p:cNvPr>
          <p:cNvSpPr txBox="1">
            <a:spLocks noChangeArrowheads="1"/>
          </p:cNvSpPr>
          <p:nvPr/>
        </p:nvSpPr>
        <p:spPr bwMode="auto">
          <a:xfrm>
            <a:off x="1531938" y="2765425"/>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ATC-1</a:t>
            </a:r>
          </a:p>
        </p:txBody>
      </p:sp>
      <p:sp>
        <p:nvSpPr>
          <p:cNvPr id="20500" name="Text Box 18">
            <a:extLst>
              <a:ext uri="{FF2B5EF4-FFF2-40B4-BE49-F238E27FC236}">
                <a16:creationId xmlns:a16="http://schemas.microsoft.com/office/drawing/2014/main" id="{05B584E9-52EC-4D74-9664-71AB2E109AA7}"/>
              </a:ext>
            </a:extLst>
          </p:cNvPr>
          <p:cNvSpPr txBox="1">
            <a:spLocks noChangeArrowheads="1"/>
          </p:cNvSpPr>
          <p:nvPr/>
        </p:nvSpPr>
        <p:spPr bwMode="auto">
          <a:xfrm>
            <a:off x="2795588" y="3240088"/>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ATC-2</a:t>
            </a:r>
          </a:p>
        </p:txBody>
      </p:sp>
      <p:sp>
        <p:nvSpPr>
          <p:cNvPr id="20501" name="Text Box 19">
            <a:extLst>
              <a:ext uri="{FF2B5EF4-FFF2-40B4-BE49-F238E27FC236}">
                <a16:creationId xmlns:a16="http://schemas.microsoft.com/office/drawing/2014/main" id="{9918FD08-5FE4-4821-896E-C483EA51B04A}"/>
              </a:ext>
            </a:extLst>
          </p:cNvPr>
          <p:cNvSpPr txBox="1">
            <a:spLocks noChangeArrowheads="1"/>
          </p:cNvSpPr>
          <p:nvPr/>
        </p:nvSpPr>
        <p:spPr bwMode="auto">
          <a:xfrm>
            <a:off x="3836988" y="3592513"/>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ATC-3</a:t>
            </a:r>
          </a:p>
        </p:txBody>
      </p:sp>
      <p:sp>
        <p:nvSpPr>
          <p:cNvPr id="20502" name="Text Box 20">
            <a:extLst>
              <a:ext uri="{FF2B5EF4-FFF2-40B4-BE49-F238E27FC236}">
                <a16:creationId xmlns:a16="http://schemas.microsoft.com/office/drawing/2014/main" id="{CC685074-FE38-466D-9FB0-F5670C56AC97}"/>
              </a:ext>
            </a:extLst>
          </p:cNvPr>
          <p:cNvSpPr txBox="1">
            <a:spLocks noChangeArrowheads="1"/>
          </p:cNvSpPr>
          <p:nvPr/>
        </p:nvSpPr>
        <p:spPr bwMode="auto">
          <a:xfrm>
            <a:off x="4878388" y="3589338"/>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ATC-4</a:t>
            </a:r>
          </a:p>
        </p:txBody>
      </p:sp>
      <p:sp>
        <p:nvSpPr>
          <p:cNvPr id="20503" name="Text Box 21">
            <a:extLst>
              <a:ext uri="{FF2B5EF4-FFF2-40B4-BE49-F238E27FC236}">
                <a16:creationId xmlns:a16="http://schemas.microsoft.com/office/drawing/2014/main" id="{85313899-7EC0-4A2D-929C-A6F0BF31B15A}"/>
              </a:ext>
            </a:extLst>
          </p:cNvPr>
          <p:cNvSpPr txBox="1">
            <a:spLocks noChangeArrowheads="1"/>
          </p:cNvSpPr>
          <p:nvPr/>
        </p:nvSpPr>
        <p:spPr bwMode="auto">
          <a:xfrm>
            <a:off x="5753100" y="2930525"/>
            <a:ext cx="781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ATC-5</a:t>
            </a:r>
          </a:p>
        </p:txBody>
      </p:sp>
      <p:sp>
        <p:nvSpPr>
          <p:cNvPr id="20504" name="Text Box 22">
            <a:extLst>
              <a:ext uri="{FF2B5EF4-FFF2-40B4-BE49-F238E27FC236}">
                <a16:creationId xmlns:a16="http://schemas.microsoft.com/office/drawing/2014/main" id="{3899AF4A-7EEE-4F7F-94A3-4DAAEF538277}"/>
              </a:ext>
            </a:extLst>
          </p:cNvPr>
          <p:cNvSpPr txBox="1">
            <a:spLocks noChangeArrowheads="1"/>
          </p:cNvSpPr>
          <p:nvPr/>
        </p:nvSpPr>
        <p:spPr bwMode="auto">
          <a:xfrm>
            <a:off x="4273550" y="5805488"/>
            <a:ext cx="933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b="1"/>
              <a:t>Output</a:t>
            </a:r>
          </a:p>
        </p:txBody>
      </p:sp>
      <p:sp>
        <p:nvSpPr>
          <p:cNvPr id="43" name="Freeform 14">
            <a:extLst>
              <a:ext uri="{FF2B5EF4-FFF2-40B4-BE49-F238E27FC236}">
                <a16:creationId xmlns:a16="http://schemas.microsoft.com/office/drawing/2014/main" id="{58D6F8B6-3980-4F87-A224-49A91A0DADF4}"/>
              </a:ext>
            </a:extLst>
          </p:cNvPr>
          <p:cNvSpPr>
            <a:spLocks/>
          </p:cNvSpPr>
          <p:nvPr/>
        </p:nvSpPr>
        <p:spPr bwMode="auto">
          <a:xfrm>
            <a:off x="1692275" y="3019425"/>
            <a:ext cx="5519738" cy="1271588"/>
          </a:xfrm>
          <a:custGeom>
            <a:avLst/>
            <a:gdLst>
              <a:gd name="T0" fmla="*/ 0 w 3477"/>
              <a:gd name="T1" fmla="*/ 2147483647 h 801"/>
              <a:gd name="T2" fmla="*/ 2147483647 w 3477"/>
              <a:gd name="T3" fmla="*/ 2147483647 h 801"/>
              <a:gd name="T4" fmla="*/ 2147483647 w 3477"/>
              <a:gd name="T5" fmla="*/ 0 h 801"/>
              <a:gd name="T6" fmla="*/ 0 60000 65536"/>
              <a:gd name="T7" fmla="*/ 0 60000 65536"/>
              <a:gd name="T8" fmla="*/ 0 60000 65536"/>
              <a:gd name="T9" fmla="*/ 0 w 3477"/>
              <a:gd name="T10" fmla="*/ 0 h 801"/>
              <a:gd name="T11" fmla="*/ 3477 w 3477"/>
              <a:gd name="T12" fmla="*/ 801 h 801"/>
            </a:gdLst>
            <a:ahLst/>
            <a:cxnLst>
              <a:cxn ang="T6">
                <a:pos x="T0" y="T1"/>
              </a:cxn>
              <a:cxn ang="T7">
                <a:pos x="T2" y="T3"/>
              </a:cxn>
              <a:cxn ang="T8">
                <a:pos x="T4" y="T5"/>
              </a:cxn>
            </a:cxnLst>
            <a:rect l="T9" t="T10" r="T11" b="T12"/>
            <a:pathLst>
              <a:path w="3477" h="801">
                <a:moveTo>
                  <a:pt x="0" y="240"/>
                </a:moveTo>
                <a:cubicBezTo>
                  <a:pt x="684" y="520"/>
                  <a:pt x="1368" y="801"/>
                  <a:pt x="1947" y="761"/>
                </a:cubicBezTo>
                <a:cubicBezTo>
                  <a:pt x="2526" y="721"/>
                  <a:pt x="3001" y="360"/>
                  <a:pt x="3477" y="0"/>
                </a:cubicBezTo>
              </a:path>
            </a:pathLst>
          </a:custGeom>
          <a:noFill/>
          <a:ln w="57150">
            <a:solidFill>
              <a:srgbClr val="3366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5" name="Text Box 11">
            <a:extLst>
              <a:ext uri="{FF2B5EF4-FFF2-40B4-BE49-F238E27FC236}">
                <a16:creationId xmlns:a16="http://schemas.microsoft.com/office/drawing/2014/main" id="{86389551-AF84-4E1E-9DC4-C8630303E888}"/>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19197B93-CED9-4B31-923C-2EA6CC315A7C}" type="slidenum">
              <a:rPr lang="en-US" altLang="cs-CZ" sz="1400">
                <a:solidFill>
                  <a:schemeClr val="bg1"/>
                </a:solidFill>
                <a:cs typeface="Arial" panose="020B0604020202020204" pitchFamily="34" charset="0"/>
              </a:rPr>
              <a:pPr eaLnBrk="1" hangingPunct="1"/>
              <a:t>19</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500"/>
                                        <p:tgtEl>
                                          <p:spTgt spid="31"/>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500"/>
                                        <p:tgtEl>
                                          <p:spTgt spid="34"/>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left)">
                                      <p:cBhvr>
                                        <p:cTn id="19" dur="500"/>
                                        <p:tgtEl>
                                          <p:spTgt spid="3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wipe(left)">
                                      <p:cBhvr>
                                        <p:cTn id="24" dur="2000"/>
                                        <p:tgtEl>
                                          <p:spTgt spid="43"/>
                                        </p:tgtEl>
                                      </p:cBhvr>
                                    </p:animEffect>
                                  </p:childTnLst>
                                </p:cTn>
                              </p:par>
                            </p:childTnLst>
                          </p:cTn>
                        </p:par>
                        <p:par>
                          <p:cTn id="25" fill="hold" nodeType="afterGroup">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a:extLst>
              <a:ext uri="{FF2B5EF4-FFF2-40B4-BE49-F238E27FC236}">
                <a16:creationId xmlns:a16="http://schemas.microsoft.com/office/drawing/2014/main" id="{1C5BBA36-E169-4A4F-86F2-21764236574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3075" name="Rectangle 2">
            <a:extLst>
              <a:ext uri="{FF2B5EF4-FFF2-40B4-BE49-F238E27FC236}">
                <a16:creationId xmlns:a16="http://schemas.microsoft.com/office/drawing/2014/main" id="{A2EC8234-6E93-45C3-850F-41C3292223C3}"/>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Economic Costs</a:t>
            </a:r>
          </a:p>
        </p:txBody>
      </p:sp>
      <p:sp>
        <p:nvSpPr>
          <p:cNvPr id="3076" name="Rectangle 3">
            <a:extLst>
              <a:ext uri="{FF2B5EF4-FFF2-40B4-BE49-F238E27FC236}">
                <a16:creationId xmlns:a16="http://schemas.microsoft.com/office/drawing/2014/main" id="{A3A6145E-F4B3-462D-A7F5-AE4C7323AF5C}"/>
              </a:ext>
            </a:extLst>
          </p:cNvPr>
          <p:cNvSpPr>
            <a:spLocks noGrp="1" noChangeArrowheads="1"/>
          </p:cNvSpPr>
          <p:nvPr>
            <p:ph type="body" idx="1"/>
          </p:nvPr>
        </p:nvSpPr>
        <p:spPr>
          <a:xfrm>
            <a:off x="457200" y="833438"/>
            <a:ext cx="8229600" cy="5867400"/>
          </a:xfrm>
        </p:spPr>
        <p:txBody>
          <a:bodyPr/>
          <a:lstStyle/>
          <a:p>
            <a:pPr eaLnBrk="1" hangingPunct="1">
              <a:buClr>
                <a:srgbClr val="3399FF"/>
              </a:buClr>
              <a:buSzPct val="125000"/>
            </a:pPr>
            <a:r>
              <a:rPr lang="en-US" altLang="cs-CZ" sz="3600"/>
              <a:t>The payment that must be made to obtain and retain the services of a resource</a:t>
            </a:r>
          </a:p>
          <a:p>
            <a:pPr eaLnBrk="1" hangingPunct="1">
              <a:buClr>
                <a:srgbClr val="3399FF"/>
              </a:buClr>
              <a:buSzPct val="125000"/>
            </a:pPr>
            <a:r>
              <a:rPr lang="en-US" altLang="cs-CZ" sz="3600"/>
              <a:t>Explicit Costs</a:t>
            </a:r>
          </a:p>
          <a:p>
            <a:pPr lvl="1" eaLnBrk="1" hangingPunct="1">
              <a:buClr>
                <a:srgbClr val="3399FF"/>
              </a:buClr>
              <a:buSzPct val="125000"/>
              <a:buFont typeface="Arial" panose="020B0604020202020204" pitchFamily="34" charset="0"/>
              <a:buChar char="•"/>
            </a:pPr>
            <a:r>
              <a:rPr lang="en-US" altLang="cs-CZ" sz="3600"/>
              <a:t>Monetary payments</a:t>
            </a:r>
          </a:p>
          <a:p>
            <a:pPr eaLnBrk="1" hangingPunct="1">
              <a:buClr>
                <a:srgbClr val="3399FF"/>
              </a:buClr>
              <a:buSzPct val="125000"/>
            </a:pPr>
            <a:r>
              <a:rPr lang="en-US" altLang="cs-CZ" sz="3600"/>
              <a:t>Implicit Costs</a:t>
            </a:r>
          </a:p>
          <a:p>
            <a:pPr lvl="1" eaLnBrk="1" hangingPunct="1">
              <a:buClr>
                <a:srgbClr val="3399FF"/>
              </a:buClr>
              <a:buSzPct val="125000"/>
              <a:buFont typeface="Arial" panose="020B0604020202020204" pitchFamily="34" charset="0"/>
              <a:buChar char="•"/>
            </a:pPr>
            <a:r>
              <a:rPr lang="en-US" altLang="cs-CZ" sz="3600"/>
              <a:t>Value of next best use</a:t>
            </a:r>
          </a:p>
          <a:p>
            <a:pPr lvl="1" eaLnBrk="1" hangingPunct="1">
              <a:buClr>
                <a:srgbClr val="3399FF"/>
              </a:buClr>
              <a:buSzPct val="125000"/>
              <a:buFont typeface="Arial" panose="020B0604020202020204" pitchFamily="34" charset="0"/>
              <a:buChar char="•"/>
            </a:pPr>
            <a:r>
              <a:rPr lang="en-US" altLang="cs-CZ" sz="3600"/>
              <a:t>Self-owned resources</a:t>
            </a:r>
          </a:p>
          <a:p>
            <a:pPr lvl="1" eaLnBrk="1" hangingPunct="1">
              <a:buClr>
                <a:srgbClr val="3399FF"/>
              </a:buClr>
              <a:buSzPct val="125000"/>
              <a:buFont typeface="Arial" panose="020B0604020202020204" pitchFamily="34" charset="0"/>
              <a:buChar char="•"/>
            </a:pPr>
            <a:r>
              <a:rPr lang="en-US" altLang="cs-CZ" sz="3600"/>
              <a:t>Includes normal profit</a:t>
            </a:r>
          </a:p>
        </p:txBody>
      </p:sp>
      <p:sp>
        <p:nvSpPr>
          <p:cNvPr id="3077" name="Rectangle 4">
            <a:extLst>
              <a:ext uri="{FF2B5EF4-FFF2-40B4-BE49-F238E27FC236}">
                <a16:creationId xmlns:a16="http://schemas.microsoft.com/office/drawing/2014/main" id="{A684759F-8873-49A9-8324-F5FE91B2CC6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3078" name="Rectangle 5">
            <a:extLst>
              <a:ext uri="{FF2B5EF4-FFF2-40B4-BE49-F238E27FC236}">
                <a16:creationId xmlns:a16="http://schemas.microsoft.com/office/drawing/2014/main" id="{468C5F18-AF73-47FA-A6C4-3767F4B1676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LO1</a:t>
            </a:r>
          </a:p>
        </p:txBody>
      </p:sp>
      <p:sp>
        <p:nvSpPr>
          <p:cNvPr id="1035" name="Text Box 11">
            <a:extLst>
              <a:ext uri="{FF2B5EF4-FFF2-40B4-BE49-F238E27FC236}">
                <a16:creationId xmlns:a16="http://schemas.microsoft.com/office/drawing/2014/main" id="{589A4A8C-7CE9-431D-A066-53D788CD8464}"/>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2B9359D3-C4D5-4BB1-88EB-D6F0F8C960F9}" type="slidenum">
              <a:rPr lang="en-US" altLang="cs-CZ" sz="1400">
                <a:solidFill>
                  <a:schemeClr val="bg1"/>
                </a:solidFill>
                <a:cs typeface="Arial" panose="020B0604020202020204" pitchFamily="34" charset="0"/>
              </a:rPr>
              <a:pPr eaLnBrk="1" hangingPunct="1"/>
              <a:t>2</a:t>
            </a:fld>
            <a:endParaRPr lang="en-US" altLang="cs-CZ" sz="1400">
              <a:solidFill>
                <a:schemeClr val="bg1"/>
              </a:solidFill>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a:extLst>
              <a:ext uri="{FF2B5EF4-FFF2-40B4-BE49-F238E27FC236}">
                <a16:creationId xmlns:a16="http://schemas.microsoft.com/office/drawing/2014/main" id="{54B6F710-5D28-437C-8864-F408B8F054B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1507" name="Rectangle 2">
            <a:extLst>
              <a:ext uri="{FF2B5EF4-FFF2-40B4-BE49-F238E27FC236}">
                <a16:creationId xmlns:a16="http://schemas.microsoft.com/office/drawing/2014/main" id="{F3F0FD78-3E0D-4BF7-953B-39E05D08E1F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Economies and Diseconomies of Scale</a:t>
            </a:r>
          </a:p>
        </p:txBody>
      </p:sp>
      <p:sp>
        <p:nvSpPr>
          <p:cNvPr id="21508" name="Rectangle 3">
            <a:extLst>
              <a:ext uri="{FF2B5EF4-FFF2-40B4-BE49-F238E27FC236}">
                <a16:creationId xmlns:a16="http://schemas.microsoft.com/office/drawing/2014/main" id="{AC548967-381A-4EA6-B19D-09BBCD555F2B}"/>
              </a:ext>
            </a:extLst>
          </p:cNvPr>
          <p:cNvSpPr>
            <a:spLocks noGrp="1" noChangeArrowheads="1"/>
          </p:cNvSpPr>
          <p:nvPr>
            <p:ph type="body" idx="1"/>
          </p:nvPr>
        </p:nvSpPr>
        <p:spPr>
          <a:xfrm>
            <a:off x="609600" y="1143000"/>
            <a:ext cx="8229600" cy="4525963"/>
          </a:xfrm>
        </p:spPr>
        <p:txBody>
          <a:bodyPr/>
          <a:lstStyle/>
          <a:p>
            <a:pPr eaLnBrk="1" hangingPunct="1">
              <a:buClr>
                <a:srgbClr val="3399FF"/>
              </a:buClr>
              <a:buSzPct val="125000"/>
            </a:pPr>
            <a:r>
              <a:rPr lang="en-US" altLang="cs-CZ" sz="3600"/>
              <a:t>Economies of scale</a:t>
            </a:r>
          </a:p>
          <a:p>
            <a:pPr lvl="1" eaLnBrk="1" hangingPunct="1">
              <a:buClr>
                <a:srgbClr val="3399FF"/>
              </a:buClr>
              <a:buSzPct val="125000"/>
              <a:buFont typeface="Arial" panose="020B0604020202020204" pitchFamily="34" charset="0"/>
              <a:buChar char="•"/>
            </a:pPr>
            <a:r>
              <a:rPr lang="en-US" altLang="cs-CZ" sz="3600"/>
              <a:t>Labor specialization</a:t>
            </a:r>
          </a:p>
          <a:p>
            <a:pPr lvl="1" eaLnBrk="1" hangingPunct="1">
              <a:buClr>
                <a:srgbClr val="3399FF"/>
              </a:buClr>
              <a:buSzPct val="125000"/>
              <a:buFont typeface="Arial" panose="020B0604020202020204" pitchFamily="34" charset="0"/>
              <a:buChar char="•"/>
            </a:pPr>
            <a:r>
              <a:rPr lang="en-US" altLang="cs-CZ" sz="3600"/>
              <a:t>Managerial specialization</a:t>
            </a:r>
          </a:p>
          <a:p>
            <a:pPr lvl="1" eaLnBrk="1" hangingPunct="1">
              <a:buClr>
                <a:srgbClr val="3399FF"/>
              </a:buClr>
              <a:buSzPct val="125000"/>
              <a:buFont typeface="Arial" panose="020B0604020202020204" pitchFamily="34" charset="0"/>
              <a:buChar char="•"/>
            </a:pPr>
            <a:r>
              <a:rPr lang="en-US" altLang="cs-CZ" sz="3600"/>
              <a:t>Efficient capital</a:t>
            </a:r>
          </a:p>
          <a:p>
            <a:pPr lvl="1" eaLnBrk="1" hangingPunct="1">
              <a:buClr>
                <a:srgbClr val="3399FF"/>
              </a:buClr>
              <a:buSzPct val="125000"/>
              <a:buFont typeface="Arial" panose="020B0604020202020204" pitchFamily="34" charset="0"/>
              <a:buChar char="•"/>
            </a:pPr>
            <a:r>
              <a:rPr lang="en-US" altLang="cs-CZ" sz="3600"/>
              <a:t>Other factors</a:t>
            </a:r>
          </a:p>
          <a:p>
            <a:pPr eaLnBrk="1" hangingPunct="1">
              <a:buClr>
                <a:srgbClr val="3399FF"/>
              </a:buClr>
              <a:buSzPct val="125000"/>
            </a:pPr>
            <a:r>
              <a:rPr lang="en-US" altLang="cs-CZ" sz="3600"/>
              <a:t>Constant returns to scale</a:t>
            </a:r>
          </a:p>
        </p:txBody>
      </p:sp>
      <p:sp>
        <p:nvSpPr>
          <p:cNvPr id="21509" name="Rectangle 4">
            <a:extLst>
              <a:ext uri="{FF2B5EF4-FFF2-40B4-BE49-F238E27FC236}">
                <a16:creationId xmlns:a16="http://schemas.microsoft.com/office/drawing/2014/main" id="{465ED2B5-A475-4C38-8B3D-F5C3121EE66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1510" name="Rectangle 5">
            <a:extLst>
              <a:ext uri="{FF2B5EF4-FFF2-40B4-BE49-F238E27FC236}">
                <a16:creationId xmlns:a16="http://schemas.microsoft.com/office/drawing/2014/main" id="{28FA5789-8E19-4A2E-AE87-06657B4DB9C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035" name="Text Box 11">
            <a:extLst>
              <a:ext uri="{FF2B5EF4-FFF2-40B4-BE49-F238E27FC236}">
                <a16:creationId xmlns:a16="http://schemas.microsoft.com/office/drawing/2014/main" id="{0D464D34-F2CB-4491-9D52-F0454CB540A2}"/>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1FCA6B29-B1B7-464B-8AE5-6B1FB0A48C45}" type="slidenum">
              <a:rPr lang="en-US" altLang="cs-CZ" sz="1400">
                <a:solidFill>
                  <a:schemeClr val="bg1"/>
                </a:solidFill>
                <a:cs typeface="Arial" panose="020B0604020202020204" pitchFamily="34" charset="0"/>
              </a:rPr>
              <a:pPr eaLnBrk="1" hangingPunct="1"/>
              <a:t>20</a:t>
            </a:fld>
            <a:endParaRPr lang="en-US" altLang="cs-CZ" sz="1400">
              <a:solidFill>
                <a:schemeClr val="bg1"/>
              </a:solidFill>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A80738F3-C61E-4C98-839B-7C3DB6871AF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2531" name="Rectangle 2">
            <a:extLst>
              <a:ext uri="{FF2B5EF4-FFF2-40B4-BE49-F238E27FC236}">
                <a16:creationId xmlns:a16="http://schemas.microsoft.com/office/drawing/2014/main" id="{8DC65925-1846-4947-9485-EBA4E661629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Economies and Diseconomies of Scale</a:t>
            </a:r>
          </a:p>
        </p:txBody>
      </p:sp>
      <p:sp>
        <p:nvSpPr>
          <p:cNvPr id="22532" name="Rectangle 3">
            <a:extLst>
              <a:ext uri="{FF2B5EF4-FFF2-40B4-BE49-F238E27FC236}">
                <a16:creationId xmlns:a16="http://schemas.microsoft.com/office/drawing/2014/main" id="{288E659D-97DD-479B-88E2-08A37DD63153}"/>
              </a:ext>
            </a:extLst>
          </p:cNvPr>
          <p:cNvSpPr>
            <a:spLocks noGrp="1" noChangeArrowheads="1"/>
          </p:cNvSpPr>
          <p:nvPr>
            <p:ph type="body" idx="1"/>
          </p:nvPr>
        </p:nvSpPr>
        <p:spPr>
          <a:xfrm>
            <a:off x="609600" y="1066800"/>
            <a:ext cx="8229600" cy="4525963"/>
          </a:xfrm>
        </p:spPr>
        <p:txBody>
          <a:bodyPr/>
          <a:lstStyle/>
          <a:p>
            <a:pPr eaLnBrk="1" hangingPunct="1">
              <a:buClr>
                <a:srgbClr val="3399FF"/>
              </a:buClr>
              <a:buSzPct val="125000"/>
            </a:pPr>
            <a:r>
              <a:rPr lang="en-US" altLang="cs-CZ" sz="3600"/>
              <a:t>Diseconomies of scale</a:t>
            </a:r>
          </a:p>
          <a:p>
            <a:pPr lvl="1" eaLnBrk="1" hangingPunct="1">
              <a:buClr>
                <a:srgbClr val="3399FF"/>
              </a:buClr>
              <a:buSzPct val="125000"/>
              <a:buFont typeface="Arial" panose="020B0604020202020204" pitchFamily="34" charset="0"/>
              <a:buChar char="•"/>
            </a:pPr>
            <a:r>
              <a:rPr lang="en-US" altLang="cs-CZ" sz="3600"/>
              <a:t>Control and coordination problems</a:t>
            </a:r>
          </a:p>
          <a:p>
            <a:pPr lvl="1" eaLnBrk="1" hangingPunct="1">
              <a:buClr>
                <a:srgbClr val="3399FF"/>
              </a:buClr>
              <a:buSzPct val="125000"/>
              <a:buFont typeface="Arial" panose="020B0604020202020204" pitchFamily="34" charset="0"/>
              <a:buChar char="•"/>
            </a:pPr>
            <a:r>
              <a:rPr lang="en-US" altLang="cs-CZ" sz="3600"/>
              <a:t>Communication problems</a:t>
            </a:r>
          </a:p>
          <a:p>
            <a:pPr lvl="1" eaLnBrk="1" hangingPunct="1">
              <a:buClr>
                <a:srgbClr val="3399FF"/>
              </a:buClr>
              <a:buSzPct val="125000"/>
              <a:buFont typeface="Arial" panose="020B0604020202020204" pitchFamily="34" charset="0"/>
              <a:buChar char="•"/>
            </a:pPr>
            <a:r>
              <a:rPr lang="en-US" altLang="cs-CZ" sz="3600"/>
              <a:t>Worker Alienation</a:t>
            </a:r>
          </a:p>
          <a:p>
            <a:pPr lvl="1" eaLnBrk="1" hangingPunct="1">
              <a:buClr>
                <a:srgbClr val="3399FF"/>
              </a:buClr>
              <a:buSzPct val="125000"/>
              <a:buFont typeface="Arial" panose="020B0604020202020204" pitchFamily="34" charset="0"/>
              <a:buChar char="•"/>
            </a:pPr>
            <a:r>
              <a:rPr lang="en-US" altLang="cs-CZ" sz="3600"/>
              <a:t>Shirking</a:t>
            </a:r>
          </a:p>
        </p:txBody>
      </p:sp>
      <p:sp>
        <p:nvSpPr>
          <p:cNvPr id="22533" name="Rectangle 4">
            <a:extLst>
              <a:ext uri="{FF2B5EF4-FFF2-40B4-BE49-F238E27FC236}">
                <a16:creationId xmlns:a16="http://schemas.microsoft.com/office/drawing/2014/main" id="{6C1F8308-3342-4733-BDC7-A0CFA52623D3}"/>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2534" name="Rectangle 5">
            <a:extLst>
              <a:ext uri="{FF2B5EF4-FFF2-40B4-BE49-F238E27FC236}">
                <a16:creationId xmlns:a16="http://schemas.microsoft.com/office/drawing/2014/main" id="{961A1DB0-6FAD-4246-9C4C-B16D9925C417}"/>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035" name="Text Box 11">
            <a:extLst>
              <a:ext uri="{FF2B5EF4-FFF2-40B4-BE49-F238E27FC236}">
                <a16:creationId xmlns:a16="http://schemas.microsoft.com/office/drawing/2014/main" id="{62960085-A5C2-49F8-98B0-07FB95E4AA4A}"/>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6D567B19-FA20-4085-BB80-1BC4972A9F74}" type="slidenum">
              <a:rPr lang="en-US" altLang="cs-CZ" sz="1400">
                <a:solidFill>
                  <a:schemeClr val="bg1"/>
                </a:solidFill>
                <a:cs typeface="Arial" panose="020B0604020202020204" pitchFamily="34" charset="0"/>
              </a:rPr>
              <a:pPr eaLnBrk="1" hangingPunct="1"/>
              <a:t>21</a:t>
            </a:fld>
            <a:endParaRPr lang="en-US" altLang="cs-CZ" sz="1400">
              <a:solidFill>
                <a:schemeClr val="bg1"/>
              </a:solidFill>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a:extLst>
              <a:ext uri="{FF2B5EF4-FFF2-40B4-BE49-F238E27FC236}">
                <a16:creationId xmlns:a16="http://schemas.microsoft.com/office/drawing/2014/main" id="{706D1D81-71DD-4E37-ACBA-57AFF0920350}"/>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3555" name="Rectangle 2">
            <a:extLst>
              <a:ext uri="{FF2B5EF4-FFF2-40B4-BE49-F238E27FC236}">
                <a16:creationId xmlns:a16="http://schemas.microsoft.com/office/drawing/2014/main" id="{E236050C-360B-4A23-99BE-B11E1D61914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MES and Industry Structure</a:t>
            </a:r>
          </a:p>
        </p:txBody>
      </p:sp>
      <p:sp>
        <p:nvSpPr>
          <p:cNvPr id="23556" name="Rectangle 3">
            <a:extLst>
              <a:ext uri="{FF2B5EF4-FFF2-40B4-BE49-F238E27FC236}">
                <a16:creationId xmlns:a16="http://schemas.microsoft.com/office/drawing/2014/main" id="{B55449A6-25D4-4E1A-80F9-D09638EAB4EF}"/>
              </a:ext>
            </a:extLst>
          </p:cNvPr>
          <p:cNvSpPr>
            <a:spLocks noGrp="1" noChangeArrowheads="1"/>
          </p:cNvSpPr>
          <p:nvPr>
            <p:ph type="body" idx="1"/>
          </p:nvPr>
        </p:nvSpPr>
        <p:spPr>
          <a:xfrm>
            <a:off x="609600" y="1143000"/>
            <a:ext cx="8229600" cy="4525963"/>
          </a:xfrm>
        </p:spPr>
        <p:txBody>
          <a:bodyPr/>
          <a:lstStyle/>
          <a:p>
            <a:pPr eaLnBrk="1" hangingPunct="1">
              <a:buClr>
                <a:srgbClr val="3399FF"/>
              </a:buClr>
              <a:buSzPct val="125000"/>
            </a:pPr>
            <a:r>
              <a:rPr lang="en-US" altLang="cs-CZ" sz="3600"/>
              <a:t>Minimum Efficient Scale (MES):</a:t>
            </a:r>
          </a:p>
          <a:p>
            <a:pPr lvl="1" eaLnBrk="1" hangingPunct="1">
              <a:buClr>
                <a:srgbClr val="3399FF"/>
              </a:buClr>
              <a:buSzPct val="125000"/>
              <a:buFont typeface="Arial" panose="020B0604020202020204" pitchFamily="34" charset="0"/>
              <a:buChar char="•"/>
            </a:pPr>
            <a:r>
              <a:rPr lang="en-US" altLang="cs-CZ" sz="3600"/>
              <a:t>Lowest level of output where long- run average costs are minimized</a:t>
            </a:r>
          </a:p>
          <a:p>
            <a:pPr lvl="1" eaLnBrk="1" hangingPunct="1">
              <a:buClr>
                <a:srgbClr val="3399FF"/>
              </a:buClr>
              <a:buSzPct val="125000"/>
              <a:buFont typeface="Arial" panose="020B0604020202020204" pitchFamily="34" charset="0"/>
              <a:buChar char="•"/>
            </a:pPr>
            <a:r>
              <a:rPr lang="en-US" altLang="cs-CZ" sz="3600"/>
              <a:t>Can determine the structure of the industry</a:t>
            </a:r>
          </a:p>
        </p:txBody>
      </p:sp>
      <p:sp>
        <p:nvSpPr>
          <p:cNvPr id="23557" name="Rectangle 4">
            <a:extLst>
              <a:ext uri="{FF2B5EF4-FFF2-40B4-BE49-F238E27FC236}">
                <a16:creationId xmlns:a16="http://schemas.microsoft.com/office/drawing/2014/main" id="{C5045299-A19D-44B1-887E-A57BF1FC8E7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3558" name="Rectangle 5">
            <a:extLst>
              <a:ext uri="{FF2B5EF4-FFF2-40B4-BE49-F238E27FC236}">
                <a16:creationId xmlns:a16="http://schemas.microsoft.com/office/drawing/2014/main" id="{5CF677FD-B2C4-42D9-90D0-B52FBCAF9832}"/>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035" name="Text Box 11">
            <a:extLst>
              <a:ext uri="{FF2B5EF4-FFF2-40B4-BE49-F238E27FC236}">
                <a16:creationId xmlns:a16="http://schemas.microsoft.com/office/drawing/2014/main" id="{6CDF536E-BEAA-4492-B44A-299877D3EC05}"/>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415D1BCC-3300-4CB9-A782-0B1DC7ABC4B5}" type="slidenum">
              <a:rPr lang="en-US" altLang="cs-CZ" sz="1400">
                <a:solidFill>
                  <a:schemeClr val="bg1"/>
                </a:solidFill>
                <a:cs typeface="Arial" panose="020B0604020202020204" pitchFamily="34" charset="0"/>
              </a:rPr>
              <a:pPr eaLnBrk="1" hangingPunct="1"/>
              <a:t>22</a:t>
            </a:fld>
            <a:endParaRPr lang="en-US" altLang="cs-CZ" sz="1400">
              <a:solidFill>
                <a:schemeClr val="bg1"/>
              </a:solidFill>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3BE57B54-816F-4EB8-A696-9AB3DD54B6A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4579" name="Rectangle 2">
            <a:extLst>
              <a:ext uri="{FF2B5EF4-FFF2-40B4-BE49-F238E27FC236}">
                <a16:creationId xmlns:a16="http://schemas.microsoft.com/office/drawing/2014/main" id="{EB86A8A9-2745-4CEC-A0DE-E4377C10595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MES and Industry Structure</a:t>
            </a:r>
          </a:p>
        </p:txBody>
      </p:sp>
      <p:sp>
        <p:nvSpPr>
          <p:cNvPr id="24580" name="Rectangle 4">
            <a:extLst>
              <a:ext uri="{FF2B5EF4-FFF2-40B4-BE49-F238E27FC236}">
                <a16:creationId xmlns:a16="http://schemas.microsoft.com/office/drawing/2014/main" id="{4CA6164B-2601-4257-9CB9-3C424A904AE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4581" name="Rectangle 5">
            <a:extLst>
              <a:ext uri="{FF2B5EF4-FFF2-40B4-BE49-F238E27FC236}">
                <a16:creationId xmlns:a16="http://schemas.microsoft.com/office/drawing/2014/main" id="{385E34FC-79C0-4D7A-AE36-6C937CC85E8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21" name="Rectangle 3">
            <a:extLst>
              <a:ext uri="{FF2B5EF4-FFF2-40B4-BE49-F238E27FC236}">
                <a16:creationId xmlns:a16="http://schemas.microsoft.com/office/drawing/2014/main" id="{4DF57C7E-6E01-4672-9E56-1138C5DF5398}"/>
              </a:ext>
            </a:extLst>
          </p:cNvPr>
          <p:cNvSpPr>
            <a:spLocks noChangeArrowheads="1"/>
          </p:cNvSpPr>
          <p:nvPr/>
        </p:nvSpPr>
        <p:spPr bwMode="auto">
          <a:xfrm>
            <a:off x="1506538" y="2012950"/>
            <a:ext cx="6369050" cy="3267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sp>
        <p:nvSpPr>
          <p:cNvPr id="22" name="Text Box 21">
            <a:extLst>
              <a:ext uri="{FF2B5EF4-FFF2-40B4-BE49-F238E27FC236}">
                <a16:creationId xmlns:a16="http://schemas.microsoft.com/office/drawing/2014/main" id="{73DA4446-585F-4827-9D31-C1DD48CDC1CB}"/>
              </a:ext>
            </a:extLst>
          </p:cNvPr>
          <p:cNvSpPr txBox="1">
            <a:spLocks noChangeArrowheads="1"/>
          </p:cNvSpPr>
          <p:nvPr/>
        </p:nvSpPr>
        <p:spPr bwMode="auto">
          <a:xfrm>
            <a:off x="4273550" y="5576888"/>
            <a:ext cx="1023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a:t>Output</a:t>
            </a:r>
          </a:p>
        </p:txBody>
      </p:sp>
      <p:sp>
        <p:nvSpPr>
          <p:cNvPr id="23" name="Rectangle 28">
            <a:extLst>
              <a:ext uri="{FF2B5EF4-FFF2-40B4-BE49-F238E27FC236}">
                <a16:creationId xmlns:a16="http://schemas.microsoft.com/office/drawing/2014/main" id="{2D9CD713-6B26-44C7-9BBE-9DDAEA1CDFCF}"/>
              </a:ext>
            </a:extLst>
          </p:cNvPr>
          <p:cNvSpPr>
            <a:spLocks noChangeArrowheads="1"/>
          </p:cNvSpPr>
          <p:nvPr/>
        </p:nvSpPr>
        <p:spPr bwMode="auto">
          <a:xfrm>
            <a:off x="1616075" y="2124075"/>
            <a:ext cx="1524000" cy="3011488"/>
          </a:xfrm>
          <a:prstGeom prst="rect">
            <a:avLst/>
          </a:prstGeom>
          <a:solidFill>
            <a:srgbClr val="FFFFCC">
              <a:alpha val="81175"/>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4" name="Rectangle 29">
            <a:extLst>
              <a:ext uri="{FF2B5EF4-FFF2-40B4-BE49-F238E27FC236}">
                <a16:creationId xmlns:a16="http://schemas.microsoft.com/office/drawing/2014/main" id="{849EFD34-1A6A-4AA8-A776-A362E8CAD72A}"/>
              </a:ext>
            </a:extLst>
          </p:cNvPr>
          <p:cNvSpPr>
            <a:spLocks noChangeArrowheads="1"/>
          </p:cNvSpPr>
          <p:nvPr/>
        </p:nvSpPr>
        <p:spPr bwMode="auto">
          <a:xfrm>
            <a:off x="6235700" y="2120900"/>
            <a:ext cx="1524000" cy="3016250"/>
          </a:xfrm>
          <a:prstGeom prst="rect">
            <a:avLst/>
          </a:prstGeom>
          <a:solidFill>
            <a:schemeClr val="accent6">
              <a:lumMod val="20000"/>
              <a:lumOff val="80000"/>
              <a:alpha val="72000"/>
            </a:schemeClr>
          </a:solidFill>
          <a:ln w="9525">
            <a:solidFill>
              <a:schemeClr val="tx1"/>
            </a:solidFill>
            <a:miter lim="800000"/>
            <a:headEnd/>
            <a:tailEnd/>
          </a:ln>
        </p:spPr>
        <p:txBody>
          <a:bodyPr wrap="none" anchor="ctr"/>
          <a:lstStyle/>
          <a:p>
            <a:pPr>
              <a:defRPr/>
            </a:pPr>
            <a:endParaRPr lang="en-US">
              <a:latin typeface="Arial" charset="0"/>
            </a:endParaRPr>
          </a:p>
        </p:txBody>
      </p:sp>
      <p:sp>
        <p:nvSpPr>
          <p:cNvPr id="25" name="Rectangle 30">
            <a:extLst>
              <a:ext uri="{FF2B5EF4-FFF2-40B4-BE49-F238E27FC236}">
                <a16:creationId xmlns:a16="http://schemas.microsoft.com/office/drawing/2014/main" id="{5D828F08-8885-4D31-8199-0E57FBA2ED14}"/>
              </a:ext>
            </a:extLst>
          </p:cNvPr>
          <p:cNvSpPr>
            <a:spLocks noChangeArrowheads="1"/>
          </p:cNvSpPr>
          <p:nvPr/>
        </p:nvSpPr>
        <p:spPr bwMode="auto">
          <a:xfrm>
            <a:off x="3146425" y="2120900"/>
            <a:ext cx="3101975" cy="3016250"/>
          </a:xfrm>
          <a:prstGeom prst="rect">
            <a:avLst/>
          </a:prstGeom>
          <a:solidFill>
            <a:srgbClr val="8ECEAB">
              <a:alpha val="69019"/>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6" name="Text Box 15">
            <a:extLst>
              <a:ext uri="{FF2B5EF4-FFF2-40B4-BE49-F238E27FC236}">
                <a16:creationId xmlns:a16="http://schemas.microsoft.com/office/drawing/2014/main" id="{55AA42D9-5057-47B8-80D3-2A4FDFE4B2A6}"/>
              </a:ext>
            </a:extLst>
          </p:cNvPr>
          <p:cNvSpPr txBox="1">
            <a:spLocks noChangeArrowheads="1"/>
          </p:cNvSpPr>
          <p:nvPr/>
        </p:nvSpPr>
        <p:spPr bwMode="auto">
          <a:xfrm rot="-5400000">
            <a:off x="-67468" y="3431381"/>
            <a:ext cx="26352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a:t>Average Total Costs</a:t>
            </a:r>
          </a:p>
        </p:txBody>
      </p:sp>
      <p:grpSp>
        <p:nvGrpSpPr>
          <p:cNvPr id="2" name="Group 27">
            <a:extLst>
              <a:ext uri="{FF2B5EF4-FFF2-40B4-BE49-F238E27FC236}">
                <a16:creationId xmlns:a16="http://schemas.microsoft.com/office/drawing/2014/main" id="{A5840110-6DF5-4350-9753-153F2FF75624}"/>
              </a:ext>
            </a:extLst>
          </p:cNvPr>
          <p:cNvGrpSpPr>
            <a:grpSpLocks/>
          </p:cNvGrpSpPr>
          <p:nvPr/>
        </p:nvGrpSpPr>
        <p:grpSpPr bwMode="auto">
          <a:xfrm>
            <a:off x="1892300" y="2746375"/>
            <a:ext cx="5435600" cy="1328738"/>
            <a:chOff x="1662" y="1393"/>
            <a:chExt cx="3424" cy="837"/>
          </a:xfrm>
        </p:grpSpPr>
        <p:sp>
          <p:nvSpPr>
            <p:cNvPr id="24595" name="Arc 24">
              <a:extLst>
                <a:ext uri="{FF2B5EF4-FFF2-40B4-BE49-F238E27FC236}">
                  <a16:creationId xmlns:a16="http://schemas.microsoft.com/office/drawing/2014/main" id="{E72E6C3A-05F7-41E5-941D-09149A06C4B9}"/>
                </a:ext>
              </a:extLst>
            </p:cNvPr>
            <p:cNvSpPr>
              <a:spLocks/>
            </p:cNvSpPr>
            <p:nvPr/>
          </p:nvSpPr>
          <p:spPr bwMode="auto">
            <a:xfrm rot="10800000">
              <a:off x="1662" y="1393"/>
              <a:ext cx="821" cy="837"/>
            </a:xfrm>
            <a:custGeom>
              <a:avLst/>
              <a:gdLst>
                <a:gd name="T0" fmla="*/ 0 w 21186"/>
                <a:gd name="T1" fmla="*/ 0 h 21600"/>
                <a:gd name="T2" fmla="*/ 0 w 21186"/>
                <a:gd name="T3" fmla="*/ 0 h 21600"/>
                <a:gd name="T4" fmla="*/ 0 w 21186"/>
                <a:gd name="T5" fmla="*/ 0 h 21600"/>
                <a:gd name="T6" fmla="*/ 0 60000 65536"/>
                <a:gd name="T7" fmla="*/ 0 60000 65536"/>
                <a:gd name="T8" fmla="*/ 0 60000 65536"/>
                <a:gd name="T9" fmla="*/ 0 w 21186"/>
                <a:gd name="T10" fmla="*/ 0 h 21600"/>
                <a:gd name="T11" fmla="*/ 21186 w 21186"/>
                <a:gd name="T12" fmla="*/ 21600 h 21600"/>
              </a:gdLst>
              <a:ahLst/>
              <a:cxnLst>
                <a:cxn ang="T6">
                  <a:pos x="T0" y="T1"/>
                </a:cxn>
                <a:cxn ang="T7">
                  <a:pos x="T2" y="T3"/>
                </a:cxn>
                <a:cxn ang="T8">
                  <a:pos x="T4" y="T5"/>
                </a:cxn>
              </a:cxnLst>
              <a:rect l="T9" t="T10" r="T11" b="T12"/>
              <a:pathLst>
                <a:path w="21186" h="21600" fill="none" extrusionOk="0">
                  <a:moveTo>
                    <a:pt x="-1" y="0"/>
                  </a:moveTo>
                  <a:cubicBezTo>
                    <a:pt x="10305" y="0"/>
                    <a:pt x="19176" y="7280"/>
                    <a:pt x="21185" y="17389"/>
                  </a:cubicBezTo>
                </a:path>
                <a:path w="21186" h="21600" stroke="0" extrusionOk="0">
                  <a:moveTo>
                    <a:pt x="-1" y="0"/>
                  </a:moveTo>
                  <a:cubicBezTo>
                    <a:pt x="10305" y="0"/>
                    <a:pt x="19176" y="7280"/>
                    <a:pt x="21185" y="17389"/>
                  </a:cubicBezTo>
                  <a:lnTo>
                    <a:pt x="0" y="21600"/>
                  </a:lnTo>
                  <a:close/>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4596" name="Arc 25">
              <a:extLst>
                <a:ext uri="{FF2B5EF4-FFF2-40B4-BE49-F238E27FC236}">
                  <a16:creationId xmlns:a16="http://schemas.microsoft.com/office/drawing/2014/main" id="{8106B8AD-C7CA-4F33-B9E6-6237E7254FE3}"/>
                </a:ext>
              </a:extLst>
            </p:cNvPr>
            <p:cNvSpPr>
              <a:spLocks/>
            </p:cNvSpPr>
            <p:nvPr/>
          </p:nvSpPr>
          <p:spPr bwMode="auto">
            <a:xfrm rot="10800000" flipH="1">
              <a:off x="4263" y="1393"/>
              <a:ext cx="823" cy="837"/>
            </a:xfrm>
            <a:custGeom>
              <a:avLst/>
              <a:gdLst>
                <a:gd name="T0" fmla="*/ 0 w 21228"/>
                <a:gd name="T1" fmla="*/ 0 h 21600"/>
                <a:gd name="T2" fmla="*/ 0 w 21228"/>
                <a:gd name="T3" fmla="*/ 0 h 21600"/>
                <a:gd name="T4" fmla="*/ 0 w 21228"/>
                <a:gd name="T5" fmla="*/ 0 h 21600"/>
                <a:gd name="T6" fmla="*/ 0 60000 65536"/>
                <a:gd name="T7" fmla="*/ 0 60000 65536"/>
                <a:gd name="T8" fmla="*/ 0 60000 65536"/>
                <a:gd name="T9" fmla="*/ 0 w 21228"/>
                <a:gd name="T10" fmla="*/ 0 h 21600"/>
                <a:gd name="T11" fmla="*/ 21228 w 21228"/>
                <a:gd name="T12" fmla="*/ 21600 h 21600"/>
              </a:gdLst>
              <a:ahLst/>
              <a:cxnLst>
                <a:cxn ang="T6">
                  <a:pos x="T0" y="T1"/>
                </a:cxn>
                <a:cxn ang="T7">
                  <a:pos x="T2" y="T3"/>
                </a:cxn>
                <a:cxn ang="T8">
                  <a:pos x="T4" y="T5"/>
                </a:cxn>
              </a:cxnLst>
              <a:rect l="T9" t="T10" r="T11" b="T12"/>
              <a:pathLst>
                <a:path w="21228" h="21600" fill="none" extrusionOk="0">
                  <a:moveTo>
                    <a:pt x="-1" y="0"/>
                  </a:moveTo>
                  <a:cubicBezTo>
                    <a:pt x="10391" y="0"/>
                    <a:pt x="19309" y="7398"/>
                    <a:pt x="21228" y="17610"/>
                  </a:cubicBezTo>
                </a:path>
                <a:path w="21228" h="21600" stroke="0" extrusionOk="0">
                  <a:moveTo>
                    <a:pt x="-1" y="0"/>
                  </a:moveTo>
                  <a:cubicBezTo>
                    <a:pt x="10391" y="0"/>
                    <a:pt x="19309" y="7398"/>
                    <a:pt x="21228" y="17610"/>
                  </a:cubicBezTo>
                  <a:lnTo>
                    <a:pt x="0" y="21600"/>
                  </a:lnTo>
                  <a:close/>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4597" name="Line 26">
              <a:extLst>
                <a:ext uri="{FF2B5EF4-FFF2-40B4-BE49-F238E27FC236}">
                  <a16:creationId xmlns:a16="http://schemas.microsoft.com/office/drawing/2014/main" id="{0FAC55FD-D2A4-4FDE-931C-100E2ADBC9F4}"/>
                </a:ext>
              </a:extLst>
            </p:cNvPr>
            <p:cNvSpPr>
              <a:spLocks noChangeShapeType="1"/>
            </p:cNvSpPr>
            <p:nvPr/>
          </p:nvSpPr>
          <p:spPr bwMode="auto">
            <a:xfrm>
              <a:off x="2482" y="2229"/>
              <a:ext cx="1804" cy="0"/>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1" name="Text Box 14">
            <a:extLst>
              <a:ext uri="{FF2B5EF4-FFF2-40B4-BE49-F238E27FC236}">
                <a16:creationId xmlns:a16="http://schemas.microsoft.com/office/drawing/2014/main" id="{0E922E12-9434-4A29-B538-7779C277E296}"/>
              </a:ext>
            </a:extLst>
          </p:cNvPr>
          <p:cNvSpPr txBox="1">
            <a:spLocks noChangeArrowheads="1"/>
          </p:cNvSpPr>
          <p:nvPr/>
        </p:nvSpPr>
        <p:spPr bwMode="auto">
          <a:xfrm>
            <a:off x="6384925" y="3979863"/>
            <a:ext cx="13112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t>Long-run</a:t>
            </a:r>
          </a:p>
          <a:p>
            <a:pPr algn="ctr" eaLnBrk="1" hangingPunct="1">
              <a:lnSpc>
                <a:spcPct val="85000"/>
              </a:lnSpc>
            </a:pPr>
            <a:r>
              <a:rPr lang="en-US" altLang="cs-CZ" sz="2000" b="1"/>
              <a:t>ATC</a:t>
            </a:r>
          </a:p>
        </p:txBody>
      </p:sp>
      <p:sp>
        <p:nvSpPr>
          <p:cNvPr id="32" name="Text Box 31">
            <a:extLst>
              <a:ext uri="{FF2B5EF4-FFF2-40B4-BE49-F238E27FC236}">
                <a16:creationId xmlns:a16="http://schemas.microsoft.com/office/drawing/2014/main" id="{8C209898-D3A8-4F8D-999B-A9FA80FE4876}"/>
              </a:ext>
            </a:extLst>
          </p:cNvPr>
          <p:cNvSpPr txBox="1">
            <a:spLocks noChangeArrowheads="1"/>
          </p:cNvSpPr>
          <p:nvPr/>
        </p:nvSpPr>
        <p:spPr bwMode="auto">
          <a:xfrm>
            <a:off x="1565275" y="2119313"/>
            <a:ext cx="1552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000" b="1"/>
              <a:t>Economies</a:t>
            </a:r>
          </a:p>
          <a:p>
            <a:pPr algn="ctr" eaLnBrk="1" hangingPunct="1"/>
            <a:r>
              <a:rPr lang="en-US" altLang="cs-CZ" sz="2000" b="1"/>
              <a:t>Of Scale</a:t>
            </a:r>
          </a:p>
        </p:txBody>
      </p:sp>
      <p:sp>
        <p:nvSpPr>
          <p:cNvPr id="33" name="Text Box 35">
            <a:extLst>
              <a:ext uri="{FF2B5EF4-FFF2-40B4-BE49-F238E27FC236}">
                <a16:creationId xmlns:a16="http://schemas.microsoft.com/office/drawing/2014/main" id="{BB92DA0D-6060-4255-8FE9-DB82CC4D7BE3}"/>
              </a:ext>
            </a:extLst>
          </p:cNvPr>
          <p:cNvSpPr txBox="1">
            <a:spLocks noChangeArrowheads="1"/>
          </p:cNvSpPr>
          <p:nvPr/>
        </p:nvSpPr>
        <p:spPr bwMode="auto">
          <a:xfrm>
            <a:off x="3571875" y="2116138"/>
            <a:ext cx="23383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000" b="1"/>
              <a:t>Constant Returns</a:t>
            </a:r>
          </a:p>
          <a:p>
            <a:pPr algn="ctr" eaLnBrk="1" hangingPunct="1"/>
            <a:r>
              <a:rPr lang="en-US" altLang="cs-CZ" sz="2000" b="1"/>
              <a:t>To Scale</a:t>
            </a:r>
          </a:p>
        </p:txBody>
      </p:sp>
      <p:sp>
        <p:nvSpPr>
          <p:cNvPr id="34" name="Text Box 36">
            <a:extLst>
              <a:ext uri="{FF2B5EF4-FFF2-40B4-BE49-F238E27FC236}">
                <a16:creationId xmlns:a16="http://schemas.microsoft.com/office/drawing/2014/main" id="{81461981-84E0-45D5-A036-D5EDA4B10CA4}"/>
              </a:ext>
            </a:extLst>
          </p:cNvPr>
          <p:cNvSpPr txBox="1">
            <a:spLocks noChangeArrowheads="1"/>
          </p:cNvSpPr>
          <p:nvPr/>
        </p:nvSpPr>
        <p:spPr bwMode="auto">
          <a:xfrm>
            <a:off x="6138863" y="2112963"/>
            <a:ext cx="17478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b="1"/>
              <a:t>Diseconomies</a:t>
            </a:r>
          </a:p>
          <a:p>
            <a:pPr algn="ctr" eaLnBrk="1" hangingPunct="1"/>
            <a:r>
              <a:rPr lang="en-US" altLang="cs-CZ" b="1"/>
              <a:t>Of Scale</a:t>
            </a:r>
          </a:p>
        </p:txBody>
      </p:sp>
      <p:sp>
        <p:nvSpPr>
          <p:cNvPr id="35" name="Text Box 37">
            <a:extLst>
              <a:ext uri="{FF2B5EF4-FFF2-40B4-BE49-F238E27FC236}">
                <a16:creationId xmlns:a16="http://schemas.microsoft.com/office/drawing/2014/main" id="{7E426DCC-674B-4937-80A8-166B67C898E1}"/>
              </a:ext>
            </a:extLst>
          </p:cNvPr>
          <p:cNvSpPr txBox="1">
            <a:spLocks noChangeArrowheads="1"/>
          </p:cNvSpPr>
          <p:nvPr/>
        </p:nvSpPr>
        <p:spPr bwMode="auto">
          <a:xfrm>
            <a:off x="2940050" y="5229225"/>
            <a:ext cx="436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i="1"/>
              <a:t>q</a:t>
            </a:r>
            <a:r>
              <a:rPr lang="en-US" altLang="cs-CZ" sz="2000" b="1" i="1" baseline="-25000"/>
              <a:t>1</a:t>
            </a:r>
          </a:p>
        </p:txBody>
      </p:sp>
      <p:sp>
        <p:nvSpPr>
          <p:cNvPr id="36" name="Text Box 38">
            <a:extLst>
              <a:ext uri="{FF2B5EF4-FFF2-40B4-BE49-F238E27FC236}">
                <a16:creationId xmlns:a16="http://schemas.microsoft.com/office/drawing/2014/main" id="{5285EEA7-BFBC-4E02-A63C-B01A8179FFBD}"/>
              </a:ext>
            </a:extLst>
          </p:cNvPr>
          <p:cNvSpPr txBox="1">
            <a:spLocks noChangeArrowheads="1"/>
          </p:cNvSpPr>
          <p:nvPr/>
        </p:nvSpPr>
        <p:spPr bwMode="auto">
          <a:xfrm>
            <a:off x="6037263" y="5237163"/>
            <a:ext cx="436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i="1"/>
              <a:t>q</a:t>
            </a:r>
            <a:r>
              <a:rPr lang="en-US" altLang="cs-CZ" sz="2000" b="1" i="1" baseline="-25000"/>
              <a:t>2</a:t>
            </a:r>
          </a:p>
        </p:txBody>
      </p:sp>
      <p:sp>
        <p:nvSpPr>
          <p:cNvPr id="1035" name="Text Box 11">
            <a:extLst>
              <a:ext uri="{FF2B5EF4-FFF2-40B4-BE49-F238E27FC236}">
                <a16:creationId xmlns:a16="http://schemas.microsoft.com/office/drawing/2014/main" id="{FA28FDF8-A1C1-41D7-ABFC-9A36C58A44BE}"/>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2C91F868-7904-4C73-989E-2AAD65965F98}" type="slidenum">
              <a:rPr lang="en-US" altLang="cs-CZ" sz="1400">
                <a:solidFill>
                  <a:schemeClr val="bg1"/>
                </a:solidFill>
                <a:cs typeface="Arial" panose="020B0604020202020204" pitchFamily="34" charset="0"/>
              </a:rPr>
              <a:pPr eaLnBrk="1" hangingPunct="1"/>
              <a:t>23</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left)">
                                      <p:cBhvr>
                                        <p:cTn id="11" dur="500"/>
                                        <p:tgtEl>
                                          <p:spTgt spid="21"/>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500"/>
                                        <p:tgtEl>
                                          <p:spTgt spid="22"/>
                                        </p:tgtEl>
                                      </p:cBhvr>
                                    </p:animEffect>
                                  </p:childTnLst>
                                </p:cTn>
                              </p:par>
                            </p:childTnLst>
                          </p:cTn>
                        </p:par>
                        <p:par>
                          <p:cTn id="16" fill="hold" nodeType="afterGroup">
                            <p:stCondLst>
                              <p:cond delay="1500"/>
                            </p:stCondLst>
                            <p:childTnLst>
                              <p:par>
                                <p:cTn id="17" presetID="1" presetClass="entr" presetSubtype="0"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par>
                          <p:cTn id="19" fill="hold" nodeType="afterGroup">
                            <p:stCondLst>
                              <p:cond delay="1500"/>
                            </p:stCondLst>
                            <p:childTnLst>
                              <p:par>
                                <p:cTn id="20" presetID="22" presetClass="entr" presetSubtype="8"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2000"/>
                                        <p:tgtEl>
                                          <p:spTgt spid="2"/>
                                        </p:tgtEl>
                                      </p:cBhvr>
                                    </p:animEffect>
                                  </p:childTnLst>
                                </p:cTn>
                              </p:par>
                            </p:childTnLst>
                          </p:cTn>
                        </p:par>
                        <p:par>
                          <p:cTn id="23" fill="hold" nodeType="afterGroup">
                            <p:stCondLst>
                              <p:cond delay="3500"/>
                            </p:stCondLst>
                            <p:childTnLst>
                              <p:par>
                                <p:cTn id="24" presetID="1" presetClass="entr" presetSubtype="0" fill="hold" grpId="1" nodeType="afterEffect">
                                  <p:stCondLst>
                                    <p:cond delay="0"/>
                                  </p:stCondLst>
                                  <p:childTnLst>
                                    <p:set>
                                      <p:cBhvr>
                                        <p:cTn id="25" dur="1" fill="hold">
                                          <p:stCondLst>
                                            <p:cond delay="0"/>
                                          </p:stCondLst>
                                        </p:cTn>
                                        <p:tgtEl>
                                          <p:spTgt spid="31"/>
                                        </p:tgtEl>
                                        <p:attrNameLst>
                                          <p:attrName>style.visibility</p:attrName>
                                        </p:attrNameLst>
                                      </p:cBhvr>
                                      <p:to>
                                        <p:strVal val="visible"/>
                                      </p:to>
                                    </p:set>
                                  </p:childTnLst>
                                </p:cTn>
                              </p:par>
                            </p:childTnLst>
                          </p:cTn>
                        </p:par>
                        <p:par>
                          <p:cTn id="26" fill="hold" nodeType="afterGroup">
                            <p:stCondLst>
                              <p:cond delay="3500"/>
                            </p:stCondLst>
                            <p:childTnLst>
                              <p:par>
                                <p:cTn id="27" presetID="22" presetClass="entr" presetSubtype="1"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1000"/>
                                        <p:tgtEl>
                                          <p:spTgt spid="23"/>
                                        </p:tgtEl>
                                      </p:cBhvr>
                                    </p:animEffect>
                                  </p:childTnLst>
                                </p:cTn>
                              </p:par>
                            </p:childTnLst>
                          </p:cTn>
                        </p:par>
                        <p:par>
                          <p:cTn id="30" fill="hold" nodeType="afterGroup">
                            <p:stCondLst>
                              <p:cond delay="4500"/>
                            </p:stCondLst>
                            <p:childTnLst>
                              <p:par>
                                <p:cTn id="31" presetID="1" presetClass="entr" presetSubtype="0"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par>
                          <p:cTn id="33" fill="hold" nodeType="afterGroup">
                            <p:stCondLst>
                              <p:cond delay="4500"/>
                            </p:stCondLst>
                            <p:childTnLst>
                              <p:par>
                                <p:cTn id="34" presetID="1"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wipe(up)">
                                      <p:cBhvr>
                                        <p:cTn id="40" dur="1000"/>
                                        <p:tgtEl>
                                          <p:spTgt spid="25"/>
                                        </p:tgtEl>
                                      </p:cBhvr>
                                    </p:animEffect>
                                  </p:childTnLst>
                                </p:cTn>
                              </p:par>
                            </p:childTnLst>
                          </p:cTn>
                        </p:par>
                        <p:par>
                          <p:cTn id="41" fill="hold" nodeType="afterGroup">
                            <p:stCondLst>
                              <p:cond delay="1000"/>
                            </p:stCondLst>
                            <p:childTnLst>
                              <p:par>
                                <p:cTn id="42" presetID="1" presetClass="entr" presetSubtype="0" fill="hold" grpId="0" nodeType="afterEffect">
                                  <p:stCondLst>
                                    <p:cond delay="0"/>
                                  </p:stCondLst>
                                  <p:childTnLst>
                                    <p:set>
                                      <p:cBhvr>
                                        <p:cTn id="43" dur="1" fill="hold">
                                          <p:stCondLst>
                                            <p:cond delay="0"/>
                                          </p:stCondLst>
                                        </p:cTn>
                                        <p:tgtEl>
                                          <p:spTgt spid="33"/>
                                        </p:tgtEl>
                                        <p:attrNameLst>
                                          <p:attrName>style.visibility</p:attrName>
                                        </p:attrNameLst>
                                      </p:cBhvr>
                                      <p:to>
                                        <p:strVal val="visible"/>
                                      </p:to>
                                    </p:set>
                                  </p:childTnLst>
                                </p:cTn>
                              </p:par>
                            </p:childTnLst>
                          </p:cTn>
                        </p:par>
                        <p:par>
                          <p:cTn id="44" fill="hold" nodeType="afterGroup">
                            <p:stCondLst>
                              <p:cond delay="1000"/>
                            </p:stCondLst>
                            <p:childTnLst>
                              <p:par>
                                <p:cTn id="45" presetID="1" presetClass="entr" presetSubtype="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up)">
                                      <p:cBhvr>
                                        <p:cTn id="51" dur="1000"/>
                                        <p:tgtEl>
                                          <p:spTgt spid="24"/>
                                        </p:tgtEl>
                                      </p:cBhvr>
                                    </p:animEffect>
                                  </p:childTnLst>
                                </p:cTn>
                              </p:par>
                            </p:childTnLst>
                          </p:cTn>
                        </p:par>
                        <p:par>
                          <p:cTn id="52" fill="hold" nodeType="afterGroup">
                            <p:stCondLst>
                              <p:cond delay="1000"/>
                            </p:stCondLst>
                            <p:childTnLst>
                              <p:par>
                                <p:cTn id="53" presetID="1"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3" grpId="0" animBg="1"/>
      <p:bldP spid="24" grpId="0" animBg="1"/>
      <p:bldP spid="25" grpId="0" animBg="1"/>
      <p:bldP spid="26" grpId="0"/>
      <p:bldP spid="31" grpId="0"/>
      <p:bldP spid="31" grpId="1"/>
      <p:bldP spid="32" grpId="0"/>
      <p:bldP spid="33" grpId="0"/>
      <p:bldP spid="34" grpId="0"/>
      <p:bldP spid="35" grpId="0"/>
      <p:bldP spid="3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a:extLst>
              <a:ext uri="{FF2B5EF4-FFF2-40B4-BE49-F238E27FC236}">
                <a16:creationId xmlns:a16="http://schemas.microsoft.com/office/drawing/2014/main" id="{E436D6D7-6760-40FB-AE56-BC27D799AD5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5603" name="Rectangle 2">
            <a:extLst>
              <a:ext uri="{FF2B5EF4-FFF2-40B4-BE49-F238E27FC236}">
                <a16:creationId xmlns:a16="http://schemas.microsoft.com/office/drawing/2014/main" id="{B94C4CC2-A163-472F-82CF-059B9B3EF46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MES and Industry Structure</a:t>
            </a:r>
          </a:p>
        </p:txBody>
      </p:sp>
      <p:sp>
        <p:nvSpPr>
          <p:cNvPr id="25604" name="Rectangle 4">
            <a:extLst>
              <a:ext uri="{FF2B5EF4-FFF2-40B4-BE49-F238E27FC236}">
                <a16:creationId xmlns:a16="http://schemas.microsoft.com/office/drawing/2014/main" id="{7E00401B-B4B0-4CA6-A599-D458073DA13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5605" name="Rectangle 5">
            <a:extLst>
              <a:ext uri="{FF2B5EF4-FFF2-40B4-BE49-F238E27FC236}">
                <a16:creationId xmlns:a16="http://schemas.microsoft.com/office/drawing/2014/main" id="{1B5F30B0-E0B8-4E2E-A16E-D142B4E8AA1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4" name="Rectangle 3">
            <a:extLst>
              <a:ext uri="{FF2B5EF4-FFF2-40B4-BE49-F238E27FC236}">
                <a16:creationId xmlns:a16="http://schemas.microsoft.com/office/drawing/2014/main" id="{E4BFBA85-5145-4BC3-A597-0AD848568C5C}"/>
              </a:ext>
            </a:extLst>
          </p:cNvPr>
          <p:cNvSpPr>
            <a:spLocks noChangeArrowheads="1"/>
          </p:cNvSpPr>
          <p:nvPr/>
        </p:nvSpPr>
        <p:spPr bwMode="auto">
          <a:xfrm>
            <a:off x="1479550" y="1981200"/>
            <a:ext cx="6369050" cy="3267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a:p>
        </p:txBody>
      </p:sp>
      <p:sp>
        <p:nvSpPr>
          <p:cNvPr id="15" name="Text Box 5">
            <a:extLst>
              <a:ext uri="{FF2B5EF4-FFF2-40B4-BE49-F238E27FC236}">
                <a16:creationId xmlns:a16="http://schemas.microsoft.com/office/drawing/2014/main" id="{0497EFCB-4D09-4D12-9C88-6F623A268E78}"/>
              </a:ext>
            </a:extLst>
          </p:cNvPr>
          <p:cNvSpPr txBox="1">
            <a:spLocks noChangeArrowheads="1"/>
          </p:cNvSpPr>
          <p:nvPr/>
        </p:nvSpPr>
        <p:spPr bwMode="auto">
          <a:xfrm>
            <a:off x="4246563" y="5545138"/>
            <a:ext cx="10239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a:t>Output</a:t>
            </a:r>
          </a:p>
        </p:txBody>
      </p:sp>
      <p:sp>
        <p:nvSpPr>
          <p:cNvPr id="16" name="Text Box 10">
            <a:extLst>
              <a:ext uri="{FF2B5EF4-FFF2-40B4-BE49-F238E27FC236}">
                <a16:creationId xmlns:a16="http://schemas.microsoft.com/office/drawing/2014/main" id="{DC9398C2-BBFB-4876-8F94-FE3F146A4FA1}"/>
              </a:ext>
            </a:extLst>
          </p:cNvPr>
          <p:cNvSpPr txBox="1">
            <a:spLocks noChangeArrowheads="1"/>
          </p:cNvSpPr>
          <p:nvPr/>
        </p:nvSpPr>
        <p:spPr bwMode="auto">
          <a:xfrm rot="-5400000">
            <a:off x="-94456" y="3399631"/>
            <a:ext cx="26352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a:t>Average Total Costs</a:t>
            </a:r>
          </a:p>
        </p:txBody>
      </p:sp>
      <p:sp>
        <p:nvSpPr>
          <p:cNvPr id="17" name="Rectangle 25">
            <a:extLst>
              <a:ext uri="{FF2B5EF4-FFF2-40B4-BE49-F238E27FC236}">
                <a16:creationId xmlns:a16="http://schemas.microsoft.com/office/drawing/2014/main" id="{829E28AA-47E1-41AB-BF51-BC4DEC08FA82}"/>
              </a:ext>
            </a:extLst>
          </p:cNvPr>
          <p:cNvSpPr>
            <a:spLocks noChangeArrowheads="1"/>
          </p:cNvSpPr>
          <p:nvPr/>
        </p:nvSpPr>
        <p:spPr bwMode="auto">
          <a:xfrm>
            <a:off x="1589088" y="2092325"/>
            <a:ext cx="4767262" cy="3005138"/>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 name="Text Box 26">
            <a:extLst>
              <a:ext uri="{FF2B5EF4-FFF2-40B4-BE49-F238E27FC236}">
                <a16:creationId xmlns:a16="http://schemas.microsoft.com/office/drawing/2014/main" id="{F5369D00-665F-4C4B-B4CD-F2C2F25188AE}"/>
              </a:ext>
            </a:extLst>
          </p:cNvPr>
          <p:cNvSpPr txBox="1">
            <a:spLocks noChangeArrowheads="1"/>
          </p:cNvSpPr>
          <p:nvPr/>
        </p:nvSpPr>
        <p:spPr bwMode="auto">
          <a:xfrm>
            <a:off x="3216275" y="2087563"/>
            <a:ext cx="1552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000" b="1"/>
              <a:t>Economies</a:t>
            </a:r>
          </a:p>
          <a:p>
            <a:pPr algn="ctr" eaLnBrk="1" hangingPunct="1"/>
            <a:r>
              <a:rPr lang="en-US" altLang="cs-CZ" sz="2000" b="1"/>
              <a:t>Of Scale</a:t>
            </a:r>
          </a:p>
        </p:txBody>
      </p:sp>
      <p:sp>
        <p:nvSpPr>
          <p:cNvPr id="19" name="Rectangle 28">
            <a:extLst>
              <a:ext uri="{FF2B5EF4-FFF2-40B4-BE49-F238E27FC236}">
                <a16:creationId xmlns:a16="http://schemas.microsoft.com/office/drawing/2014/main" id="{20797033-7413-4746-97CC-1682C005F2B4}"/>
              </a:ext>
            </a:extLst>
          </p:cNvPr>
          <p:cNvSpPr>
            <a:spLocks noChangeArrowheads="1"/>
          </p:cNvSpPr>
          <p:nvPr/>
        </p:nvSpPr>
        <p:spPr bwMode="auto">
          <a:xfrm>
            <a:off x="6353175" y="2089150"/>
            <a:ext cx="1360488" cy="3016250"/>
          </a:xfrm>
          <a:prstGeom prst="rect">
            <a:avLst/>
          </a:prstGeom>
          <a:solidFill>
            <a:schemeClr val="accent6">
              <a:lumMod val="20000"/>
              <a:lumOff val="80000"/>
              <a:alpha val="74000"/>
            </a:schemeClr>
          </a:solidFill>
          <a:ln w="9525">
            <a:solidFill>
              <a:schemeClr val="tx1"/>
            </a:solidFill>
            <a:miter lim="800000"/>
            <a:headEnd/>
            <a:tailEnd/>
          </a:ln>
        </p:spPr>
        <p:txBody>
          <a:bodyPr wrap="none" anchor="ctr"/>
          <a:lstStyle/>
          <a:p>
            <a:pPr>
              <a:defRPr/>
            </a:pPr>
            <a:endParaRPr lang="en-US">
              <a:latin typeface="Arial" charset="0"/>
            </a:endParaRPr>
          </a:p>
        </p:txBody>
      </p:sp>
      <p:sp>
        <p:nvSpPr>
          <p:cNvPr id="20" name="Text Box 30">
            <a:extLst>
              <a:ext uri="{FF2B5EF4-FFF2-40B4-BE49-F238E27FC236}">
                <a16:creationId xmlns:a16="http://schemas.microsoft.com/office/drawing/2014/main" id="{D9A0F706-A74F-47D3-A483-CF82BC67FC30}"/>
              </a:ext>
            </a:extLst>
          </p:cNvPr>
          <p:cNvSpPr txBox="1">
            <a:spLocks noChangeArrowheads="1"/>
          </p:cNvSpPr>
          <p:nvPr/>
        </p:nvSpPr>
        <p:spPr bwMode="auto">
          <a:xfrm>
            <a:off x="6389688" y="2108200"/>
            <a:ext cx="138588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400" b="1"/>
              <a:t>Diseconomies</a:t>
            </a:r>
          </a:p>
          <a:p>
            <a:pPr algn="ctr" eaLnBrk="1" hangingPunct="1"/>
            <a:r>
              <a:rPr lang="en-US" altLang="cs-CZ" sz="1400" b="1"/>
              <a:t>Of Scale</a:t>
            </a:r>
          </a:p>
        </p:txBody>
      </p:sp>
      <p:sp>
        <p:nvSpPr>
          <p:cNvPr id="21" name="Freeform 24">
            <a:extLst>
              <a:ext uri="{FF2B5EF4-FFF2-40B4-BE49-F238E27FC236}">
                <a16:creationId xmlns:a16="http://schemas.microsoft.com/office/drawing/2014/main" id="{EA4C0DAB-C69F-4126-9309-EF30300E8CE0}"/>
              </a:ext>
            </a:extLst>
          </p:cNvPr>
          <p:cNvSpPr>
            <a:spLocks/>
          </p:cNvSpPr>
          <p:nvPr/>
        </p:nvSpPr>
        <p:spPr bwMode="auto">
          <a:xfrm>
            <a:off x="1774825" y="2397125"/>
            <a:ext cx="5640388" cy="2006600"/>
          </a:xfrm>
          <a:custGeom>
            <a:avLst/>
            <a:gdLst>
              <a:gd name="T0" fmla="*/ 0 w 4005"/>
              <a:gd name="T1" fmla="*/ 0 h 1374"/>
              <a:gd name="T2" fmla="*/ 2147483647 w 4005"/>
              <a:gd name="T3" fmla="*/ 2147483647 h 1374"/>
              <a:gd name="T4" fmla="*/ 2147483647 w 4005"/>
              <a:gd name="T5" fmla="*/ 2147483647 h 1374"/>
              <a:gd name="T6" fmla="*/ 0 60000 65536"/>
              <a:gd name="T7" fmla="*/ 0 60000 65536"/>
              <a:gd name="T8" fmla="*/ 0 60000 65536"/>
              <a:gd name="T9" fmla="*/ 0 w 4005"/>
              <a:gd name="T10" fmla="*/ 0 h 1374"/>
              <a:gd name="T11" fmla="*/ 4005 w 4005"/>
              <a:gd name="T12" fmla="*/ 1374 h 1374"/>
            </a:gdLst>
            <a:ahLst/>
            <a:cxnLst>
              <a:cxn ang="T6">
                <a:pos x="T0" y="T1"/>
              </a:cxn>
              <a:cxn ang="T7">
                <a:pos x="T2" y="T3"/>
              </a:cxn>
              <a:cxn ang="T8">
                <a:pos x="T4" y="T5"/>
              </a:cxn>
            </a:cxnLst>
            <a:rect l="T9" t="T10" r="T11" b="T12"/>
            <a:pathLst>
              <a:path w="4005" h="1374">
                <a:moveTo>
                  <a:pt x="0" y="0"/>
                </a:moveTo>
                <a:cubicBezTo>
                  <a:pt x="1007" y="506"/>
                  <a:pt x="2014" y="1012"/>
                  <a:pt x="2681" y="1193"/>
                </a:cubicBezTo>
                <a:cubicBezTo>
                  <a:pt x="3348" y="1374"/>
                  <a:pt x="3676" y="1229"/>
                  <a:pt x="4005" y="1084"/>
                </a:cubicBezTo>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2" name="Text Box 15">
            <a:extLst>
              <a:ext uri="{FF2B5EF4-FFF2-40B4-BE49-F238E27FC236}">
                <a16:creationId xmlns:a16="http://schemas.microsoft.com/office/drawing/2014/main" id="{A281CD1B-5187-42AF-B6C6-FEC33B5C931C}"/>
              </a:ext>
            </a:extLst>
          </p:cNvPr>
          <p:cNvSpPr txBox="1">
            <a:spLocks noChangeArrowheads="1"/>
          </p:cNvSpPr>
          <p:nvPr/>
        </p:nvSpPr>
        <p:spPr bwMode="auto">
          <a:xfrm>
            <a:off x="6357938" y="4403725"/>
            <a:ext cx="13112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t>Long-run</a:t>
            </a:r>
          </a:p>
          <a:p>
            <a:pPr algn="ctr" eaLnBrk="1" hangingPunct="1">
              <a:lnSpc>
                <a:spcPct val="85000"/>
              </a:lnSpc>
            </a:pPr>
            <a:r>
              <a:rPr lang="en-US" altLang="cs-CZ" sz="2000" b="1"/>
              <a:t>ATC</a:t>
            </a:r>
          </a:p>
        </p:txBody>
      </p:sp>
      <p:sp>
        <p:nvSpPr>
          <p:cNvPr id="1035" name="Text Box 11">
            <a:extLst>
              <a:ext uri="{FF2B5EF4-FFF2-40B4-BE49-F238E27FC236}">
                <a16:creationId xmlns:a16="http://schemas.microsoft.com/office/drawing/2014/main" id="{263A8620-4ACD-4432-BA4F-9CBC66158529}"/>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82B5D284-558F-497C-9AEB-57ABF2B6F615}" type="slidenum">
              <a:rPr lang="en-US" altLang="cs-CZ" sz="1400">
                <a:solidFill>
                  <a:schemeClr val="bg1"/>
                </a:solidFill>
                <a:cs typeface="Arial" panose="020B0604020202020204" pitchFamily="34" charset="0"/>
              </a:rPr>
              <a:pPr eaLnBrk="1" hangingPunct="1"/>
              <a:t>24</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1000"/>
                                        <p:tgtEl>
                                          <p:spTgt spid="14"/>
                                        </p:tgtEl>
                                      </p:cBhvr>
                                    </p:animEffect>
                                  </p:childTnLst>
                                </p:cTn>
                              </p:par>
                            </p:childTnLst>
                          </p:cTn>
                        </p:par>
                        <p:par>
                          <p:cTn id="12" fill="hold" nodeType="afterGroup">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par>
                          <p:cTn id="16" fill="hold" nodeType="afterGroup">
                            <p:stCondLst>
                              <p:cond delay="2000"/>
                            </p:stCondLst>
                            <p:childTnLst>
                              <p:par>
                                <p:cTn id="17" presetID="22" presetClass="entr" presetSubtype="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2000"/>
                                        <p:tgtEl>
                                          <p:spTgt spid="21"/>
                                        </p:tgtEl>
                                      </p:cBhvr>
                                    </p:animEffect>
                                  </p:childTnLst>
                                </p:cTn>
                              </p:par>
                            </p:childTnLst>
                          </p:cTn>
                        </p:par>
                        <p:par>
                          <p:cTn id="20" fill="hold" nodeType="afterGroup">
                            <p:stCondLst>
                              <p:cond delay="4000"/>
                            </p:stCondLst>
                            <p:childTnLst>
                              <p:par>
                                <p:cTn id="21" presetID="1"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1000"/>
                                        <p:tgtEl>
                                          <p:spTgt spid="17"/>
                                        </p:tgtEl>
                                      </p:cBhvr>
                                    </p:animEffect>
                                  </p:childTnLst>
                                </p:cTn>
                              </p:par>
                            </p:childTnLst>
                          </p:cTn>
                        </p:par>
                        <p:par>
                          <p:cTn id="28" fill="hold" nodeType="afterGroup">
                            <p:stCondLst>
                              <p:cond delay="1000"/>
                            </p:stCondLst>
                            <p:childTnLst>
                              <p:par>
                                <p:cTn id="29" presetID="1" presetClass="entr" presetSubtype="0"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up)">
                                      <p:cBhvr>
                                        <p:cTn id="35" dur="1000"/>
                                        <p:tgtEl>
                                          <p:spTgt spid="19"/>
                                        </p:tgtEl>
                                      </p:cBhvr>
                                    </p:animEffect>
                                  </p:childTnLst>
                                </p:cTn>
                              </p:par>
                            </p:childTnLst>
                          </p:cTn>
                        </p:par>
                        <p:par>
                          <p:cTn id="36" fill="hold" nodeType="afterGroup">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16" grpId="0"/>
      <p:bldP spid="17" grpId="0" animBg="1"/>
      <p:bldP spid="18" grpId="0"/>
      <p:bldP spid="19" grpId="0" animBg="1"/>
      <p:bldP spid="20" grpId="0"/>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AD4668D4-F62C-4B32-B0E5-3CE197B56F0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6627" name="Rectangle 2">
            <a:extLst>
              <a:ext uri="{FF2B5EF4-FFF2-40B4-BE49-F238E27FC236}">
                <a16:creationId xmlns:a16="http://schemas.microsoft.com/office/drawing/2014/main" id="{3680FA39-FC70-4FE4-B3BC-04B0DF93F50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MES and Industry Structure</a:t>
            </a:r>
          </a:p>
        </p:txBody>
      </p:sp>
      <p:sp>
        <p:nvSpPr>
          <p:cNvPr id="26628" name="Rectangle 4">
            <a:extLst>
              <a:ext uri="{FF2B5EF4-FFF2-40B4-BE49-F238E27FC236}">
                <a16:creationId xmlns:a16="http://schemas.microsoft.com/office/drawing/2014/main" id="{BD984CB2-40D5-4595-B868-50704462F9E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6629" name="Rectangle 5">
            <a:extLst>
              <a:ext uri="{FF2B5EF4-FFF2-40B4-BE49-F238E27FC236}">
                <a16:creationId xmlns:a16="http://schemas.microsoft.com/office/drawing/2014/main" id="{E4C85882-6614-4DA5-B865-B0269D53A1C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LO4</a:t>
            </a:r>
          </a:p>
        </p:txBody>
      </p:sp>
      <p:sp>
        <p:nvSpPr>
          <p:cNvPr id="14" name="Text Box 5">
            <a:extLst>
              <a:ext uri="{FF2B5EF4-FFF2-40B4-BE49-F238E27FC236}">
                <a16:creationId xmlns:a16="http://schemas.microsoft.com/office/drawing/2014/main" id="{9DF6580B-6B28-4AD3-AACF-018DE074887F}"/>
              </a:ext>
            </a:extLst>
          </p:cNvPr>
          <p:cNvSpPr txBox="1">
            <a:spLocks noChangeArrowheads="1"/>
          </p:cNvSpPr>
          <p:nvPr/>
        </p:nvSpPr>
        <p:spPr bwMode="auto">
          <a:xfrm>
            <a:off x="5316538" y="5005388"/>
            <a:ext cx="10239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a:t>Output</a:t>
            </a:r>
          </a:p>
        </p:txBody>
      </p:sp>
      <p:sp>
        <p:nvSpPr>
          <p:cNvPr id="15" name="Text Box 7">
            <a:extLst>
              <a:ext uri="{FF2B5EF4-FFF2-40B4-BE49-F238E27FC236}">
                <a16:creationId xmlns:a16="http://schemas.microsoft.com/office/drawing/2014/main" id="{FA734A66-3062-49C5-BC0C-7B52AE008F94}"/>
              </a:ext>
            </a:extLst>
          </p:cNvPr>
          <p:cNvSpPr txBox="1">
            <a:spLocks noChangeArrowheads="1"/>
          </p:cNvSpPr>
          <p:nvPr/>
        </p:nvSpPr>
        <p:spPr bwMode="auto">
          <a:xfrm rot="-5400000">
            <a:off x="975519" y="3223419"/>
            <a:ext cx="26352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b="1"/>
              <a:t>Average Total Costs</a:t>
            </a:r>
          </a:p>
        </p:txBody>
      </p:sp>
      <p:sp>
        <p:nvSpPr>
          <p:cNvPr id="16" name="Text Box 8">
            <a:extLst>
              <a:ext uri="{FF2B5EF4-FFF2-40B4-BE49-F238E27FC236}">
                <a16:creationId xmlns:a16="http://schemas.microsoft.com/office/drawing/2014/main" id="{FCDD39DF-EF6F-4172-9077-FE56C626ABC7}"/>
              </a:ext>
            </a:extLst>
          </p:cNvPr>
          <p:cNvSpPr txBox="1">
            <a:spLocks noChangeArrowheads="1"/>
          </p:cNvSpPr>
          <p:nvPr/>
        </p:nvSpPr>
        <p:spPr bwMode="auto">
          <a:xfrm>
            <a:off x="6232525" y="2562225"/>
            <a:ext cx="13112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sz="2000" b="1"/>
              <a:t>Long-run</a:t>
            </a:r>
          </a:p>
          <a:p>
            <a:pPr algn="ctr" eaLnBrk="1" hangingPunct="1">
              <a:lnSpc>
                <a:spcPct val="85000"/>
              </a:lnSpc>
            </a:pPr>
            <a:r>
              <a:rPr lang="en-US" altLang="cs-CZ" sz="2000" b="1"/>
              <a:t>ATC</a:t>
            </a:r>
          </a:p>
        </p:txBody>
      </p:sp>
      <p:sp>
        <p:nvSpPr>
          <p:cNvPr id="17" name="Rectangle 11">
            <a:extLst>
              <a:ext uri="{FF2B5EF4-FFF2-40B4-BE49-F238E27FC236}">
                <a16:creationId xmlns:a16="http://schemas.microsoft.com/office/drawing/2014/main" id="{D7E9B2CD-B955-4A4E-8711-5D8BF22A1229}"/>
              </a:ext>
            </a:extLst>
          </p:cNvPr>
          <p:cNvSpPr>
            <a:spLocks noChangeArrowheads="1"/>
          </p:cNvSpPr>
          <p:nvPr/>
        </p:nvSpPr>
        <p:spPr bwMode="auto">
          <a:xfrm>
            <a:off x="2659063" y="1916113"/>
            <a:ext cx="1631950" cy="3011487"/>
          </a:xfrm>
          <a:prstGeom prst="rect">
            <a:avLst/>
          </a:prstGeom>
          <a:solidFill>
            <a:srgbClr val="FFFFCC"/>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8" name="Text Box 12">
            <a:extLst>
              <a:ext uri="{FF2B5EF4-FFF2-40B4-BE49-F238E27FC236}">
                <a16:creationId xmlns:a16="http://schemas.microsoft.com/office/drawing/2014/main" id="{05C5BE31-F796-4A1B-926C-A02061AE4034}"/>
              </a:ext>
            </a:extLst>
          </p:cNvPr>
          <p:cNvSpPr txBox="1">
            <a:spLocks noChangeArrowheads="1"/>
          </p:cNvSpPr>
          <p:nvPr/>
        </p:nvSpPr>
        <p:spPr bwMode="auto">
          <a:xfrm>
            <a:off x="2674938" y="1911350"/>
            <a:ext cx="1552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000" b="1"/>
              <a:t>Economies</a:t>
            </a:r>
          </a:p>
          <a:p>
            <a:pPr algn="ctr" eaLnBrk="1" hangingPunct="1"/>
            <a:r>
              <a:rPr lang="en-US" altLang="cs-CZ" sz="2000" b="1"/>
              <a:t>Of Scale</a:t>
            </a:r>
          </a:p>
        </p:txBody>
      </p:sp>
      <p:sp>
        <p:nvSpPr>
          <p:cNvPr id="19" name="Rectangle 14">
            <a:extLst>
              <a:ext uri="{FF2B5EF4-FFF2-40B4-BE49-F238E27FC236}">
                <a16:creationId xmlns:a16="http://schemas.microsoft.com/office/drawing/2014/main" id="{2A1CE1D7-4A92-4A90-B060-76755CF095E5}"/>
              </a:ext>
            </a:extLst>
          </p:cNvPr>
          <p:cNvSpPr>
            <a:spLocks noChangeArrowheads="1"/>
          </p:cNvSpPr>
          <p:nvPr/>
        </p:nvSpPr>
        <p:spPr bwMode="auto">
          <a:xfrm>
            <a:off x="4289425" y="1912938"/>
            <a:ext cx="1981200" cy="3016250"/>
          </a:xfrm>
          <a:prstGeom prst="rect">
            <a:avLst/>
          </a:prstGeom>
          <a:solidFill>
            <a:schemeClr val="accent6">
              <a:lumMod val="20000"/>
              <a:lumOff val="80000"/>
              <a:alpha val="72000"/>
            </a:schemeClr>
          </a:solidFill>
          <a:ln w="9525">
            <a:solidFill>
              <a:schemeClr val="tx1"/>
            </a:solidFill>
            <a:miter lim="800000"/>
            <a:headEnd/>
            <a:tailEnd/>
          </a:ln>
        </p:spPr>
        <p:txBody>
          <a:bodyPr wrap="none" anchor="ctr"/>
          <a:lstStyle/>
          <a:p>
            <a:pPr>
              <a:defRPr/>
            </a:pPr>
            <a:endParaRPr lang="en-US">
              <a:latin typeface="Arial" charset="0"/>
            </a:endParaRPr>
          </a:p>
        </p:txBody>
      </p:sp>
      <p:sp>
        <p:nvSpPr>
          <p:cNvPr id="20" name="Freeform 10">
            <a:extLst>
              <a:ext uri="{FF2B5EF4-FFF2-40B4-BE49-F238E27FC236}">
                <a16:creationId xmlns:a16="http://schemas.microsoft.com/office/drawing/2014/main" id="{8E3B53DF-FFFD-4E07-89F4-8F076B4EC060}"/>
              </a:ext>
            </a:extLst>
          </p:cNvPr>
          <p:cNvSpPr>
            <a:spLocks/>
          </p:cNvSpPr>
          <p:nvPr/>
        </p:nvSpPr>
        <p:spPr bwMode="auto">
          <a:xfrm>
            <a:off x="2854325" y="2243138"/>
            <a:ext cx="3321050" cy="2339975"/>
          </a:xfrm>
          <a:custGeom>
            <a:avLst/>
            <a:gdLst>
              <a:gd name="T0" fmla="*/ 0 w 1207"/>
              <a:gd name="T1" fmla="*/ 2147483647 h 1474"/>
              <a:gd name="T2" fmla="*/ 2147483647 w 1207"/>
              <a:gd name="T3" fmla="*/ 2147483647 h 1474"/>
              <a:gd name="T4" fmla="*/ 2147483647 w 1207"/>
              <a:gd name="T5" fmla="*/ 0 h 1474"/>
              <a:gd name="T6" fmla="*/ 0 60000 65536"/>
              <a:gd name="T7" fmla="*/ 0 60000 65536"/>
              <a:gd name="T8" fmla="*/ 0 60000 65536"/>
              <a:gd name="T9" fmla="*/ 0 w 1207"/>
              <a:gd name="T10" fmla="*/ 0 h 1474"/>
              <a:gd name="T11" fmla="*/ 1207 w 1207"/>
              <a:gd name="T12" fmla="*/ 1474 h 1474"/>
            </a:gdLst>
            <a:ahLst/>
            <a:cxnLst>
              <a:cxn ang="T6">
                <a:pos x="T0" y="T1"/>
              </a:cxn>
              <a:cxn ang="T7">
                <a:pos x="T2" y="T3"/>
              </a:cxn>
              <a:cxn ang="T8">
                <a:pos x="T4" y="T5"/>
              </a:cxn>
            </a:cxnLst>
            <a:rect l="T9" t="T10" r="T11" b="T12"/>
            <a:pathLst>
              <a:path w="1207" h="1474">
                <a:moveTo>
                  <a:pt x="0" y="41"/>
                </a:moveTo>
                <a:cubicBezTo>
                  <a:pt x="167" y="757"/>
                  <a:pt x="334" y="1474"/>
                  <a:pt x="535" y="1467"/>
                </a:cubicBezTo>
                <a:cubicBezTo>
                  <a:pt x="736" y="1460"/>
                  <a:pt x="971" y="730"/>
                  <a:pt x="1207" y="0"/>
                </a:cubicBezTo>
              </a:path>
            </a:pathLst>
          </a:custGeom>
          <a:noFill/>
          <a:ln w="571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21" name="Text Box 16">
            <a:extLst>
              <a:ext uri="{FF2B5EF4-FFF2-40B4-BE49-F238E27FC236}">
                <a16:creationId xmlns:a16="http://schemas.microsoft.com/office/drawing/2014/main" id="{42C2B723-A4C9-4171-8671-19FEA5D7B9DD}"/>
              </a:ext>
            </a:extLst>
          </p:cNvPr>
          <p:cNvSpPr txBox="1">
            <a:spLocks noChangeArrowheads="1"/>
          </p:cNvSpPr>
          <p:nvPr/>
        </p:nvSpPr>
        <p:spPr bwMode="auto">
          <a:xfrm>
            <a:off x="4327525" y="1905000"/>
            <a:ext cx="19224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2000" b="1"/>
              <a:t>Diseconomies</a:t>
            </a:r>
          </a:p>
          <a:p>
            <a:pPr algn="ctr" eaLnBrk="1" hangingPunct="1"/>
            <a:r>
              <a:rPr lang="en-US" altLang="cs-CZ" sz="2000" b="1"/>
              <a:t>Of Scale</a:t>
            </a:r>
          </a:p>
        </p:txBody>
      </p:sp>
      <p:sp>
        <p:nvSpPr>
          <p:cNvPr id="22" name="Rectangle 21">
            <a:extLst>
              <a:ext uri="{FF2B5EF4-FFF2-40B4-BE49-F238E27FC236}">
                <a16:creationId xmlns:a16="http://schemas.microsoft.com/office/drawing/2014/main" id="{A616AA37-4EEA-427F-A60F-005AB3058685}"/>
              </a:ext>
            </a:extLst>
          </p:cNvPr>
          <p:cNvSpPr/>
          <p:nvPr/>
        </p:nvSpPr>
        <p:spPr>
          <a:xfrm>
            <a:off x="2667000" y="1905000"/>
            <a:ext cx="3581400" cy="30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5" name="Text Box 11">
            <a:extLst>
              <a:ext uri="{FF2B5EF4-FFF2-40B4-BE49-F238E27FC236}">
                <a16:creationId xmlns:a16="http://schemas.microsoft.com/office/drawing/2014/main" id="{CD2BEE32-09CB-4C7F-BA94-426851173C9E}"/>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0B138D71-300F-470B-B9F1-2930AE1B3821}" type="slidenum">
              <a:rPr lang="en-US" altLang="cs-CZ" sz="1400">
                <a:solidFill>
                  <a:schemeClr val="bg1"/>
                </a:solidFill>
                <a:cs typeface="Arial" panose="020B0604020202020204" pitchFamily="34" charset="0"/>
              </a:rPr>
              <a:pPr eaLnBrk="1" hangingPunct="1"/>
              <a:t>25</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wipe(left)">
                                      <p:cBhvr>
                                        <p:cTn id="14" dur="2000"/>
                                        <p:tgtEl>
                                          <p:spTgt spid="20"/>
                                        </p:tgtEl>
                                      </p:cBhvr>
                                    </p:animEffect>
                                  </p:childTnLst>
                                </p:cTn>
                              </p:par>
                            </p:childTnLst>
                          </p:cTn>
                        </p:par>
                        <p:par>
                          <p:cTn id="15" fill="hold" nodeType="afterGroup">
                            <p:stCondLst>
                              <p:cond delay="2500"/>
                            </p:stCondLst>
                            <p:childTnLst>
                              <p:par>
                                <p:cTn id="16" presetID="1"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up)">
                                      <p:cBhvr>
                                        <p:cTn id="22" dur="1000"/>
                                        <p:tgtEl>
                                          <p:spTgt spid="17"/>
                                        </p:tgtEl>
                                      </p:cBhvr>
                                    </p:animEffect>
                                  </p:childTnLst>
                                </p:cTn>
                              </p:par>
                            </p:childTnLst>
                          </p:cTn>
                        </p:par>
                        <p:par>
                          <p:cTn id="23" fill="hold" nodeType="afterGroup">
                            <p:stCondLst>
                              <p:cond delay="1000"/>
                            </p:stCondLst>
                            <p:childTnLst>
                              <p:par>
                                <p:cTn id="24" presetID="1"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up)">
                                      <p:cBhvr>
                                        <p:cTn id="30" dur="1000"/>
                                        <p:tgtEl>
                                          <p:spTgt spid="19"/>
                                        </p:tgtEl>
                                      </p:cBhvr>
                                    </p:animEffect>
                                  </p:childTnLst>
                                </p:cTn>
                              </p:par>
                            </p:childTnLst>
                          </p:cTn>
                        </p:par>
                        <p:par>
                          <p:cTn id="31" fill="hold" nodeType="afterGroup">
                            <p:stCondLst>
                              <p:cond delay="1000"/>
                            </p:stCondLst>
                            <p:childTnLst>
                              <p:par>
                                <p:cTn id="32" presetID="1" presetClass="entr" presetSubtype="0" fill="hold" grpId="0" nodeType="afterEffect">
                                  <p:stCondLst>
                                    <p:cond delay="0"/>
                                  </p:stCondLst>
                                  <p:childTnLst>
                                    <p:set>
                                      <p:cBhvr>
                                        <p:cTn id="3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animBg="1"/>
      <p:bldP spid="18" grpId="0"/>
      <p:bldP spid="19" grpId="0" animBg="1"/>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a:extLst>
              <a:ext uri="{FF2B5EF4-FFF2-40B4-BE49-F238E27FC236}">
                <a16:creationId xmlns:a16="http://schemas.microsoft.com/office/drawing/2014/main" id="{03B3CCA7-E07F-483B-A73C-1544D84DA29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7651" name="Rectangle 2">
            <a:extLst>
              <a:ext uri="{FF2B5EF4-FFF2-40B4-BE49-F238E27FC236}">
                <a16:creationId xmlns:a16="http://schemas.microsoft.com/office/drawing/2014/main" id="{08D3B1A1-4513-4D0C-8A86-9F2D493A6B0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Applications and Illustrations</a:t>
            </a:r>
          </a:p>
        </p:txBody>
      </p:sp>
      <p:sp>
        <p:nvSpPr>
          <p:cNvPr id="27652" name="Rectangle 3">
            <a:extLst>
              <a:ext uri="{FF2B5EF4-FFF2-40B4-BE49-F238E27FC236}">
                <a16:creationId xmlns:a16="http://schemas.microsoft.com/office/drawing/2014/main" id="{3BD3C7C8-92E7-4374-8AD0-22254C936B37}"/>
              </a:ext>
            </a:extLst>
          </p:cNvPr>
          <p:cNvSpPr>
            <a:spLocks noGrp="1" noChangeArrowheads="1"/>
          </p:cNvSpPr>
          <p:nvPr>
            <p:ph type="body" idx="1"/>
          </p:nvPr>
        </p:nvSpPr>
        <p:spPr>
          <a:xfrm>
            <a:off x="914400" y="1143000"/>
            <a:ext cx="8229600" cy="4525963"/>
          </a:xfrm>
        </p:spPr>
        <p:txBody>
          <a:bodyPr/>
          <a:lstStyle/>
          <a:p>
            <a:pPr eaLnBrk="1" hangingPunct="1">
              <a:buClr>
                <a:srgbClr val="3399FF"/>
              </a:buClr>
              <a:buSzPct val="125000"/>
            </a:pPr>
            <a:r>
              <a:rPr lang="en-US" altLang="cs-CZ" sz="3600"/>
              <a:t>Rising gasoline prices</a:t>
            </a:r>
          </a:p>
          <a:p>
            <a:pPr eaLnBrk="1" hangingPunct="1">
              <a:buClr>
                <a:srgbClr val="3399FF"/>
              </a:buClr>
              <a:buSzPct val="125000"/>
            </a:pPr>
            <a:r>
              <a:rPr lang="en-US" altLang="cs-CZ" sz="3600"/>
              <a:t>Successful start-up firms</a:t>
            </a:r>
          </a:p>
          <a:p>
            <a:pPr eaLnBrk="1" hangingPunct="1">
              <a:buClr>
                <a:srgbClr val="3399FF"/>
              </a:buClr>
              <a:buSzPct val="125000"/>
            </a:pPr>
            <a:r>
              <a:rPr lang="en-US" altLang="cs-CZ" sz="3600"/>
              <a:t>Verson stamping machine</a:t>
            </a:r>
          </a:p>
          <a:p>
            <a:pPr eaLnBrk="1" hangingPunct="1">
              <a:buClr>
                <a:srgbClr val="3399FF"/>
              </a:buClr>
              <a:buSzPct val="125000"/>
            </a:pPr>
            <a:r>
              <a:rPr lang="en-US" altLang="cs-CZ" sz="3600"/>
              <a:t>The daily newspaper</a:t>
            </a:r>
          </a:p>
          <a:p>
            <a:pPr eaLnBrk="1" hangingPunct="1">
              <a:buClr>
                <a:srgbClr val="3399FF"/>
              </a:buClr>
              <a:buSzPct val="125000"/>
            </a:pPr>
            <a:r>
              <a:rPr lang="en-US" altLang="cs-CZ" sz="3600"/>
              <a:t>Aircraft and concrete plants</a:t>
            </a:r>
          </a:p>
        </p:txBody>
      </p:sp>
      <p:sp>
        <p:nvSpPr>
          <p:cNvPr id="27653" name="Rectangle 4">
            <a:extLst>
              <a:ext uri="{FF2B5EF4-FFF2-40B4-BE49-F238E27FC236}">
                <a16:creationId xmlns:a16="http://schemas.microsoft.com/office/drawing/2014/main" id="{352E3B70-0490-4B41-A756-67ABB36D6AE3}"/>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27654" name="Rectangle 5">
            <a:extLst>
              <a:ext uri="{FF2B5EF4-FFF2-40B4-BE49-F238E27FC236}">
                <a16:creationId xmlns:a16="http://schemas.microsoft.com/office/drawing/2014/main" id="{2FAFFFA1-7987-4298-9F75-FDC7754419FB}"/>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LO3</a:t>
            </a:r>
          </a:p>
        </p:txBody>
      </p:sp>
      <p:sp>
        <p:nvSpPr>
          <p:cNvPr id="1035" name="Text Box 11">
            <a:extLst>
              <a:ext uri="{FF2B5EF4-FFF2-40B4-BE49-F238E27FC236}">
                <a16:creationId xmlns:a16="http://schemas.microsoft.com/office/drawing/2014/main" id="{563ECAB8-B8DD-48F8-9608-27467C746D4C}"/>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A340AF74-3719-47BC-A321-C59CE42D177D}" type="slidenum">
              <a:rPr lang="en-US" altLang="cs-CZ" sz="1400">
                <a:solidFill>
                  <a:schemeClr val="bg1"/>
                </a:solidFill>
                <a:cs typeface="Arial" panose="020B0604020202020204" pitchFamily="34" charset="0"/>
              </a:rPr>
              <a:pPr eaLnBrk="1" hangingPunct="1"/>
              <a:t>26</a:t>
            </a:fld>
            <a:endParaRPr lang="en-US" altLang="cs-CZ" sz="1400">
              <a:solidFill>
                <a:schemeClr val="bg1"/>
              </a:solidFill>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a:extLst>
              <a:ext uri="{FF2B5EF4-FFF2-40B4-BE49-F238E27FC236}">
                <a16:creationId xmlns:a16="http://schemas.microsoft.com/office/drawing/2014/main" id="{7E773FD2-A12D-4FE8-A6C9-61F70A58067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28675" name="Rectangle 2">
            <a:extLst>
              <a:ext uri="{FF2B5EF4-FFF2-40B4-BE49-F238E27FC236}">
                <a16:creationId xmlns:a16="http://schemas.microsoft.com/office/drawing/2014/main" id="{087AD2AA-9C80-42AF-B04E-F6295D82619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Don’t Cry Over Sunk Costs</a:t>
            </a:r>
          </a:p>
        </p:txBody>
      </p:sp>
      <p:sp>
        <p:nvSpPr>
          <p:cNvPr id="28676" name="Rectangle 3">
            <a:extLst>
              <a:ext uri="{FF2B5EF4-FFF2-40B4-BE49-F238E27FC236}">
                <a16:creationId xmlns:a16="http://schemas.microsoft.com/office/drawing/2014/main" id="{8A248D99-C868-4F26-A472-2D767F50D820}"/>
              </a:ext>
            </a:extLst>
          </p:cNvPr>
          <p:cNvSpPr>
            <a:spLocks noGrp="1" noChangeArrowheads="1"/>
          </p:cNvSpPr>
          <p:nvPr>
            <p:ph type="body" idx="1"/>
          </p:nvPr>
        </p:nvSpPr>
        <p:spPr>
          <a:xfrm>
            <a:off x="457200" y="1066800"/>
            <a:ext cx="8229600" cy="5486400"/>
          </a:xfrm>
        </p:spPr>
        <p:txBody>
          <a:bodyPr/>
          <a:lstStyle/>
          <a:p>
            <a:pPr eaLnBrk="1" hangingPunct="1">
              <a:buClr>
                <a:srgbClr val="3399FF"/>
              </a:buClr>
              <a:buSzPct val="125000"/>
            </a:pPr>
            <a:r>
              <a:rPr lang="en-US" altLang="cs-CZ" sz="3600"/>
              <a:t>Sunk costs </a:t>
            </a:r>
          </a:p>
          <a:p>
            <a:pPr lvl="1" eaLnBrk="1" hangingPunct="1">
              <a:buClr>
                <a:srgbClr val="3399FF"/>
              </a:buClr>
              <a:buSzPct val="125000"/>
              <a:buFont typeface="Arial" panose="020B0604020202020204" pitchFamily="34" charset="0"/>
              <a:buChar char="•"/>
            </a:pPr>
            <a:r>
              <a:rPr lang="en-US" altLang="cs-CZ" sz="3600"/>
              <a:t>Costs have already been incurred and thus are irrecoverable</a:t>
            </a:r>
          </a:p>
          <a:p>
            <a:pPr eaLnBrk="1" hangingPunct="1">
              <a:buClr>
                <a:srgbClr val="3399FF"/>
              </a:buClr>
              <a:buSzPct val="125000"/>
            </a:pPr>
            <a:r>
              <a:rPr lang="en-US" altLang="cs-CZ" sz="3600"/>
              <a:t>Rule: Do not engage in any activity where MB&lt;MC</a:t>
            </a:r>
          </a:p>
          <a:p>
            <a:pPr eaLnBrk="1" hangingPunct="1">
              <a:buClr>
                <a:srgbClr val="3399FF"/>
              </a:buClr>
              <a:buSzPct val="125000"/>
            </a:pPr>
            <a:r>
              <a:rPr lang="en-US" altLang="cs-CZ" sz="3600"/>
              <a:t>Rule: Ignore sunk costs</a:t>
            </a:r>
          </a:p>
          <a:p>
            <a:pPr lvl="1" eaLnBrk="1" hangingPunct="1">
              <a:buClr>
                <a:srgbClr val="3399FF"/>
              </a:buClr>
              <a:buSzPct val="125000"/>
              <a:buFont typeface="Arial" panose="020B0604020202020204" pitchFamily="34" charset="0"/>
              <a:buChar char="•"/>
            </a:pPr>
            <a:r>
              <a:rPr lang="en-US" altLang="cs-CZ" sz="3600"/>
              <a:t>They are irrecoverable</a:t>
            </a:r>
          </a:p>
        </p:txBody>
      </p:sp>
      <p:sp>
        <p:nvSpPr>
          <p:cNvPr id="28677" name="Rectangle 4">
            <a:extLst>
              <a:ext uri="{FF2B5EF4-FFF2-40B4-BE49-F238E27FC236}">
                <a16:creationId xmlns:a16="http://schemas.microsoft.com/office/drawing/2014/main" id="{AF0BD38B-88BA-4C0E-8579-BB2060C4FA6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2B8BBDEC-8565-44C2-8ECA-D627793D59E0}"/>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419BD0BD-0579-449C-A900-CF7E7FBFA276}" type="slidenum">
              <a:rPr lang="en-US" altLang="cs-CZ" sz="1400">
                <a:solidFill>
                  <a:schemeClr val="bg1"/>
                </a:solidFill>
                <a:cs typeface="Arial" panose="020B0604020202020204" pitchFamily="34" charset="0"/>
              </a:rPr>
              <a:pPr eaLnBrk="1" hangingPunct="1"/>
              <a:t>27</a:t>
            </a:fld>
            <a:endParaRPr lang="en-US" altLang="cs-CZ" sz="1400">
              <a:solidFill>
                <a:schemeClr val="bg1"/>
              </a:solidFill>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03C039D1-DB0D-49A0-B338-68537165217C}"/>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4099" name="Rectangle 2">
            <a:extLst>
              <a:ext uri="{FF2B5EF4-FFF2-40B4-BE49-F238E27FC236}">
                <a16:creationId xmlns:a16="http://schemas.microsoft.com/office/drawing/2014/main" id="{8E16CCFB-6471-402B-A888-49E8D779413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Accounting Profit and Normal Profit</a:t>
            </a:r>
          </a:p>
        </p:txBody>
      </p:sp>
      <p:sp>
        <p:nvSpPr>
          <p:cNvPr id="4100" name="Rectangle 3">
            <a:extLst>
              <a:ext uri="{FF2B5EF4-FFF2-40B4-BE49-F238E27FC236}">
                <a16:creationId xmlns:a16="http://schemas.microsoft.com/office/drawing/2014/main" id="{359948DE-1F5D-40B4-A0F7-D1923665056E}"/>
              </a:ext>
            </a:extLst>
          </p:cNvPr>
          <p:cNvSpPr>
            <a:spLocks noGrp="1" noChangeArrowheads="1"/>
          </p:cNvSpPr>
          <p:nvPr>
            <p:ph type="body" idx="1"/>
          </p:nvPr>
        </p:nvSpPr>
        <p:spPr>
          <a:xfrm>
            <a:off x="304800" y="1066800"/>
            <a:ext cx="8504238" cy="4525963"/>
          </a:xfrm>
        </p:spPr>
        <p:txBody>
          <a:bodyPr/>
          <a:lstStyle/>
          <a:p>
            <a:pPr eaLnBrk="1" hangingPunct="1">
              <a:buClr>
                <a:srgbClr val="3399FF"/>
              </a:buClr>
              <a:buSzPct val="125000"/>
            </a:pPr>
            <a:r>
              <a:rPr lang="en-US" altLang="cs-CZ" sz="3600"/>
              <a:t>Accounting profit </a:t>
            </a:r>
          </a:p>
          <a:p>
            <a:pPr lvl="1" eaLnBrk="1" hangingPunct="1">
              <a:buClr>
                <a:srgbClr val="3399FF"/>
              </a:buClr>
              <a:buSzPct val="125000"/>
              <a:buFontTx/>
              <a:buNone/>
            </a:pPr>
            <a:r>
              <a:rPr lang="en-US" altLang="cs-CZ" sz="3600"/>
              <a:t>= Revenue – Explicit Costs</a:t>
            </a:r>
          </a:p>
          <a:p>
            <a:pPr eaLnBrk="1" hangingPunct="1">
              <a:buClr>
                <a:srgbClr val="3399FF"/>
              </a:buClr>
              <a:buSzPct val="125000"/>
            </a:pPr>
            <a:r>
              <a:rPr lang="en-US" altLang="cs-CZ" sz="3600"/>
              <a:t>Economic profit </a:t>
            </a:r>
          </a:p>
          <a:p>
            <a:pPr eaLnBrk="1" hangingPunct="1">
              <a:buClr>
                <a:srgbClr val="3399FF"/>
              </a:buClr>
              <a:buSzPct val="125000"/>
              <a:buFontTx/>
              <a:buNone/>
            </a:pPr>
            <a:r>
              <a:rPr lang="en-US" altLang="cs-CZ" sz="3600"/>
              <a:t>	= Accounting Profit – Implicit Costs</a:t>
            </a:r>
          </a:p>
          <a:p>
            <a:pPr eaLnBrk="1" hangingPunct="1">
              <a:buClr>
                <a:srgbClr val="3399FF"/>
              </a:buClr>
              <a:buSzPct val="125000"/>
            </a:pPr>
            <a:r>
              <a:rPr lang="en-US" altLang="cs-CZ" sz="3600"/>
              <a:t>Economic profit (to summarize)</a:t>
            </a:r>
          </a:p>
          <a:p>
            <a:pPr lvl="1" eaLnBrk="1" hangingPunct="1">
              <a:buClr>
                <a:srgbClr val="3399FF"/>
              </a:buClr>
              <a:buSzPct val="125000"/>
              <a:buFontTx/>
              <a:buNone/>
            </a:pPr>
            <a:r>
              <a:rPr lang="en-US" altLang="cs-CZ" sz="3600"/>
              <a:t>=Total Revenue – Economic Costs</a:t>
            </a:r>
          </a:p>
          <a:p>
            <a:pPr lvl="1" eaLnBrk="1" hangingPunct="1">
              <a:buClr>
                <a:srgbClr val="3399FF"/>
              </a:buClr>
              <a:buSzPct val="125000"/>
              <a:buFontTx/>
              <a:buNone/>
            </a:pPr>
            <a:r>
              <a:rPr lang="en-US" altLang="cs-CZ" sz="3600"/>
              <a:t>=Total Revenue – Explicit Costs – Implicit Costs</a:t>
            </a:r>
          </a:p>
          <a:p>
            <a:pPr lvl="1" eaLnBrk="1" hangingPunct="1">
              <a:buClr>
                <a:srgbClr val="3399FF"/>
              </a:buClr>
              <a:buSzPct val="125000"/>
            </a:pPr>
            <a:endParaRPr lang="en-US" altLang="cs-CZ" sz="3600"/>
          </a:p>
        </p:txBody>
      </p:sp>
      <p:sp>
        <p:nvSpPr>
          <p:cNvPr id="4101" name="Rectangle 4">
            <a:extLst>
              <a:ext uri="{FF2B5EF4-FFF2-40B4-BE49-F238E27FC236}">
                <a16:creationId xmlns:a16="http://schemas.microsoft.com/office/drawing/2014/main" id="{F466BEB2-FDE5-43EC-A301-C5FF52E3730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4102" name="Rectangle 6">
            <a:extLst>
              <a:ext uri="{FF2B5EF4-FFF2-40B4-BE49-F238E27FC236}">
                <a16:creationId xmlns:a16="http://schemas.microsoft.com/office/drawing/2014/main" id="{0C6B92F9-6DC6-47C4-AB78-32428A4E087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LO1</a:t>
            </a:r>
          </a:p>
        </p:txBody>
      </p:sp>
      <p:sp>
        <p:nvSpPr>
          <p:cNvPr id="1035" name="Text Box 11">
            <a:extLst>
              <a:ext uri="{FF2B5EF4-FFF2-40B4-BE49-F238E27FC236}">
                <a16:creationId xmlns:a16="http://schemas.microsoft.com/office/drawing/2014/main" id="{49006CAC-6DF2-4064-ACAF-61B9037D0D08}"/>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229DD1A6-26C5-463F-BDAD-CDD852ED14EF}" type="slidenum">
              <a:rPr lang="en-US" altLang="cs-CZ" sz="1400">
                <a:solidFill>
                  <a:schemeClr val="bg1"/>
                </a:solidFill>
                <a:cs typeface="Arial" panose="020B0604020202020204" pitchFamily="34" charset="0"/>
              </a:rPr>
              <a:pPr eaLnBrk="1" hangingPunct="1"/>
              <a:t>3</a:t>
            </a:fld>
            <a:endParaRPr lang="en-US" altLang="cs-CZ" sz="1400">
              <a:solidFill>
                <a:schemeClr val="bg1"/>
              </a:solidFill>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C31FA616-2FCF-4FBE-8877-7F86CB7FA43E}"/>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5123" name="Rectangle 2">
            <a:extLst>
              <a:ext uri="{FF2B5EF4-FFF2-40B4-BE49-F238E27FC236}">
                <a16:creationId xmlns:a16="http://schemas.microsoft.com/office/drawing/2014/main" id="{F6CE286A-2028-4A9C-B8CF-37543B3719F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Economic Profit</a:t>
            </a:r>
          </a:p>
        </p:txBody>
      </p:sp>
      <p:sp>
        <p:nvSpPr>
          <p:cNvPr id="5124" name="Rectangle 4">
            <a:extLst>
              <a:ext uri="{FF2B5EF4-FFF2-40B4-BE49-F238E27FC236}">
                <a16:creationId xmlns:a16="http://schemas.microsoft.com/office/drawing/2014/main" id="{C699879F-F386-49C4-80CE-50765D188D5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25" name="Rectangle 6">
            <a:extLst>
              <a:ext uri="{FF2B5EF4-FFF2-40B4-BE49-F238E27FC236}">
                <a16:creationId xmlns:a16="http://schemas.microsoft.com/office/drawing/2014/main" id="{5B3A8A34-ECBF-4980-98F2-1C23FB5DAA2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LO1</a:t>
            </a:r>
          </a:p>
        </p:txBody>
      </p:sp>
      <p:sp>
        <p:nvSpPr>
          <p:cNvPr id="8" name="Rectangle 7">
            <a:extLst>
              <a:ext uri="{FF2B5EF4-FFF2-40B4-BE49-F238E27FC236}">
                <a16:creationId xmlns:a16="http://schemas.microsoft.com/office/drawing/2014/main" id="{F1EE79BD-93DB-45FB-AC7F-69761FA7C079}"/>
              </a:ext>
            </a:extLst>
          </p:cNvPr>
          <p:cNvSpPr/>
          <p:nvPr/>
        </p:nvSpPr>
        <p:spPr>
          <a:xfrm>
            <a:off x="1752600" y="4038600"/>
            <a:ext cx="2193925" cy="1463675"/>
          </a:xfrm>
          <a:prstGeom prst="rect">
            <a:avLst/>
          </a:prstGeom>
          <a:solidFill>
            <a:srgbClr val="0FA5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bg1"/>
                </a:solidFill>
              </a:rPr>
              <a:t>Explicit</a:t>
            </a:r>
          </a:p>
          <a:p>
            <a:pPr algn="ctr">
              <a:defRPr/>
            </a:pPr>
            <a:r>
              <a:rPr lang="en-US" sz="2000" b="1" dirty="0">
                <a:solidFill>
                  <a:schemeClr val="bg1"/>
                </a:solidFill>
              </a:rPr>
              <a:t>costs</a:t>
            </a:r>
          </a:p>
        </p:txBody>
      </p:sp>
      <p:sp>
        <p:nvSpPr>
          <p:cNvPr id="9" name="Rectangle 8">
            <a:extLst>
              <a:ext uri="{FF2B5EF4-FFF2-40B4-BE49-F238E27FC236}">
                <a16:creationId xmlns:a16="http://schemas.microsoft.com/office/drawing/2014/main" id="{74FF3230-040B-455C-83F5-51336FCA5EE9}"/>
              </a:ext>
            </a:extLst>
          </p:cNvPr>
          <p:cNvSpPr/>
          <p:nvPr/>
        </p:nvSpPr>
        <p:spPr>
          <a:xfrm>
            <a:off x="5654675" y="3657600"/>
            <a:ext cx="2193925" cy="18288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bg1"/>
                </a:solidFill>
              </a:rPr>
              <a:t>Accounting costs (explicit costs only)</a:t>
            </a:r>
          </a:p>
        </p:txBody>
      </p:sp>
      <p:sp>
        <p:nvSpPr>
          <p:cNvPr id="10" name="Rectangle 9">
            <a:extLst>
              <a:ext uri="{FF2B5EF4-FFF2-40B4-BE49-F238E27FC236}">
                <a16:creationId xmlns:a16="http://schemas.microsoft.com/office/drawing/2014/main" id="{57982EE9-7421-4D76-9122-243A4ED67CC1}"/>
              </a:ext>
            </a:extLst>
          </p:cNvPr>
          <p:cNvSpPr/>
          <p:nvPr/>
        </p:nvSpPr>
        <p:spPr>
          <a:xfrm>
            <a:off x="1752600" y="3048000"/>
            <a:ext cx="2193925" cy="1006475"/>
          </a:xfrm>
          <a:prstGeom prst="rect">
            <a:avLst/>
          </a:prstGeom>
          <a:solidFill>
            <a:srgbClr val="8ECEA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Implicit costs (including a normal profit)</a:t>
            </a:r>
          </a:p>
        </p:txBody>
      </p:sp>
      <p:sp>
        <p:nvSpPr>
          <p:cNvPr id="11" name="Rectangle 10">
            <a:extLst>
              <a:ext uri="{FF2B5EF4-FFF2-40B4-BE49-F238E27FC236}">
                <a16:creationId xmlns:a16="http://schemas.microsoft.com/office/drawing/2014/main" id="{F6B20878-B206-4F25-9633-2B81CE795BBE}"/>
              </a:ext>
            </a:extLst>
          </p:cNvPr>
          <p:cNvSpPr/>
          <p:nvPr/>
        </p:nvSpPr>
        <p:spPr>
          <a:xfrm>
            <a:off x="1752600" y="1905000"/>
            <a:ext cx="2193925" cy="1189038"/>
          </a:xfrm>
          <a:prstGeom prst="rect">
            <a:avLst/>
          </a:prstGeom>
          <a:solidFill>
            <a:srgbClr val="EFD19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Economic</a:t>
            </a:r>
          </a:p>
          <a:p>
            <a:pPr algn="ctr">
              <a:defRPr/>
            </a:pPr>
            <a:r>
              <a:rPr lang="en-US" sz="2000" b="1" dirty="0">
                <a:solidFill>
                  <a:schemeClr val="tx1"/>
                </a:solidFill>
              </a:rPr>
              <a:t>profit</a:t>
            </a:r>
          </a:p>
        </p:txBody>
      </p:sp>
      <p:sp>
        <p:nvSpPr>
          <p:cNvPr id="12" name="Rectangle 11">
            <a:extLst>
              <a:ext uri="{FF2B5EF4-FFF2-40B4-BE49-F238E27FC236}">
                <a16:creationId xmlns:a16="http://schemas.microsoft.com/office/drawing/2014/main" id="{C9D904AD-51A7-4900-AECC-753F4BEBA65C}"/>
              </a:ext>
            </a:extLst>
          </p:cNvPr>
          <p:cNvSpPr/>
          <p:nvPr/>
        </p:nvSpPr>
        <p:spPr>
          <a:xfrm>
            <a:off x="5654675" y="1905000"/>
            <a:ext cx="2193925" cy="1736725"/>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rPr>
              <a:t>Accounting profit</a:t>
            </a:r>
          </a:p>
        </p:txBody>
      </p:sp>
      <p:sp>
        <p:nvSpPr>
          <p:cNvPr id="5131" name="AutoShape 16">
            <a:extLst>
              <a:ext uri="{FF2B5EF4-FFF2-40B4-BE49-F238E27FC236}">
                <a16:creationId xmlns:a16="http://schemas.microsoft.com/office/drawing/2014/main" id="{F29B0327-1370-4B00-A05C-7FD458182D20}"/>
              </a:ext>
            </a:extLst>
          </p:cNvPr>
          <p:cNvSpPr>
            <a:spLocks/>
          </p:cNvSpPr>
          <p:nvPr/>
        </p:nvSpPr>
        <p:spPr bwMode="auto">
          <a:xfrm flipH="1">
            <a:off x="1219200" y="3522663"/>
            <a:ext cx="311150" cy="1735137"/>
          </a:xfrm>
          <a:prstGeom prst="rightBrace">
            <a:avLst>
              <a:gd name="adj1" fmla="val 46471"/>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32" name="Text Box 12">
            <a:extLst>
              <a:ext uri="{FF2B5EF4-FFF2-40B4-BE49-F238E27FC236}">
                <a16:creationId xmlns:a16="http://schemas.microsoft.com/office/drawing/2014/main" id="{5079D343-AF2B-4E7A-A055-BFC758969879}"/>
              </a:ext>
            </a:extLst>
          </p:cNvPr>
          <p:cNvSpPr txBox="1">
            <a:spLocks noChangeArrowheads="1"/>
          </p:cNvSpPr>
          <p:nvPr/>
        </p:nvSpPr>
        <p:spPr bwMode="auto">
          <a:xfrm rot="-5400000">
            <a:off x="-45243" y="4007643"/>
            <a:ext cx="164465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Economic</a:t>
            </a:r>
          </a:p>
          <a:p>
            <a:pPr algn="ctr" eaLnBrk="1" hangingPunct="1">
              <a:lnSpc>
                <a:spcPct val="85000"/>
              </a:lnSpc>
            </a:pPr>
            <a:r>
              <a:rPr lang="en-US" altLang="cs-CZ" b="1"/>
              <a:t>(Opportunity)</a:t>
            </a:r>
          </a:p>
          <a:p>
            <a:pPr algn="ctr" eaLnBrk="1" hangingPunct="1">
              <a:lnSpc>
                <a:spcPct val="85000"/>
              </a:lnSpc>
            </a:pPr>
            <a:r>
              <a:rPr lang="en-US" altLang="cs-CZ" b="1"/>
              <a:t>Costs</a:t>
            </a:r>
          </a:p>
        </p:txBody>
      </p:sp>
      <p:sp>
        <p:nvSpPr>
          <p:cNvPr id="5133" name="AutoShape 15">
            <a:extLst>
              <a:ext uri="{FF2B5EF4-FFF2-40B4-BE49-F238E27FC236}">
                <a16:creationId xmlns:a16="http://schemas.microsoft.com/office/drawing/2014/main" id="{5BDAB347-8774-4431-A7BC-4B42CE278A68}"/>
              </a:ext>
            </a:extLst>
          </p:cNvPr>
          <p:cNvSpPr>
            <a:spLocks/>
          </p:cNvSpPr>
          <p:nvPr/>
        </p:nvSpPr>
        <p:spPr bwMode="auto">
          <a:xfrm flipH="1">
            <a:off x="5099050" y="2133600"/>
            <a:ext cx="311150" cy="3200400"/>
          </a:xfrm>
          <a:prstGeom prst="rightBrace">
            <a:avLst>
              <a:gd name="adj1" fmla="val 630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5134" name="Text Box 13">
            <a:extLst>
              <a:ext uri="{FF2B5EF4-FFF2-40B4-BE49-F238E27FC236}">
                <a16:creationId xmlns:a16="http://schemas.microsoft.com/office/drawing/2014/main" id="{D56222A6-D067-4C85-A760-D681C04E24DD}"/>
              </a:ext>
            </a:extLst>
          </p:cNvPr>
          <p:cNvSpPr txBox="1">
            <a:spLocks noChangeArrowheads="1"/>
          </p:cNvSpPr>
          <p:nvPr/>
        </p:nvSpPr>
        <p:spPr bwMode="auto">
          <a:xfrm rot="-5400000">
            <a:off x="3861594" y="3529806"/>
            <a:ext cx="17462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85000"/>
              </a:lnSpc>
            </a:pPr>
            <a:r>
              <a:rPr lang="en-US" altLang="cs-CZ" b="1"/>
              <a:t>Total Revenue</a:t>
            </a:r>
          </a:p>
        </p:txBody>
      </p:sp>
      <p:sp>
        <p:nvSpPr>
          <p:cNvPr id="5135" name="AutoShape 15">
            <a:extLst>
              <a:ext uri="{FF2B5EF4-FFF2-40B4-BE49-F238E27FC236}">
                <a16:creationId xmlns:a16="http://schemas.microsoft.com/office/drawing/2014/main" id="{C114E216-A126-45AE-83F6-7E340D53297D}"/>
              </a:ext>
            </a:extLst>
          </p:cNvPr>
          <p:cNvSpPr>
            <a:spLocks/>
          </p:cNvSpPr>
          <p:nvPr/>
        </p:nvSpPr>
        <p:spPr bwMode="auto">
          <a:xfrm>
            <a:off x="4038600" y="2133600"/>
            <a:ext cx="311150" cy="3200400"/>
          </a:xfrm>
          <a:prstGeom prst="rightBrace">
            <a:avLst>
              <a:gd name="adj1" fmla="val 630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35" name="Text Box 11">
            <a:extLst>
              <a:ext uri="{FF2B5EF4-FFF2-40B4-BE49-F238E27FC236}">
                <a16:creationId xmlns:a16="http://schemas.microsoft.com/office/drawing/2014/main" id="{01821AD4-6FE0-4433-99FF-BF0144A5EC5F}"/>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19F56692-90D1-4085-ABBD-41F4F682A30E}" type="slidenum">
              <a:rPr lang="en-US" altLang="cs-CZ" sz="1400">
                <a:solidFill>
                  <a:schemeClr val="bg1"/>
                </a:solidFill>
                <a:cs typeface="Arial" panose="020B0604020202020204" pitchFamily="34" charset="0"/>
              </a:rPr>
              <a:pPr eaLnBrk="1" hangingPunct="1"/>
              <a:t>4</a:t>
            </a:fld>
            <a:endParaRPr lang="en-US" altLang="cs-CZ" sz="1400">
              <a:solidFill>
                <a:schemeClr val="bg1"/>
              </a:solidFill>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8EAFF4DC-B573-443F-ACA7-11A0BFB8FAF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6147" name="Rectangle 2">
            <a:extLst>
              <a:ext uri="{FF2B5EF4-FFF2-40B4-BE49-F238E27FC236}">
                <a16:creationId xmlns:a16="http://schemas.microsoft.com/office/drawing/2014/main" id="{8B2FC72F-AA3F-480F-8011-62EE06DE63A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Short Run and Long Run</a:t>
            </a:r>
          </a:p>
        </p:txBody>
      </p:sp>
      <p:sp>
        <p:nvSpPr>
          <p:cNvPr id="6148" name="Rectangle 3">
            <a:extLst>
              <a:ext uri="{FF2B5EF4-FFF2-40B4-BE49-F238E27FC236}">
                <a16:creationId xmlns:a16="http://schemas.microsoft.com/office/drawing/2014/main" id="{ACB158EE-311B-4229-B072-98A9EE67562D}"/>
              </a:ext>
            </a:extLst>
          </p:cNvPr>
          <p:cNvSpPr>
            <a:spLocks noGrp="1" noChangeArrowheads="1"/>
          </p:cNvSpPr>
          <p:nvPr>
            <p:ph type="body" idx="1"/>
          </p:nvPr>
        </p:nvSpPr>
        <p:spPr>
          <a:xfrm>
            <a:off x="914400" y="1143000"/>
            <a:ext cx="8229600" cy="4525963"/>
          </a:xfrm>
        </p:spPr>
        <p:txBody>
          <a:bodyPr/>
          <a:lstStyle/>
          <a:p>
            <a:pPr eaLnBrk="1" hangingPunct="1">
              <a:buClr>
                <a:srgbClr val="3399FF"/>
              </a:buClr>
              <a:buSzPct val="125000"/>
            </a:pPr>
            <a:r>
              <a:rPr lang="en-US" altLang="cs-CZ" sz="3600"/>
              <a:t>Short Run</a:t>
            </a:r>
          </a:p>
          <a:p>
            <a:pPr lvl="1" eaLnBrk="1" hangingPunct="1">
              <a:buClr>
                <a:srgbClr val="3399FF"/>
              </a:buClr>
              <a:buSzPct val="125000"/>
              <a:buFont typeface="Arial" panose="020B0604020202020204" pitchFamily="34" charset="0"/>
              <a:buChar char="•"/>
            </a:pPr>
            <a:r>
              <a:rPr lang="en-US" altLang="cs-CZ" sz="3600"/>
              <a:t>Some variable inputs</a:t>
            </a:r>
          </a:p>
          <a:p>
            <a:pPr lvl="1" eaLnBrk="1" hangingPunct="1">
              <a:buClr>
                <a:srgbClr val="3399FF"/>
              </a:buClr>
              <a:buSzPct val="125000"/>
              <a:buFont typeface="Arial" panose="020B0604020202020204" pitchFamily="34" charset="0"/>
              <a:buChar char="•"/>
            </a:pPr>
            <a:r>
              <a:rPr lang="en-US" altLang="cs-CZ" sz="3600"/>
              <a:t>Fixed plant</a:t>
            </a:r>
          </a:p>
          <a:p>
            <a:pPr eaLnBrk="1" hangingPunct="1">
              <a:buClr>
                <a:srgbClr val="3399FF"/>
              </a:buClr>
              <a:buSzPct val="125000"/>
            </a:pPr>
            <a:r>
              <a:rPr lang="en-US" altLang="cs-CZ" sz="3600"/>
              <a:t>Long Run</a:t>
            </a:r>
          </a:p>
          <a:p>
            <a:pPr lvl="1" eaLnBrk="1" hangingPunct="1">
              <a:buClr>
                <a:srgbClr val="3399FF"/>
              </a:buClr>
              <a:buSzPct val="125000"/>
              <a:buFont typeface="Arial" panose="020B0604020202020204" pitchFamily="34" charset="0"/>
              <a:buChar char="•"/>
            </a:pPr>
            <a:r>
              <a:rPr lang="en-US" altLang="cs-CZ" sz="3600"/>
              <a:t>All inputs are variable</a:t>
            </a:r>
          </a:p>
          <a:p>
            <a:pPr lvl="1" eaLnBrk="1" hangingPunct="1">
              <a:buClr>
                <a:srgbClr val="3399FF"/>
              </a:buClr>
              <a:buSzPct val="125000"/>
              <a:buFont typeface="Arial" panose="020B0604020202020204" pitchFamily="34" charset="0"/>
              <a:buChar char="•"/>
            </a:pPr>
            <a:r>
              <a:rPr lang="en-US" altLang="cs-CZ" sz="3600"/>
              <a:t>Variable plant</a:t>
            </a:r>
          </a:p>
          <a:p>
            <a:pPr lvl="1" eaLnBrk="1" hangingPunct="1">
              <a:buClr>
                <a:srgbClr val="3399FF"/>
              </a:buClr>
              <a:buSzPct val="125000"/>
              <a:buFont typeface="Arial" panose="020B0604020202020204" pitchFamily="34" charset="0"/>
              <a:buChar char="•"/>
            </a:pPr>
            <a:r>
              <a:rPr lang="en-US" altLang="cs-CZ" sz="3600"/>
              <a:t>Firms enter and exit</a:t>
            </a:r>
          </a:p>
        </p:txBody>
      </p:sp>
      <p:sp>
        <p:nvSpPr>
          <p:cNvPr id="6149" name="Rectangle 4">
            <a:extLst>
              <a:ext uri="{FF2B5EF4-FFF2-40B4-BE49-F238E27FC236}">
                <a16:creationId xmlns:a16="http://schemas.microsoft.com/office/drawing/2014/main" id="{15B65E27-EC11-4500-BBE6-93A3791E9D62}"/>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6150" name="Rectangle 5">
            <a:extLst>
              <a:ext uri="{FF2B5EF4-FFF2-40B4-BE49-F238E27FC236}">
                <a16:creationId xmlns:a16="http://schemas.microsoft.com/office/drawing/2014/main" id="{F309E666-3318-4165-8687-4CC41AD0E94B}"/>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LO1</a:t>
            </a:r>
          </a:p>
        </p:txBody>
      </p:sp>
      <p:sp>
        <p:nvSpPr>
          <p:cNvPr id="1035" name="Text Box 11">
            <a:extLst>
              <a:ext uri="{FF2B5EF4-FFF2-40B4-BE49-F238E27FC236}">
                <a16:creationId xmlns:a16="http://schemas.microsoft.com/office/drawing/2014/main" id="{254BD4CE-CFAD-4451-8D80-D705B83278B2}"/>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2E5B3D51-FA43-4147-98B8-D98D8EC99CCD}" type="slidenum">
              <a:rPr lang="en-US" altLang="cs-CZ" sz="1400">
                <a:solidFill>
                  <a:schemeClr val="bg1"/>
                </a:solidFill>
                <a:cs typeface="Arial" panose="020B0604020202020204" pitchFamily="34" charset="0"/>
              </a:rPr>
              <a:pPr eaLnBrk="1" hangingPunct="1"/>
              <a:t>5</a:t>
            </a:fld>
            <a:endParaRPr lang="en-US" altLang="cs-CZ" sz="1400">
              <a:solidFill>
                <a:schemeClr val="bg1"/>
              </a:solidFill>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EDAD56FD-2FAC-435D-A4F9-0138B2BCB8E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7171" name="Rectangle 2">
            <a:extLst>
              <a:ext uri="{FF2B5EF4-FFF2-40B4-BE49-F238E27FC236}">
                <a16:creationId xmlns:a16="http://schemas.microsoft.com/office/drawing/2014/main" id="{51D9EC18-F207-4D1C-BDC5-2BB5C7E4C15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Short-Run Production Relationships</a:t>
            </a:r>
          </a:p>
        </p:txBody>
      </p:sp>
      <p:sp>
        <p:nvSpPr>
          <p:cNvPr id="7172" name="Rectangle 3">
            <a:extLst>
              <a:ext uri="{FF2B5EF4-FFF2-40B4-BE49-F238E27FC236}">
                <a16:creationId xmlns:a16="http://schemas.microsoft.com/office/drawing/2014/main" id="{382E0575-962E-434D-97C2-C6C218CEFBE4}"/>
              </a:ext>
            </a:extLst>
          </p:cNvPr>
          <p:cNvSpPr>
            <a:spLocks noGrp="1" noChangeArrowheads="1"/>
          </p:cNvSpPr>
          <p:nvPr>
            <p:ph type="body" idx="1"/>
          </p:nvPr>
        </p:nvSpPr>
        <p:spPr>
          <a:xfrm>
            <a:off x="381000" y="1295400"/>
            <a:ext cx="8382000" cy="4876800"/>
          </a:xfrm>
        </p:spPr>
        <p:txBody>
          <a:bodyPr/>
          <a:lstStyle/>
          <a:p>
            <a:pPr eaLnBrk="1" hangingPunct="1">
              <a:buClr>
                <a:srgbClr val="3399FF"/>
              </a:buClr>
              <a:buSzPct val="125000"/>
            </a:pPr>
            <a:r>
              <a:rPr lang="en-US" altLang="cs-CZ" sz="3600"/>
              <a:t>Total Product (TP)</a:t>
            </a:r>
          </a:p>
          <a:p>
            <a:pPr eaLnBrk="1" hangingPunct="1">
              <a:buClr>
                <a:srgbClr val="3399FF"/>
              </a:buClr>
              <a:buSzPct val="125000"/>
            </a:pPr>
            <a:r>
              <a:rPr lang="en-US" altLang="cs-CZ" sz="3600"/>
              <a:t>Marginal Product (MP)</a:t>
            </a:r>
          </a:p>
          <a:p>
            <a:pPr lvl="1" eaLnBrk="1" hangingPunct="1">
              <a:buClr>
                <a:srgbClr val="3399FF"/>
              </a:buClr>
              <a:buSzPct val="125000"/>
              <a:buFont typeface="Arial" panose="020B0604020202020204" pitchFamily="34" charset="0"/>
              <a:buChar char="•"/>
            </a:pPr>
            <a:endParaRPr lang="en-US" altLang="cs-CZ" sz="3600"/>
          </a:p>
          <a:p>
            <a:pPr lvl="1" eaLnBrk="1" hangingPunct="1">
              <a:buClr>
                <a:srgbClr val="3399FF"/>
              </a:buClr>
              <a:buSzPct val="125000"/>
              <a:buFont typeface="Arial" panose="020B0604020202020204" pitchFamily="34" charset="0"/>
              <a:buChar char="•"/>
            </a:pPr>
            <a:endParaRPr lang="en-US" altLang="cs-CZ" sz="3600"/>
          </a:p>
          <a:p>
            <a:pPr eaLnBrk="1" hangingPunct="1">
              <a:buClr>
                <a:srgbClr val="3399FF"/>
              </a:buClr>
              <a:buSzPct val="125000"/>
            </a:pPr>
            <a:r>
              <a:rPr lang="en-US" altLang="cs-CZ" sz="3600"/>
              <a:t>Average Product (AP) </a:t>
            </a:r>
          </a:p>
        </p:txBody>
      </p:sp>
      <p:sp>
        <p:nvSpPr>
          <p:cNvPr id="7173" name="Rectangle 4">
            <a:extLst>
              <a:ext uri="{FF2B5EF4-FFF2-40B4-BE49-F238E27FC236}">
                <a16:creationId xmlns:a16="http://schemas.microsoft.com/office/drawing/2014/main" id="{A9FF92A5-CEE0-4718-A25B-39CF3D4CEF8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7174" name="Rectangle 6">
            <a:extLst>
              <a:ext uri="{FF2B5EF4-FFF2-40B4-BE49-F238E27FC236}">
                <a16:creationId xmlns:a16="http://schemas.microsoft.com/office/drawing/2014/main" id="{8C26783A-7ACD-4565-A125-EBD9B306FB00}"/>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LO2</a:t>
            </a:r>
          </a:p>
        </p:txBody>
      </p:sp>
      <p:grpSp>
        <p:nvGrpSpPr>
          <p:cNvPr id="7175" name="Group 17">
            <a:extLst>
              <a:ext uri="{FF2B5EF4-FFF2-40B4-BE49-F238E27FC236}">
                <a16:creationId xmlns:a16="http://schemas.microsoft.com/office/drawing/2014/main" id="{146BF999-59F5-4763-8B77-988EBF2F64C9}"/>
              </a:ext>
            </a:extLst>
          </p:cNvPr>
          <p:cNvGrpSpPr>
            <a:grpSpLocks/>
          </p:cNvGrpSpPr>
          <p:nvPr/>
        </p:nvGrpSpPr>
        <p:grpSpPr bwMode="auto">
          <a:xfrm>
            <a:off x="1295400" y="2835275"/>
            <a:ext cx="7019925" cy="898525"/>
            <a:chOff x="1095" y="2452"/>
            <a:chExt cx="4422" cy="566"/>
          </a:xfrm>
        </p:grpSpPr>
        <p:sp>
          <p:nvSpPr>
            <p:cNvPr id="7183" name="Text Box 4">
              <a:extLst>
                <a:ext uri="{FF2B5EF4-FFF2-40B4-BE49-F238E27FC236}">
                  <a16:creationId xmlns:a16="http://schemas.microsoft.com/office/drawing/2014/main" id="{E0BA1E9A-942B-48C9-B234-6F6A1625E50F}"/>
                </a:ext>
              </a:extLst>
            </p:cNvPr>
            <p:cNvSpPr txBox="1">
              <a:spLocks noChangeArrowheads="1"/>
            </p:cNvSpPr>
            <p:nvPr/>
          </p:nvSpPr>
          <p:spPr bwMode="auto">
            <a:xfrm>
              <a:off x="1095" y="2548"/>
              <a:ext cx="19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800" b="1"/>
                <a:t>Marginal Product</a:t>
              </a:r>
            </a:p>
          </p:txBody>
        </p:sp>
        <p:grpSp>
          <p:nvGrpSpPr>
            <p:cNvPr id="7184" name="Group 13">
              <a:extLst>
                <a:ext uri="{FF2B5EF4-FFF2-40B4-BE49-F238E27FC236}">
                  <a16:creationId xmlns:a16="http://schemas.microsoft.com/office/drawing/2014/main" id="{88456505-80F0-4762-8C28-A685A2F896B6}"/>
                </a:ext>
              </a:extLst>
            </p:cNvPr>
            <p:cNvGrpSpPr>
              <a:grpSpLocks/>
            </p:cNvGrpSpPr>
            <p:nvPr/>
          </p:nvGrpSpPr>
          <p:grpSpPr bwMode="auto">
            <a:xfrm>
              <a:off x="3185" y="2452"/>
              <a:ext cx="2332" cy="566"/>
              <a:chOff x="3185" y="2452"/>
              <a:chExt cx="2332" cy="566"/>
            </a:xfrm>
          </p:grpSpPr>
          <p:sp>
            <p:nvSpPr>
              <p:cNvPr id="7186" name="Text Box 6">
                <a:extLst>
                  <a:ext uri="{FF2B5EF4-FFF2-40B4-BE49-F238E27FC236}">
                    <a16:creationId xmlns:a16="http://schemas.microsoft.com/office/drawing/2014/main" id="{0757F050-B1B7-4086-981F-2D19DA8FB8F7}"/>
                  </a:ext>
                </a:extLst>
              </p:cNvPr>
              <p:cNvSpPr txBox="1">
                <a:spLocks noChangeArrowheads="1"/>
              </p:cNvSpPr>
              <p:nvPr/>
            </p:nvSpPr>
            <p:spPr bwMode="auto">
              <a:xfrm>
                <a:off x="3185" y="2452"/>
                <a:ext cx="23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400" b="1"/>
                  <a:t>Change in Total Product</a:t>
                </a:r>
              </a:p>
            </p:txBody>
          </p:sp>
          <p:sp>
            <p:nvSpPr>
              <p:cNvPr id="7187" name="Text Box 7">
                <a:extLst>
                  <a:ext uri="{FF2B5EF4-FFF2-40B4-BE49-F238E27FC236}">
                    <a16:creationId xmlns:a16="http://schemas.microsoft.com/office/drawing/2014/main" id="{19F6C4EE-E288-455F-857D-5BA3B281C38E}"/>
                  </a:ext>
                </a:extLst>
              </p:cNvPr>
              <p:cNvSpPr txBox="1">
                <a:spLocks noChangeArrowheads="1"/>
              </p:cNvSpPr>
              <p:nvPr/>
            </p:nvSpPr>
            <p:spPr bwMode="auto">
              <a:xfrm>
                <a:off x="3276" y="2730"/>
                <a:ext cx="215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400" b="1"/>
                  <a:t>Change in Labor Input</a:t>
                </a:r>
              </a:p>
            </p:txBody>
          </p:sp>
          <p:sp>
            <p:nvSpPr>
              <p:cNvPr id="7188" name="Line 12">
                <a:extLst>
                  <a:ext uri="{FF2B5EF4-FFF2-40B4-BE49-F238E27FC236}">
                    <a16:creationId xmlns:a16="http://schemas.microsoft.com/office/drawing/2014/main" id="{3D636B70-D908-4D3A-8C6F-FA04B471B67E}"/>
                  </a:ext>
                </a:extLst>
              </p:cNvPr>
              <p:cNvSpPr>
                <a:spLocks noChangeShapeType="1"/>
              </p:cNvSpPr>
              <p:nvPr/>
            </p:nvSpPr>
            <p:spPr bwMode="auto">
              <a:xfrm>
                <a:off x="3220" y="2739"/>
                <a:ext cx="22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7185" name="Text Box 15">
              <a:extLst>
                <a:ext uri="{FF2B5EF4-FFF2-40B4-BE49-F238E27FC236}">
                  <a16:creationId xmlns:a16="http://schemas.microsoft.com/office/drawing/2014/main" id="{86B51B58-8D44-4935-A5A9-6F873332DA40}"/>
                </a:ext>
              </a:extLst>
            </p:cNvPr>
            <p:cNvSpPr txBox="1">
              <a:spLocks noChangeArrowheads="1"/>
            </p:cNvSpPr>
            <p:nvPr/>
          </p:nvSpPr>
          <p:spPr bwMode="auto">
            <a:xfrm>
              <a:off x="2966" y="2541"/>
              <a:ext cx="28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3600" b="1"/>
                <a:t>=</a:t>
              </a:r>
            </a:p>
          </p:txBody>
        </p:sp>
      </p:grpSp>
      <p:grpSp>
        <p:nvGrpSpPr>
          <p:cNvPr id="7176" name="Group 16">
            <a:extLst>
              <a:ext uri="{FF2B5EF4-FFF2-40B4-BE49-F238E27FC236}">
                <a16:creationId xmlns:a16="http://schemas.microsoft.com/office/drawing/2014/main" id="{3AD5E926-98BC-40F8-AE77-85DA29E93D18}"/>
              </a:ext>
            </a:extLst>
          </p:cNvPr>
          <p:cNvGrpSpPr>
            <a:grpSpLocks/>
          </p:cNvGrpSpPr>
          <p:nvPr/>
        </p:nvGrpSpPr>
        <p:grpSpPr bwMode="auto">
          <a:xfrm>
            <a:off x="1295400" y="4667250"/>
            <a:ext cx="6081713" cy="898525"/>
            <a:chOff x="1093" y="3164"/>
            <a:chExt cx="3831" cy="566"/>
          </a:xfrm>
        </p:grpSpPr>
        <p:sp>
          <p:nvSpPr>
            <p:cNvPr id="7177" name="Text Box 5">
              <a:extLst>
                <a:ext uri="{FF2B5EF4-FFF2-40B4-BE49-F238E27FC236}">
                  <a16:creationId xmlns:a16="http://schemas.microsoft.com/office/drawing/2014/main" id="{283C20E4-D707-46B7-BC71-43E274C50D2E}"/>
                </a:ext>
              </a:extLst>
            </p:cNvPr>
            <p:cNvSpPr txBox="1">
              <a:spLocks noChangeArrowheads="1"/>
            </p:cNvSpPr>
            <p:nvPr/>
          </p:nvSpPr>
          <p:spPr bwMode="auto">
            <a:xfrm>
              <a:off x="1093" y="3246"/>
              <a:ext cx="191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800" b="1"/>
                <a:t>Average Product</a:t>
              </a:r>
            </a:p>
          </p:txBody>
        </p:sp>
        <p:grpSp>
          <p:nvGrpSpPr>
            <p:cNvPr id="7178" name="Group 11">
              <a:extLst>
                <a:ext uri="{FF2B5EF4-FFF2-40B4-BE49-F238E27FC236}">
                  <a16:creationId xmlns:a16="http://schemas.microsoft.com/office/drawing/2014/main" id="{DD9FF2FB-FEAF-43E5-BB86-15CEF2FB9866}"/>
                </a:ext>
              </a:extLst>
            </p:cNvPr>
            <p:cNvGrpSpPr>
              <a:grpSpLocks/>
            </p:cNvGrpSpPr>
            <p:nvPr/>
          </p:nvGrpSpPr>
          <p:grpSpPr bwMode="auto">
            <a:xfrm>
              <a:off x="3414" y="3164"/>
              <a:ext cx="1510" cy="566"/>
              <a:chOff x="3414" y="3164"/>
              <a:chExt cx="1510" cy="566"/>
            </a:xfrm>
          </p:grpSpPr>
          <p:sp>
            <p:nvSpPr>
              <p:cNvPr id="7180" name="Text Box 8">
                <a:extLst>
                  <a:ext uri="{FF2B5EF4-FFF2-40B4-BE49-F238E27FC236}">
                    <a16:creationId xmlns:a16="http://schemas.microsoft.com/office/drawing/2014/main" id="{53B3C0C6-B390-4456-9884-7819438EB2E6}"/>
                  </a:ext>
                </a:extLst>
              </p:cNvPr>
              <p:cNvSpPr txBox="1">
                <a:spLocks noChangeArrowheads="1"/>
              </p:cNvSpPr>
              <p:nvPr/>
            </p:nvSpPr>
            <p:spPr bwMode="auto">
              <a:xfrm>
                <a:off x="3493" y="3164"/>
                <a:ext cx="13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400" b="1"/>
                  <a:t>Total Product</a:t>
                </a:r>
              </a:p>
            </p:txBody>
          </p:sp>
          <p:sp>
            <p:nvSpPr>
              <p:cNvPr id="7181" name="Text Box 9">
                <a:extLst>
                  <a:ext uri="{FF2B5EF4-FFF2-40B4-BE49-F238E27FC236}">
                    <a16:creationId xmlns:a16="http://schemas.microsoft.com/office/drawing/2014/main" id="{99CACC49-F496-4002-BA4F-965503EBC1B0}"/>
                  </a:ext>
                </a:extLst>
              </p:cNvPr>
              <p:cNvSpPr txBox="1">
                <a:spLocks noChangeArrowheads="1"/>
              </p:cNvSpPr>
              <p:nvPr/>
            </p:nvSpPr>
            <p:spPr bwMode="auto">
              <a:xfrm>
                <a:off x="3461" y="3442"/>
                <a:ext cx="14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400" b="1"/>
                  <a:t>Units of Labor</a:t>
                </a:r>
              </a:p>
            </p:txBody>
          </p:sp>
          <p:sp>
            <p:nvSpPr>
              <p:cNvPr id="7182" name="Line 10">
                <a:extLst>
                  <a:ext uri="{FF2B5EF4-FFF2-40B4-BE49-F238E27FC236}">
                    <a16:creationId xmlns:a16="http://schemas.microsoft.com/office/drawing/2014/main" id="{5203D8F2-8CDA-4BF4-BEAA-D7A99BA2F3F4}"/>
                  </a:ext>
                </a:extLst>
              </p:cNvPr>
              <p:cNvSpPr>
                <a:spLocks noChangeShapeType="1"/>
              </p:cNvSpPr>
              <p:nvPr/>
            </p:nvSpPr>
            <p:spPr bwMode="auto">
              <a:xfrm>
                <a:off x="3414" y="3442"/>
                <a:ext cx="151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7179" name="Text Box 14">
              <a:extLst>
                <a:ext uri="{FF2B5EF4-FFF2-40B4-BE49-F238E27FC236}">
                  <a16:creationId xmlns:a16="http://schemas.microsoft.com/office/drawing/2014/main" id="{31CB3922-CDD6-4B8C-A789-C1D79F6E4F0D}"/>
                </a:ext>
              </a:extLst>
            </p:cNvPr>
            <p:cNvSpPr txBox="1">
              <a:spLocks noChangeArrowheads="1"/>
            </p:cNvSpPr>
            <p:nvPr/>
          </p:nvSpPr>
          <p:spPr bwMode="auto">
            <a:xfrm>
              <a:off x="3060" y="3239"/>
              <a:ext cx="28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3600" b="1"/>
                <a:t>=</a:t>
              </a:r>
            </a:p>
          </p:txBody>
        </p:sp>
      </p:grpSp>
      <p:sp>
        <p:nvSpPr>
          <p:cNvPr id="1035" name="Text Box 11">
            <a:extLst>
              <a:ext uri="{FF2B5EF4-FFF2-40B4-BE49-F238E27FC236}">
                <a16:creationId xmlns:a16="http://schemas.microsoft.com/office/drawing/2014/main" id="{C801B58A-2FB3-4F08-8124-278115F468E3}"/>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7CBCE48E-B9E7-4862-B83E-334DD4524B05}" type="slidenum">
              <a:rPr lang="en-US" altLang="cs-CZ" sz="1400">
                <a:solidFill>
                  <a:schemeClr val="bg1"/>
                </a:solidFill>
                <a:cs typeface="Arial" panose="020B0604020202020204" pitchFamily="34" charset="0"/>
              </a:rPr>
              <a:pPr eaLnBrk="1" hangingPunct="1"/>
              <a:t>6</a:t>
            </a:fld>
            <a:endParaRPr lang="en-US" altLang="cs-CZ" sz="1400">
              <a:solidFill>
                <a:schemeClr val="bg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0DC56212-ACC5-4F3E-B748-01136904BDD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8195" name="Rectangle 2">
            <a:extLst>
              <a:ext uri="{FF2B5EF4-FFF2-40B4-BE49-F238E27FC236}">
                <a16:creationId xmlns:a16="http://schemas.microsoft.com/office/drawing/2014/main" id="{43B40A69-991C-4A67-8DFA-AA1864417C0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Law of Diminishing Returns</a:t>
            </a:r>
          </a:p>
        </p:txBody>
      </p:sp>
      <p:sp>
        <p:nvSpPr>
          <p:cNvPr id="8196" name="Rectangle 3">
            <a:extLst>
              <a:ext uri="{FF2B5EF4-FFF2-40B4-BE49-F238E27FC236}">
                <a16:creationId xmlns:a16="http://schemas.microsoft.com/office/drawing/2014/main" id="{803B56C3-9908-43BA-BB16-BEBCDB9AFED3}"/>
              </a:ext>
            </a:extLst>
          </p:cNvPr>
          <p:cNvSpPr>
            <a:spLocks noGrp="1" noChangeArrowheads="1"/>
          </p:cNvSpPr>
          <p:nvPr>
            <p:ph type="body" idx="1"/>
          </p:nvPr>
        </p:nvSpPr>
        <p:spPr>
          <a:xfrm>
            <a:off x="609600" y="1066800"/>
            <a:ext cx="8229600" cy="5211763"/>
          </a:xfrm>
        </p:spPr>
        <p:txBody>
          <a:bodyPr/>
          <a:lstStyle/>
          <a:p>
            <a:pPr eaLnBrk="1" hangingPunct="1">
              <a:buClr>
                <a:srgbClr val="3399FF"/>
              </a:buClr>
              <a:buSzPct val="125000"/>
            </a:pPr>
            <a:r>
              <a:rPr lang="en-US" altLang="cs-CZ" sz="3600"/>
              <a:t>Resources are of equal quality</a:t>
            </a:r>
          </a:p>
          <a:p>
            <a:pPr eaLnBrk="1" hangingPunct="1">
              <a:buClr>
                <a:srgbClr val="3399FF"/>
              </a:buClr>
              <a:buSzPct val="125000"/>
            </a:pPr>
            <a:r>
              <a:rPr lang="en-US" altLang="cs-CZ" sz="3600"/>
              <a:t>Technology fixed</a:t>
            </a:r>
          </a:p>
          <a:p>
            <a:pPr eaLnBrk="1" hangingPunct="1">
              <a:buClr>
                <a:srgbClr val="3399FF"/>
              </a:buClr>
              <a:buSzPct val="125000"/>
            </a:pPr>
            <a:r>
              <a:rPr lang="en-US" altLang="cs-CZ" sz="3600"/>
              <a:t>Variable resources are added to fixed resources</a:t>
            </a:r>
          </a:p>
          <a:p>
            <a:pPr eaLnBrk="1" hangingPunct="1">
              <a:buClr>
                <a:srgbClr val="3399FF"/>
              </a:buClr>
              <a:buSzPct val="125000"/>
            </a:pPr>
            <a:r>
              <a:rPr lang="en-US" altLang="cs-CZ" sz="3600"/>
              <a:t>At some point, marginal product will fall</a:t>
            </a:r>
          </a:p>
          <a:p>
            <a:pPr eaLnBrk="1" hangingPunct="1">
              <a:buClr>
                <a:srgbClr val="3399FF"/>
              </a:buClr>
              <a:buSzPct val="125000"/>
            </a:pPr>
            <a:r>
              <a:rPr lang="en-US" altLang="cs-CZ" sz="3600"/>
              <a:t>Rationale</a:t>
            </a:r>
          </a:p>
        </p:txBody>
      </p:sp>
      <p:sp>
        <p:nvSpPr>
          <p:cNvPr id="8197" name="Rectangle 4">
            <a:extLst>
              <a:ext uri="{FF2B5EF4-FFF2-40B4-BE49-F238E27FC236}">
                <a16:creationId xmlns:a16="http://schemas.microsoft.com/office/drawing/2014/main" id="{28A189BB-773B-4B99-B355-B11D34AC958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8198" name="Rectangle 5">
            <a:extLst>
              <a:ext uri="{FF2B5EF4-FFF2-40B4-BE49-F238E27FC236}">
                <a16:creationId xmlns:a16="http://schemas.microsoft.com/office/drawing/2014/main" id="{388D9E1F-C0B0-4E7B-970E-F82983593D78}"/>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LO2</a:t>
            </a:r>
          </a:p>
        </p:txBody>
      </p:sp>
      <p:sp>
        <p:nvSpPr>
          <p:cNvPr id="1035" name="Text Box 11">
            <a:extLst>
              <a:ext uri="{FF2B5EF4-FFF2-40B4-BE49-F238E27FC236}">
                <a16:creationId xmlns:a16="http://schemas.microsoft.com/office/drawing/2014/main" id="{FF5C1351-0F20-45F1-9111-76ADBF5D913B}"/>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E1279ADA-0020-49F5-AFAC-8F22C3DF751D}" type="slidenum">
              <a:rPr lang="en-US" altLang="cs-CZ" sz="1400">
                <a:solidFill>
                  <a:schemeClr val="bg1"/>
                </a:solidFill>
                <a:cs typeface="Arial" panose="020B0604020202020204" pitchFamily="34" charset="0"/>
              </a:rPr>
              <a:pPr eaLnBrk="1" hangingPunct="1"/>
              <a:t>7</a:t>
            </a:fld>
            <a:endParaRPr lang="en-US" altLang="cs-CZ" sz="1400">
              <a:solidFill>
                <a:schemeClr val="bg1"/>
              </a:solidFill>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D5F41A52-E322-4B3C-9ABF-57DAA975EAC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9219" name="Rectangle 2">
            <a:extLst>
              <a:ext uri="{FF2B5EF4-FFF2-40B4-BE49-F238E27FC236}">
                <a16:creationId xmlns:a16="http://schemas.microsoft.com/office/drawing/2014/main" id="{232A8B12-9A9E-467E-8FED-0BFC12AE2FC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The Law of Diminishing Returns</a:t>
            </a:r>
          </a:p>
        </p:txBody>
      </p:sp>
      <p:sp>
        <p:nvSpPr>
          <p:cNvPr id="9220" name="Rectangle 4">
            <a:extLst>
              <a:ext uri="{FF2B5EF4-FFF2-40B4-BE49-F238E27FC236}">
                <a16:creationId xmlns:a16="http://schemas.microsoft.com/office/drawing/2014/main" id="{2B8384CC-C408-4640-9740-C3C92D33364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9221" name="Rectangle 6">
            <a:extLst>
              <a:ext uri="{FF2B5EF4-FFF2-40B4-BE49-F238E27FC236}">
                <a16:creationId xmlns:a16="http://schemas.microsoft.com/office/drawing/2014/main" id="{1B40F2CD-784B-4AF0-9241-645ECADCDFE6}"/>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LO2</a:t>
            </a:r>
          </a:p>
        </p:txBody>
      </p:sp>
      <p:graphicFrame>
        <p:nvGraphicFramePr>
          <p:cNvPr id="9293" name="Group 77">
            <a:extLst>
              <a:ext uri="{FF2B5EF4-FFF2-40B4-BE49-F238E27FC236}">
                <a16:creationId xmlns:a16="http://schemas.microsoft.com/office/drawing/2014/main" id="{2969023F-55EE-4690-9EB6-0E9004FC3C7B}"/>
              </a:ext>
            </a:extLst>
          </p:cNvPr>
          <p:cNvGraphicFramePr>
            <a:graphicFrameLocks noGrp="1"/>
          </p:cNvGraphicFramePr>
          <p:nvPr/>
        </p:nvGraphicFramePr>
        <p:xfrm>
          <a:off x="76200" y="838200"/>
          <a:ext cx="8961438" cy="5788025"/>
        </p:xfrm>
        <a:graphic>
          <a:graphicData uri="http://schemas.openxmlformats.org/drawingml/2006/table">
            <a:tbl>
              <a:tblPr/>
              <a:tblGrid>
                <a:gridCol w="1881188">
                  <a:extLst>
                    <a:ext uri="{9D8B030D-6E8A-4147-A177-3AD203B41FA5}">
                      <a16:colId xmlns:a16="http://schemas.microsoft.com/office/drawing/2014/main" val="390565979"/>
                    </a:ext>
                  </a:extLst>
                </a:gridCol>
                <a:gridCol w="1879600">
                  <a:extLst>
                    <a:ext uri="{9D8B030D-6E8A-4147-A177-3AD203B41FA5}">
                      <a16:colId xmlns:a16="http://schemas.microsoft.com/office/drawing/2014/main" val="2227168465"/>
                    </a:ext>
                  </a:extLst>
                </a:gridCol>
                <a:gridCol w="1881187">
                  <a:extLst>
                    <a:ext uri="{9D8B030D-6E8A-4147-A177-3AD203B41FA5}">
                      <a16:colId xmlns:a16="http://schemas.microsoft.com/office/drawing/2014/main" val="3254120497"/>
                    </a:ext>
                  </a:extLst>
                </a:gridCol>
                <a:gridCol w="1438275">
                  <a:extLst>
                    <a:ext uri="{9D8B030D-6E8A-4147-A177-3AD203B41FA5}">
                      <a16:colId xmlns:a16="http://schemas.microsoft.com/office/drawing/2014/main" val="3245163352"/>
                    </a:ext>
                  </a:extLst>
                </a:gridCol>
                <a:gridCol w="1881188">
                  <a:extLst>
                    <a:ext uri="{9D8B030D-6E8A-4147-A177-3AD203B41FA5}">
                      <a16:colId xmlns:a16="http://schemas.microsoft.com/office/drawing/2014/main" val="303902223"/>
                    </a:ext>
                  </a:extLst>
                </a:gridCol>
              </a:tblGrid>
              <a:tr h="484188">
                <a:tc gridSpan="5">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Total, Marginal, and Average Product: The Law of Diminishing Returns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912331592"/>
                  </a:ext>
                </a:extLst>
              </a:tr>
              <a:tr h="14557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Units of the Variable Resource (Labor)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Total Product (TP)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Marginal Product (MP)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Change in (2)/ Change in (1)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Average Product (AP),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2595596528"/>
                  </a:ext>
                </a:extLst>
              </a:tr>
              <a:tr h="3635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136768135"/>
                  </a:ext>
                </a:extLst>
              </a:tr>
              <a:tr h="36671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rowSpan="3">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Increasing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marginal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returns</a:t>
                      </a:r>
                    </a:p>
                  </a:txBody>
                  <a:tcPr marL="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598478098"/>
                  </a:ext>
                </a:extLst>
              </a:tr>
              <a:tr h="3635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754616762"/>
                  </a:ext>
                </a:extLst>
              </a:tr>
              <a:tr h="3635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473065314"/>
                  </a:ext>
                </a:extLst>
              </a:tr>
              <a:tr h="36671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rowSpan="4">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Diminishing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marginal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returns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342876478"/>
                  </a:ext>
                </a:extLst>
              </a:tr>
              <a:tr h="3635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14.00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4100673690"/>
                  </a:ext>
                </a:extLst>
              </a:tr>
              <a:tr h="366713">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027959367"/>
                  </a:ext>
                </a:extLst>
              </a:tr>
              <a:tr h="3635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10.71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595069723"/>
                  </a:ext>
                </a:extLst>
              </a:tr>
              <a:tr h="90963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Negative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marginal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returns</a:t>
                      </a:r>
                    </a:p>
                  </a:txBody>
                  <a:tcPr marT="9144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2259873075"/>
                  </a:ext>
                </a:extLst>
              </a:tr>
            </a:tbl>
          </a:graphicData>
        </a:graphic>
      </p:graphicFrame>
      <p:sp>
        <p:nvSpPr>
          <p:cNvPr id="1035" name="Text Box 11">
            <a:extLst>
              <a:ext uri="{FF2B5EF4-FFF2-40B4-BE49-F238E27FC236}">
                <a16:creationId xmlns:a16="http://schemas.microsoft.com/office/drawing/2014/main" id="{B89A48A5-40F6-4448-9C23-215BA451B177}"/>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18FF51C2-A031-49F5-B0CC-20EF466453F5}" type="slidenum">
              <a:rPr lang="en-US" altLang="cs-CZ" sz="1400">
                <a:solidFill>
                  <a:schemeClr val="bg1"/>
                </a:solidFill>
                <a:cs typeface="Arial" panose="020B0604020202020204" pitchFamily="34" charset="0"/>
              </a:rPr>
              <a:pPr eaLnBrk="1" hangingPunct="1"/>
              <a:t>8</a:t>
            </a:fld>
            <a:endParaRPr lang="en-US" altLang="cs-CZ" sz="1400">
              <a:solidFill>
                <a:schemeClr val="bg1"/>
              </a:solidFill>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487CAB27-33BE-4206-9AB8-AA20E65CE29C}"/>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cs-CZ" altLang="cs-CZ" b="1">
              <a:latin typeface="Dotum" panose="020B0600000101010101" pitchFamily="34" charset="-127"/>
            </a:endParaRPr>
          </a:p>
        </p:txBody>
      </p:sp>
      <p:sp>
        <p:nvSpPr>
          <p:cNvPr id="10243" name="Rectangle 2">
            <a:extLst>
              <a:ext uri="{FF2B5EF4-FFF2-40B4-BE49-F238E27FC236}">
                <a16:creationId xmlns:a16="http://schemas.microsoft.com/office/drawing/2014/main" id="{DDE36EEA-80A7-4613-9C75-EC46D3963B4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The Law of Diminishing Returns</a:t>
            </a:r>
          </a:p>
        </p:txBody>
      </p:sp>
      <p:sp>
        <p:nvSpPr>
          <p:cNvPr id="10244" name="Rectangle 4">
            <a:extLst>
              <a:ext uri="{FF2B5EF4-FFF2-40B4-BE49-F238E27FC236}">
                <a16:creationId xmlns:a16="http://schemas.microsoft.com/office/drawing/2014/main" id="{C906B1B3-4DF0-426F-BD39-516ADBA2424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245" name="Rectangle 6">
            <a:extLst>
              <a:ext uri="{FF2B5EF4-FFF2-40B4-BE49-F238E27FC236}">
                <a16:creationId xmlns:a16="http://schemas.microsoft.com/office/drawing/2014/main" id="{07B8BAA1-1479-4A2C-AD88-88303273B3C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cs-CZ" sz="1200" b="1">
                <a:solidFill>
                  <a:srgbClr val="FFFFFF"/>
                </a:solidFill>
              </a:rPr>
              <a:t>LO2</a:t>
            </a:r>
          </a:p>
        </p:txBody>
      </p:sp>
      <p:grpSp>
        <p:nvGrpSpPr>
          <p:cNvPr id="2" name="Group 179">
            <a:extLst>
              <a:ext uri="{FF2B5EF4-FFF2-40B4-BE49-F238E27FC236}">
                <a16:creationId xmlns:a16="http://schemas.microsoft.com/office/drawing/2014/main" id="{35CEA86E-D081-47F6-803A-77B191B27BB1}"/>
              </a:ext>
            </a:extLst>
          </p:cNvPr>
          <p:cNvGrpSpPr>
            <a:grpSpLocks/>
          </p:cNvGrpSpPr>
          <p:nvPr/>
        </p:nvGrpSpPr>
        <p:grpSpPr bwMode="auto">
          <a:xfrm>
            <a:off x="3786188" y="1374775"/>
            <a:ext cx="1625600" cy="4645025"/>
            <a:chOff x="3026" y="958"/>
            <a:chExt cx="1024" cy="2926"/>
          </a:xfrm>
        </p:grpSpPr>
        <p:sp>
          <p:nvSpPr>
            <p:cNvPr id="10295" name="Rectangle 159">
              <a:extLst>
                <a:ext uri="{FF2B5EF4-FFF2-40B4-BE49-F238E27FC236}">
                  <a16:creationId xmlns:a16="http://schemas.microsoft.com/office/drawing/2014/main" id="{D565F8A0-67CC-4070-890D-FFB942FFD32C}"/>
                </a:ext>
              </a:extLst>
            </p:cNvPr>
            <p:cNvSpPr>
              <a:spLocks noChangeArrowheads="1"/>
            </p:cNvSpPr>
            <p:nvPr/>
          </p:nvSpPr>
          <p:spPr bwMode="auto">
            <a:xfrm>
              <a:off x="3028" y="958"/>
              <a:ext cx="1022" cy="1516"/>
            </a:xfrm>
            <a:prstGeom prst="rect">
              <a:avLst/>
            </a:prstGeom>
            <a:solidFill>
              <a:srgbClr val="8ECEAB">
                <a:alpha val="59999"/>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296" name="Rectangle 160">
              <a:extLst>
                <a:ext uri="{FF2B5EF4-FFF2-40B4-BE49-F238E27FC236}">
                  <a16:creationId xmlns:a16="http://schemas.microsoft.com/office/drawing/2014/main" id="{ACD5ABFB-AE9B-47FE-B9CB-04D28179C15E}"/>
                </a:ext>
              </a:extLst>
            </p:cNvPr>
            <p:cNvSpPr>
              <a:spLocks noChangeArrowheads="1"/>
            </p:cNvSpPr>
            <p:nvPr/>
          </p:nvSpPr>
          <p:spPr bwMode="auto">
            <a:xfrm>
              <a:off x="3026" y="2748"/>
              <a:ext cx="1022" cy="1136"/>
            </a:xfrm>
            <a:prstGeom prst="rect">
              <a:avLst/>
            </a:prstGeom>
            <a:solidFill>
              <a:srgbClr val="8ECEAB">
                <a:alpha val="59999"/>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pSp>
      <p:grpSp>
        <p:nvGrpSpPr>
          <p:cNvPr id="3" name="Group 180">
            <a:extLst>
              <a:ext uri="{FF2B5EF4-FFF2-40B4-BE49-F238E27FC236}">
                <a16:creationId xmlns:a16="http://schemas.microsoft.com/office/drawing/2014/main" id="{F73B71C9-15C0-4090-9C67-8A5EEDC9093D}"/>
              </a:ext>
            </a:extLst>
          </p:cNvPr>
          <p:cNvGrpSpPr>
            <a:grpSpLocks/>
          </p:cNvGrpSpPr>
          <p:nvPr/>
        </p:nvGrpSpPr>
        <p:grpSpPr bwMode="auto">
          <a:xfrm>
            <a:off x="5405438" y="1371600"/>
            <a:ext cx="1452562" cy="4648200"/>
            <a:chOff x="4046" y="956"/>
            <a:chExt cx="915" cy="2928"/>
          </a:xfrm>
        </p:grpSpPr>
        <p:sp>
          <p:nvSpPr>
            <p:cNvPr id="110" name="Rectangle 161">
              <a:extLst>
                <a:ext uri="{FF2B5EF4-FFF2-40B4-BE49-F238E27FC236}">
                  <a16:creationId xmlns:a16="http://schemas.microsoft.com/office/drawing/2014/main" id="{BCA66B8C-7F3E-4ED7-8125-9098B8335175}"/>
                </a:ext>
              </a:extLst>
            </p:cNvPr>
            <p:cNvSpPr>
              <a:spLocks noChangeArrowheads="1"/>
            </p:cNvSpPr>
            <p:nvPr/>
          </p:nvSpPr>
          <p:spPr bwMode="auto">
            <a:xfrm>
              <a:off x="4048" y="956"/>
              <a:ext cx="913" cy="1516"/>
            </a:xfrm>
            <a:prstGeom prst="rect">
              <a:avLst/>
            </a:prstGeom>
            <a:solidFill>
              <a:schemeClr val="accent6">
                <a:lumMod val="20000"/>
                <a:lumOff val="80000"/>
                <a:alpha val="76000"/>
              </a:schemeClr>
            </a:solidFill>
            <a:ln w="9525">
              <a:solidFill>
                <a:schemeClr val="tx1"/>
              </a:solidFill>
              <a:miter lim="800000"/>
              <a:headEnd/>
              <a:tailEnd/>
            </a:ln>
          </p:spPr>
          <p:txBody>
            <a:bodyPr wrap="none" anchor="ctr"/>
            <a:lstStyle/>
            <a:p>
              <a:pPr>
                <a:defRPr/>
              </a:pPr>
              <a:endParaRPr lang="en-US">
                <a:latin typeface="Arial" charset="0"/>
              </a:endParaRPr>
            </a:p>
          </p:txBody>
        </p:sp>
        <p:sp>
          <p:nvSpPr>
            <p:cNvPr id="140" name="Rectangle 162">
              <a:extLst>
                <a:ext uri="{FF2B5EF4-FFF2-40B4-BE49-F238E27FC236}">
                  <a16:creationId xmlns:a16="http://schemas.microsoft.com/office/drawing/2014/main" id="{6ACBDCA7-B2F1-4C59-A305-E71ABE3CA2F0}"/>
                </a:ext>
              </a:extLst>
            </p:cNvPr>
            <p:cNvSpPr>
              <a:spLocks noChangeArrowheads="1"/>
            </p:cNvSpPr>
            <p:nvPr/>
          </p:nvSpPr>
          <p:spPr bwMode="auto">
            <a:xfrm>
              <a:off x="4046" y="2746"/>
              <a:ext cx="913" cy="1138"/>
            </a:xfrm>
            <a:prstGeom prst="rect">
              <a:avLst/>
            </a:prstGeom>
            <a:solidFill>
              <a:schemeClr val="accent6">
                <a:lumMod val="20000"/>
                <a:lumOff val="80000"/>
                <a:alpha val="76000"/>
              </a:schemeClr>
            </a:solidFill>
            <a:ln w="9525">
              <a:solidFill>
                <a:schemeClr val="tx1"/>
              </a:solidFill>
              <a:miter lim="800000"/>
              <a:headEnd/>
              <a:tailEnd/>
            </a:ln>
          </p:spPr>
          <p:txBody>
            <a:bodyPr wrap="none" anchor="ctr"/>
            <a:lstStyle/>
            <a:p>
              <a:pPr>
                <a:defRPr/>
              </a:pPr>
              <a:endParaRPr lang="en-US">
                <a:latin typeface="Arial" charset="0"/>
              </a:endParaRPr>
            </a:p>
          </p:txBody>
        </p:sp>
      </p:grpSp>
      <p:grpSp>
        <p:nvGrpSpPr>
          <p:cNvPr id="4" name="Group 178">
            <a:extLst>
              <a:ext uri="{FF2B5EF4-FFF2-40B4-BE49-F238E27FC236}">
                <a16:creationId xmlns:a16="http://schemas.microsoft.com/office/drawing/2014/main" id="{1F5530CE-FEA2-4BAF-82C0-897931330D82}"/>
              </a:ext>
            </a:extLst>
          </p:cNvPr>
          <p:cNvGrpSpPr>
            <a:grpSpLocks/>
          </p:cNvGrpSpPr>
          <p:nvPr/>
        </p:nvGrpSpPr>
        <p:grpSpPr bwMode="auto">
          <a:xfrm>
            <a:off x="2743200" y="1377950"/>
            <a:ext cx="1047750" cy="4641850"/>
            <a:chOff x="2369" y="960"/>
            <a:chExt cx="660" cy="2924"/>
          </a:xfrm>
        </p:grpSpPr>
        <p:sp>
          <p:nvSpPr>
            <p:cNvPr id="10291" name="Rectangle 157">
              <a:extLst>
                <a:ext uri="{FF2B5EF4-FFF2-40B4-BE49-F238E27FC236}">
                  <a16:creationId xmlns:a16="http://schemas.microsoft.com/office/drawing/2014/main" id="{E006B0DF-468B-4210-BA01-A82C45687CF1}"/>
                </a:ext>
              </a:extLst>
            </p:cNvPr>
            <p:cNvSpPr>
              <a:spLocks noChangeArrowheads="1"/>
            </p:cNvSpPr>
            <p:nvPr/>
          </p:nvSpPr>
          <p:spPr bwMode="auto">
            <a:xfrm>
              <a:off x="2369" y="960"/>
              <a:ext cx="655" cy="1532"/>
            </a:xfrm>
            <a:prstGeom prst="rect">
              <a:avLst/>
            </a:prstGeom>
            <a:solidFill>
              <a:srgbClr val="FFFFCC">
                <a:alpha val="73724"/>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292" name="Rectangle 158">
              <a:extLst>
                <a:ext uri="{FF2B5EF4-FFF2-40B4-BE49-F238E27FC236}">
                  <a16:creationId xmlns:a16="http://schemas.microsoft.com/office/drawing/2014/main" id="{4D8BD345-4336-49FE-9FF4-D3FA90D132ED}"/>
                </a:ext>
              </a:extLst>
            </p:cNvPr>
            <p:cNvSpPr>
              <a:spLocks noChangeArrowheads="1"/>
            </p:cNvSpPr>
            <p:nvPr/>
          </p:nvSpPr>
          <p:spPr bwMode="auto">
            <a:xfrm>
              <a:off x="2369" y="2743"/>
              <a:ext cx="660" cy="1141"/>
            </a:xfrm>
            <a:prstGeom prst="rect">
              <a:avLst/>
            </a:prstGeom>
            <a:solidFill>
              <a:srgbClr val="FFFFCC">
                <a:alpha val="74117"/>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grpSp>
      <p:sp>
        <p:nvSpPr>
          <p:cNvPr id="144" name="Freeform 171">
            <a:extLst>
              <a:ext uri="{FF2B5EF4-FFF2-40B4-BE49-F238E27FC236}">
                <a16:creationId xmlns:a16="http://schemas.microsoft.com/office/drawing/2014/main" id="{2764259F-49BF-4E5A-9E5B-739595045C39}"/>
              </a:ext>
            </a:extLst>
          </p:cNvPr>
          <p:cNvSpPr>
            <a:spLocks/>
          </p:cNvSpPr>
          <p:nvPr/>
        </p:nvSpPr>
        <p:spPr bwMode="auto">
          <a:xfrm>
            <a:off x="2779713" y="4972050"/>
            <a:ext cx="3060700" cy="1270000"/>
          </a:xfrm>
          <a:custGeom>
            <a:avLst/>
            <a:gdLst>
              <a:gd name="T0" fmla="*/ 0 w 1928"/>
              <a:gd name="T1" fmla="*/ 2147483647 h 800"/>
              <a:gd name="T2" fmla="*/ 2147483647 w 1928"/>
              <a:gd name="T3" fmla="*/ 2147483647 h 800"/>
              <a:gd name="T4" fmla="*/ 2147483647 w 1928"/>
              <a:gd name="T5" fmla="*/ 0 h 800"/>
              <a:gd name="T6" fmla="*/ 2147483647 w 1928"/>
              <a:gd name="T7" fmla="*/ 2147483647 h 800"/>
              <a:gd name="T8" fmla="*/ 0 60000 65536"/>
              <a:gd name="T9" fmla="*/ 0 60000 65536"/>
              <a:gd name="T10" fmla="*/ 0 60000 65536"/>
              <a:gd name="T11" fmla="*/ 0 60000 65536"/>
              <a:gd name="T12" fmla="*/ 0 w 1928"/>
              <a:gd name="T13" fmla="*/ 0 h 800"/>
              <a:gd name="T14" fmla="*/ 1928 w 1928"/>
              <a:gd name="T15" fmla="*/ 800 h 800"/>
            </a:gdLst>
            <a:ahLst/>
            <a:cxnLst>
              <a:cxn ang="T8">
                <a:pos x="T0" y="T1"/>
              </a:cxn>
              <a:cxn ang="T9">
                <a:pos x="T2" y="T3"/>
              </a:cxn>
              <a:cxn ang="T10">
                <a:pos x="T4" y="T5"/>
              </a:cxn>
              <a:cxn ang="T11">
                <a:pos x="T6" y="T7"/>
              </a:cxn>
            </a:cxnLst>
            <a:rect l="T12" t="T13" r="T14" b="T15"/>
            <a:pathLst>
              <a:path w="1928" h="800">
                <a:moveTo>
                  <a:pt x="0" y="632"/>
                </a:moveTo>
                <a:lnTo>
                  <a:pt x="128" y="316"/>
                </a:lnTo>
                <a:lnTo>
                  <a:pt x="640" y="0"/>
                </a:lnTo>
                <a:lnTo>
                  <a:pt x="1928" y="800"/>
                </a:lnTo>
              </a:path>
            </a:pathLst>
          </a:cu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45" name="Freeform 172">
            <a:extLst>
              <a:ext uri="{FF2B5EF4-FFF2-40B4-BE49-F238E27FC236}">
                <a16:creationId xmlns:a16="http://schemas.microsoft.com/office/drawing/2014/main" id="{659EC48D-88CB-421E-95FD-19E07D25999B}"/>
              </a:ext>
            </a:extLst>
          </p:cNvPr>
          <p:cNvSpPr>
            <a:spLocks/>
          </p:cNvSpPr>
          <p:nvPr/>
        </p:nvSpPr>
        <p:spPr bwMode="auto">
          <a:xfrm>
            <a:off x="2786063" y="5100638"/>
            <a:ext cx="3365500" cy="868362"/>
          </a:xfrm>
          <a:custGeom>
            <a:avLst/>
            <a:gdLst>
              <a:gd name="T0" fmla="*/ 0 w 2120"/>
              <a:gd name="T1" fmla="*/ 2147483647 h 547"/>
              <a:gd name="T2" fmla="*/ 2147483647 w 2120"/>
              <a:gd name="T3" fmla="*/ 2147483647 h 547"/>
              <a:gd name="T4" fmla="*/ 2147483647 w 2120"/>
              <a:gd name="T5" fmla="*/ 2147483647 h 547"/>
              <a:gd name="T6" fmla="*/ 2147483647 w 2120"/>
              <a:gd name="T7" fmla="*/ 2147483647 h 547"/>
              <a:gd name="T8" fmla="*/ 0 60000 65536"/>
              <a:gd name="T9" fmla="*/ 0 60000 65536"/>
              <a:gd name="T10" fmla="*/ 0 60000 65536"/>
              <a:gd name="T11" fmla="*/ 0 60000 65536"/>
              <a:gd name="T12" fmla="*/ 0 w 2120"/>
              <a:gd name="T13" fmla="*/ 0 h 547"/>
              <a:gd name="T14" fmla="*/ 2120 w 2120"/>
              <a:gd name="T15" fmla="*/ 547 h 547"/>
            </a:gdLst>
            <a:ahLst/>
            <a:cxnLst>
              <a:cxn ang="T8">
                <a:pos x="T0" y="T1"/>
              </a:cxn>
              <a:cxn ang="T9">
                <a:pos x="T2" y="T3"/>
              </a:cxn>
              <a:cxn ang="T10">
                <a:pos x="T4" y="T5"/>
              </a:cxn>
              <a:cxn ang="T11">
                <a:pos x="T6" y="T7"/>
              </a:cxn>
            </a:cxnLst>
            <a:rect l="T12" t="T13" r="T14" b="T15"/>
            <a:pathLst>
              <a:path w="2120" h="547">
                <a:moveTo>
                  <a:pt x="0" y="547"/>
                </a:moveTo>
                <a:cubicBezTo>
                  <a:pt x="178" y="340"/>
                  <a:pt x="355" y="134"/>
                  <a:pt x="632" y="67"/>
                </a:cubicBezTo>
                <a:cubicBezTo>
                  <a:pt x="909" y="0"/>
                  <a:pt x="1416" y="110"/>
                  <a:pt x="1664" y="143"/>
                </a:cubicBezTo>
                <a:cubicBezTo>
                  <a:pt x="1912" y="176"/>
                  <a:pt x="2044" y="243"/>
                  <a:pt x="2120" y="263"/>
                </a:cubicBezTo>
              </a:path>
            </a:pathLst>
          </a:custGeom>
          <a:noFill/>
          <a:ln w="57150">
            <a:solidFill>
              <a:srgbClr val="4BADB5"/>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46" name="Freeform 174">
            <a:extLst>
              <a:ext uri="{FF2B5EF4-FFF2-40B4-BE49-F238E27FC236}">
                <a16:creationId xmlns:a16="http://schemas.microsoft.com/office/drawing/2014/main" id="{B3543933-B57E-4B26-9C96-35F7398A7119}"/>
              </a:ext>
            </a:extLst>
          </p:cNvPr>
          <p:cNvSpPr>
            <a:spLocks/>
          </p:cNvSpPr>
          <p:nvPr/>
        </p:nvSpPr>
        <p:spPr bwMode="auto">
          <a:xfrm>
            <a:off x="2773363" y="1819275"/>
            <a:ext cx="3282950" cy="1946275"/>
          </a:xfrm>
          <a:custGeom>
            <a:avLst/>
            <a:gdLst>
              <a:gd name="T0" fmla="*/ 0 w 2068"/>
              <a:gd name="T1" fmla="*/ 2147483647 h 1226"/>
              <a:gd name="T2" fmla="*/ 2147483647 w 2068"/>
              <a:gd name="T3" fmla="*/ 2147483647 h 1226"/>
              <a:gd name="T4" fmla="*/ 2147483647 w 2068"/>
              <a:gd name="T5" fmla="*/ 2147483647 h 1226"/>
              <a:gd name="T6" fmla="*/ 2147483647 w 2068"/>
              <a:gd name="T7" fmla="*/ 2147483647 h 1226"/>
              <a:gd name="T8" fmla="*/ 2147483647 w 2068"/>
              <a:gd name="T9" fmla="*/ 2147483647 h 1226"/>
              <a:gd name="T10" fmla="*/ 2147483647 w 2068"/>
              <a:gd name="T11" fmla="*/ 2147483647 h 1226"/>
              <a:gd name="T12" fmla="*/ 2147483647 w 2068"/>
              <a:gd name="T13" fmla="*/ 2147483647 h 1226"/>
              <a:gd name="T14" fmla="*/ 0 60000 65536"/>
              <a:gd name="T15" fmla="*/ 0 60000 65536"/>
              <a:gd name="T16" fmla="*/ 0 60000 65536"/>
              <a:gd name="T17" fmla="*/ 0 60000 65536"/>
              <a:gd name="T18" fmla="*/ 0 60000 65536"/>
              <a:gd name="T19" fmla="*/ 0 60000 65536"/>
              <a:gd name="T20" fmla="*/ 0 60000 65536"/>
              <a:gd name="T21" fmla="*/ 0 w 2068"/>
              <a:gd name="T22" fmla="*/ 0 h 1226"/>
              <a:gd name="T23" fmla="*/ 2068 w 2068"/>
              <a:gd name="T24" fmla="*/ 1226 h 12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68" h="1226">
                <a:moveTo>
                  <a:pt x="0" y="1226"/>
                </a:moveTo>
                <a:cubicBezTo>
                  <a:pt x="89" y="1169"/>
                  <a:pt x="178" y="1113"/>
                  <a:pt x="264" y="1046"/>
                </a:cubicBezTo>
                <a:cubicBezTo>
                  <a:pt x="350" y="979"/>
                  <a:pt x="434" y="919"/>
                  <a:pt x="520" y="822"/>
                </a:cubicBezTo>
                <a:cubicBezTo>
                  <a:pt x="606" y="725"/>
                  <a:pt x="693" y="571"/>
                  <a:pt x="780" y="466"/>
                </a:cubicBezTo>
                <a:cubicBezTo>
                  <a:pt x="867" y="361"/>
                  <a:pt x="912" y="269"/>
                  <a:pt x="1040" y="194"/>
                </a:cubicBezTo>
                <a:cubicBezTo>
                  <a:pt x="1168" y="119"/>
                  <a:pt x="1377" y="36"/>
                  <a:pt x="1548" y="18"/>
                </a:cubicBezTo>
                <a:cubicBezTo>
                  <a:pt x="1719" y="0"/>
                  <a:pt x="1893" y="43"/>
                  <a:pt x="2068" y="86"/>
                </a:cubicBezTo>
              </a:path>
            </a:pathLst>
          </a:custGeom>
          <a:noFill/>
          <a:ln w="57150">
            <a:solidFill>
              <a:srgbClr val="006699"/>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47" name="Text Box 175">
            <a:extLst>
              <a:ext uri="{FF2B5EF4-FFF2-40B4-BE49-F238E27FC236}">
                <a16:creationId xmlns:a16="http://schemas.microsoft.com/office/drawing/2014/main" id="{D6FA90A0-9977-4ED8-B4E1-0CB5B6EE2251}"/>
              </a:ext>
            </a:extLst>
          </p:cNvPr>
          <p:cNvSpPr txBox="1">
            <a:spLocks noChangeArrowheads="1"/>
          </p:cNvSpPr>
          <p:nvPr/>
        </p:nvSpPr>
        <p:spPr bwMode="auto">
          <a:xfrm>
            <a:off x="5997575" y="1808163"/>
            <a:ext cx="442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TP</a:t>
            </a:r>
          </a:p>
        </p:txBody>
      </p:sp>
      <p:sp>
        <p:nvSpPr>
          <p:cNvPr id="148" name="Text Box 176">
            <a:extLst>
              <a:ext uri="{FF2B5EF4-FFF2-40B4-BE49-F238E27FC236}">
                <a16:creationId xmlns:a16="http://schemas.microsoft.com/office/drawing/2014/main" id="{09EB6223-F562-41CB-89CD-5764C3AB77B7}"/>
              </a:ext>
            </a:extLst>
          </p:cNvPr>
          <p:cNvSpPr txBox="1">
            <a:spLocks noChangeArrowheads="1"/>
          </p:cNvSpPr>
          <p:nvPr/>
        </p:nvSpPr>
        <p:spPr bwMode="auto">
          <a:xfrm>
            <a:off x="5788025" y="6164263"/>
            <a:ext cx="488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MP</a:t>
            </a:r>
          </a:p>
        </p:txBody>
      </p:sp>
      <p:sp>
        <p:nvSpPr>
          <p:cNvPr id="149" name="Text Box 177">
            <a:extLst>
              <a:ext uri="{FF2B5EF4-FFF2-40B4-BE49-F238E27FC236}">
                <a16:creationId xmlns:a16="http://schemas.microsoft.com/office/drawing/2014/main" id="{9E5BE804-C27B-41AD-8B87-422A34BA208B}"/>
              </a:ext>
            </a:extLst>
          </p:cNvPr>
          <p:cNvSpPr txBox="1">
            <a:spLocks noChangeArrowheads="1"/>
          </p:cNvSpPr>
          <p:nvPr/>
        </p:nvSpPr>
        <p:spPr bwMode="auto">
          <a:xfrm>
            <a:off x="6092825" y="5370513"/>
            <a:ext cx="465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AP</a:t>
            </a:r>
          </a:p>
        </p:txBody>
      </p:sp>
      <p:sp>
        <p:nvSpPr>
          <p:cNvPr id="150" name="Text Box 181">
            <a:extLst>
              <a:ext uri="{FF2B5EF4-FFF2-40B4-BE49-F238E27FC236}">
                <a16:creationId xmlns:a16="http://schemas.microsoft.com/office/drawing/2014/main" id="{C047046B-60CE-4CEF-8057-81EB205477BE}"/>
              </a:ext>
            </a:extLst>
          </p:cNvPr>
          <p:cNvSpPr txBox="1">
            <a:spLocks noChangeArrowheads="1"/>
          </p:cNvSpPr>
          <p:nvPr/>
        </p:nvSpPr>
        <p:spPr bwMode="auto">
          <a:xfrm>
            <a:off x="2741613" y="4325938"/>
            <a:ext cx="10699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400" b="1"/>
              <a:t>Increasing</a:t>
            </a:r>
          </a:p>
          <a:p>
            <a:pPr algn="ctr" eaLnBrk="1" hangingPunct="1"/>
            <a:r>
              <a:rPr lang="en-US" altLang="cs-CZ" sz="1400" b="1"/>
              <a:t>Marginal</a:t>
            </a:r>
          </a:p>
          <a:p>
            <a:pPr algn="ctr" eaLnBrk="1" hangingPunct="1"/>
            <a:r>
              <a:rPr lang="en-US" altLang="cs-CZ" sz="1400" b="1"/>
              <a:t>Returns</a:t>
            </a:r>
          </a:p>
        </p:txBody>
      </p:sp>
      <p:sp>
        <p:nvSpPr>
          <p:cNvPr id="151" name="Text Box 182">
            <a:extLst>
              <a:ext uri="{FF2B5EF4-FFF2-40B4-BE49-F238E27FC236}">
                <a16:creationId xmlns:a16="http://schemas.microsoft.com/office/drawing/2014/main" id="{7B9821AB-6ACC-40C2-B1EA-90741B2BB065}"/>
              </a:ext>
            </a:extLst>
          </p:cNvPr>
          <p:cNvSpPr txBox="1">
            <a:spLocks noChangeArrowheads="1"/>
          </p:cNvSpPr>
          <p:nvPr/>
        </p:nvSpPr>
        <p:spPr bwMode="auto">
          <a:xfrm>
            <a:off x="3986213" y="4333875"/>
            <a:ext cx="1198562"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400" b="1"/>
              <a:t>Diminishing</a:t>
            </a:r>
          </a:p>
          <a:p>
            <a:pPr algn="ctr" eaLnBrk="1" hangingPunct="1"/>
            <a:r>
              <a:rPr lang="en-US" altLang="cs-CZ" sz="1400" b="1"/>
              <a:t>Marginal</a:t>
            </a:r>
          </a:p>
          <a:p>
            <a:pPr algn="ctr" eaLnBrk="1" hangingPunct="1"/>
            <a:r>
              <a:rPr lang="en-US" altLang="cs-CZ" sz="1400" b="1"/>
              <a:t>Returns</a:t>
            </a:r>
          </a:p>
        </p:txBody>
      </p:sp>
      <p:sp>
        <p:nvSpPr>
          <p:cNvPr id="152" name="Text Box 183">
            <a:extLst>
              <a:ext uri="{FF2B5EF4-FFF2-40B4-BE49-F238E27FC236}">
                <a16:creationId xmlns:a16="http://schemas.microsoft.com/office/drawing/2014/main" id="{254CF8DC-2DAD-460C-BE74-EDA95C91A214}"/>
              </a:ext>
            </a:extLst>
          </p:cNvPr>
          <p:cNvSpPr txBox="1">
            <a:spLocks noChangeArrowheads="1"/>
          </p:cNvSpPr>
          <p:nvPr/>
        </p:nvSpPr>
        <p:spPr bwMode="auto">
          <a:xfrm>
            <a:off x="5688013" y="4330700"/>
            <a:ext cx="922337"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cs-CZ" sz="1400" b="1"/>
              <a:t>Negative</a:t>
            </a:r>
          </a:p>
          <a:p>
            <a:pPr algn="ctr" eaLnBrk="1" hangingPunct="1"/>
            <a:r>
              <a:rPr lang="en-US" altLang="cs-CZ" sz="1400" b="1"/>
              <a:t>Marginal</a:t>
            </a:r>
          </a:p>
          <a:p>
            <a:pPr algn="ctr" eaLnBrk="1" hangingPunct="1"/>
            <a:r>
              <a:rPr lang="en-US" altLang="cs-CZ" sz="1400" b="1"/>
              <a:t>Returns</a:t>
            </a:r>
          </a:p>
        </p:txBody>
      </p:sp>
      <p:sp>
        <p:nvSpPr>
          <p:cNvPr id="153" name="AutoShape 184">
            <a:extLst>
              <a:ext uri="{FF2B5EF4-FFF2-40B4-BE49-F238E27FC236}">
                <a16:creationId xmlns:a16="http://schemas.microsoft.com/office/drawing/2014/main" id="{FF9F138E-2186-42CB-80ED-FB5E39A40771}"/>
              </a:ext>
            </a:extLst>
          </p:cNvPr>
          <p:cNvSpPr>
            <a:spLocks/>
          </p:cNvSpPr>
          <p:nvPr/>
        </p:nvSpPr>
        <p:spPr bwMode="auto">
          <a:xfrm rot="-5400000">
            <a:off x="3192463" y="3829050"/>
            <a:ext cx="195262" cy="973138"/>
          </a:xfrm>
          <a:prstGeom prst="leftBrace">
            <a:avLst>
              <a:gd name="adj1" fmla="val 41531"/>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54" name="AutoShape 185">
            <a:extLst>
              <a:ext uri="{FF2B5EF4-FFF2-40B4-BE49-F238E27FC236}">
                <a16:creationId xmlns:a16="http://schemas.microsoft.com/office/drawing/2014/main" id="{6C8083E2-120A-4556-9144-AAE914849EC8}"/>
              </a:ext>
            </a:extLst>
          </p:cNvPr>
          <p:cNvSpPr>
            <a:spLocks/>
          </p:cNvSpPr>
          <p:nvPr/>
        </p:nvSpPr>
        <p:spPr bwMode="auto">
          <a:xfrm rot="-5400000">
            <a:off x="4500563" y="3524250"/>
            <a:ext cx="195262" cy="1582738"/>
          </a:xfrm>
          <a:prstGeom prst="leftBrace">
            <a:avLst>
              <a:gd name="adj1" fmla="val 67548"/>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55" name="AutoShape 186">
            <a:extLst>
              <a:ext uri="{FF2B5EF4-FFF2-40B4-BE49-F238E27FC236}">
                <a16:creationId xmlns:a16="http://schemas.microsoft.com/office/drawing/2014/main" id="{22305CEE-966C-463A-BBF9-731C2490FA55}"/>
              </a:ext>
            </a:extLst>
          </p:cNvPr>
          <p:cNvSpPr>
            <a:spLocks/>
          </p:cNvSpPr>
          <p:nvPr/>
        </p:nvSpPr>
        <p:spPr bwMode="auto">
          <a:xfrm rot="-5400000">
            <a:off x="6040438" y="3603625"/>
            <a:ext cx="195262" cy="1423988"/>
          </a:xfrm>
          <a:prstGeom prst="leftBrace">
            <a:avLst>
              <a:gd name="adj1" fmla="val 6077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a:p>
        </p:txBody>
      </p:sp>
      <p:sp>
        <p:nvSpPr>
          <p:cNvPr id="10261" name="Text Box 140">
            <a:extLst>
              <a:ext uri="{FF2B5EF4-FFF2-40B4-BE49-F238E27FC236}">
                <a16:creationId xmlns:a16="http://schemas.microsoft.com/office/drawing/2014/main" id="{D17BE861-212D-4080-82CD-5330425CDC40}"/>
              </a:ext>
            </a:extLst>
          </p:cNvPr>
          <p:cNvSpPr txBox="1">
            <a:spLocks noChangeArrowheads="1"/>
          </p:cNvSpPr>
          <p:nvPr/>
        </p:nvSpPr>
        <p:spPr bwMode="auto">
          <a:xfrm>
            <a:off x="2971800" y="38100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a:t>
            </a:r>
          </a:p>
        </p:txBody>
      </p:sp>
      <p:sp>
        <p:nvSpPr>
          <p:cNvPr id="10262" name="Text Box 141">
            <a:extLst>
              <a:ext uri="{FF2B5EF4-FFF2-40B4-BE49-F238E27FC236}">
                <a16:creationId xmlns:a16="http://schemas.microsoft.com/office/drawing/2014/main" id="{72096F78-8817-49AA-AAF2-D2CDB5120C2E}"/>
              </a:ext>
            </a:extLst>
          </p:cNvPr>
          <p:cNvSpPr txBox="1">
            <a:spLocks noChangeArrowheads="1"/>
          </p:cNvSpPr>
          <p:nvPr/>
        </p:nvSpPr>
        <p:spPr bwMode="auto">
          <a:xfrm>
            <a:off x="3379788" y="38100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a:t>
            </a:r>
          </a:p>
        </p:txBody>
      </p:sp>
      <p:sp>
        <p:nvSpPr>
          <p:cNvPr id="10263" name="Text Box 142">
            <a:extLst>
              <a:ext uri="{FF2B5EF4-FFF2-40B4-BE49-F238E27FC236}">
                <a16:creationId xmlns:a16="http://schemas.microsoft.com/office/drawing/2014/main" id="{DB23037D-8BC1-43C3-A514-EBF030CBF2CD}"/>
              </a:ext>
            </a:extLst>
          </p:cNvPr>
          <p:cNvSpPr txBox="1">
            <a:spLocks noChangeArrowheads="1"/>
          </p:cNvSpPr>
          <p:nvPr/>
        </p:nvSpPr>
        <p:spPr bwMode="auto">
          <a:xfrm>
            <a:off x="3798888" y="38100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3</a:t>
            </a:r>
          </a:p>
        </p:txBody>
      </p:sp>
      <p:sp>
        <p:nvSpPr>
          <p:cNvPr id="10264" name="Text Box 143">
            <a:extLst>
              <a:ext uri="{FF2B5EF4-FFF2-40B4-BE49-F238E27FC236}">
                <a16:creationId xmlns:a16="http://schemas.microsoft.com/office/drawing/2014/main" id="{8DE38B24-71EF-406C-AE49-BC9063FF77EF}"/>
              </a:ext>
            </a:extLst>
          </p:cNvPr>
          <p:cNvSpPr txBox="1">
            <a:spLocks noChangeArrowheads="1"/>
          </p:cNvSpPr>
          <p:nvPr/>
        </p:nvSpPr>
        <p:spPr bwMode="auto">
          <a:xfrm>
            <a:off x="4195763" y="38100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4</a:t>
            </a:r>
          </a:p>
        </p:txBody>
      </p:sp>
      <p:sp>
        <p:nvSpPr>
          <p:cNvPr id="10265" name="Text Box 144">
            <a:extLst>
              <a:ext uri="{FF2B5EF4-FFF2-40B4-BE49-F238E27FC236}">
                <a16:creationId xmlns:a16="http://schemas.microsoft.com/office/drawing/2014/main" id="{CC6038D8-D133-448F-B47E-FC65DD6C436E}"/>
              </a:ext>
            </a:extLst>
          </p:cNvPr>
          <p:cNvSpPr txBox="1">
            <a:spLocks noChangeArrowheads="1"/>
          </p:cNvSpPr>
          <p:nvPr/>
        </p:nvSpPr>
        <p:spPr bwMode="auto">
          <a:xfrm>
            <a:off x="4603750" y="38100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5</a:t>
            </a:r>
          </a:p>
        </p:txBody>
      </p:sp>
      <p:sp>
        <p:nvSpPr>
          <p:cNvPr id="10266" name="Text Box 145">
            <a:extLst>
              <a:ext uri="{FF2B5EF4-FFF2-40B4-BE49-F238E27FC236}">
                <a16:creationId xmlns:a16="http://schemas.microsoft.com/office/drawing/2014/main" id="{83F7A7D4-3FF2-4D74-9C5F-6D05F224366A}"/>
              </a:ext>
            </a:extLst>
          </p:cNvPr>
          <p:cNvSpPr txBox="1">
            <a:spLocks noChangeArrowheads="1"/>
          </p:cNvSpPr>
          <p:nvPr/>
        </p:nvSpPr>
        <p:spPr bwMode="auto">
          <a:xfrm>
            <a:off x="5011738" y="38100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6</a:t>
            </a:r>
          </a:p>
        </p:txBody>
      </p:sp>
      <p:sp>
        <p:nvSpPr>
          <p:cNvPr id="10267" name="Text Box 146">
            <a:extLst>
              <a:ext uri="{FF2B5EF4-FFF2-40B4-BE49-F238E27FC236}">
                <a16:creationId xmlns:a16="http://schemas.microsoft.com/office/drawing/2014/main" id="{A78D5345-3855-4F7B-A053-292A607C4207}"/>
              </a:ext>
            </a:extLst>
          </p:cNvPr>
          <p:cNvSpPr txBox="1">
            <a:spLocks noChangeArrowheads="1"/>
          </p:cNvSpPr>
          <p:nvPr/>
        </p:nvSpPr>
        <p:spPr bwMode="auto">
          <a:xfrm>
            <a:off x="5419725" y="38100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7</a:t>
            </a:r>
          </a:p>
        </p:txBody>
      </p:sp>
      <p:sp>
        <p:nvSpPr>
          <p:cNvPr id="10268" name="Text Box 147">
            <a:extLst>
              <a:ext uri="{FF2B5EF4-FFF2-40B4-BE49-F238E27FC236}">
                <a16:creationId xmlns:a16="http://schemas.microsoft.com/office/drawing/2014/main" id="{7B9D4B25-B613-4F59-87F8-2034CC884205}"/>
              </a:ext>
            </a:extLst>
          </p:cNvPr>
          <p:cNvSpPr txBox="1">
            <a:spLocks noChangeArrowheads="1"/>
          </p:cNvSpPr>
          <p:nvPr/>
        </p:nvSpPr>
        <p:spPr bwMode="auto">
          <a:xfrm>
            <a:off x="5827713" y="38100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8</a:t>
            </a:r>
          </a:p>
        </p:txBody>
      </p:sp>
      <p:sp>
        <p:nvSpPr>
          <p:cNvPr id="10269" name="Text Box 148">
            <a:extLst>
              <a:ext uri="{FF2B5EF4-FFF2-40B4-BE49-F238E27FC236}">
                <a16:creationId xmlns:a16="http://schemas.microsoft.com/office/drawing/2014/main" id="{B665536B-DC84-458D-9D48-3E0D2CA4F2E5}"/>
              </a:ext>
            </a:extLst>
          </p:cNvPr>
          <p:cNvSpPr txBox="1">
            <a:spLocks noChangeArrowheads="1"/>
          </p:cNvSpPr>
          <p:nvPr/>
        </p:nvSpPr>
        <p:spPr bwMode="auto">
          <a:xfrm>
            <a:off x="6235700" y="38100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9</a:t>
            </a:r>
          </a:p>
        </p:txBody>
      </p:sp>
      <p:sp>
        <p:nvSpPr>
          <p:cNvPr id="10270" name="Text Box 99">
            <a:extLst>
              <a:ext uri="{FF2B5EF4-FFF2-40B4-BE49-F238E27FC236}">
                <a16:creationId xmlns:a16="http://schemas.microsoft.com/office/drawing/2014/main" id="{E3060570-7B03-47E7-A1A3-4EE8C1370433}"/>
              </a:ext>
            </a:extLst>
          </p:cNvPr>
          <p:cNvSpPr txBox="1">
            <a:spLocks noChangeArrowheads="1"/>
          </p:cNvSpPr>
          <p:nvPr/>
        </p:nvSpPr>
        <p:spPr bwMode="auto">
          <a:xfrm>
            <a:off x="2403475" y="35496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0</a:t>
            </a:r>
          </a:p>
        </p:txBody>
      </p:sp>
      <p:sp>
        <p:nvSpPr>
          <p:cNvPr id="10271" name="Text Box 100">
            <a:extLst>
              <a:ext uri="{FF2B5EF4-FFF2-40B4-BE49-F238E27FC236}">
                <a16:creationId xmlns:a16="http://schemas.microsoft.com/office/drawing/2014/main" id="{C1FD9EA1-5E42-498C-BCC1-EE3CFA4847F7}"/>
              </a:ext>
            </a:extLst>
          </p:cNvPr>
          <p:cNvSpPr txBox="1">
            <a:spLocks noChangeArrowheads="1"/>
          </p:cNvSpPr>
          <p:nvPr/>
        </p:nvSpPr>
        <p:spPr bwMode="auto">
          <a:xfrm>
            <a:off x="2290763" y="2901950"/>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a:t>
            </a:r>
          </a:p>
        </p:txBody>
      </p:sp>
      <p:sp>
        <p:nvSpPr>
          <p:cNvPr id="10272" name="Text Box 101">
            <a:extLst>
              <a:ext uri="{FF2B5EF4-FFF2-40B4-BE49-F238E27FC236}">
                <a16:creationId xmlns:a16="http://schemas.microsoft.com/office/drawing/2014/main" id="{2A0BA5C1-386E-4427-BB3B-B20956C677B0}"/>
              </a:ext>
            </a:extLst>
          </p:cNvPr>
          <p:cNvSpPr txBox="1">
            <a:spLocks noChangeArrowheads="1"/>
          </p:cNvSpPr>
          <p:nvPr/>
        </p:nvSpPr>
        <p:spPr bwMode="auto">
          <a:xfrm>
            <a:off x="2290763" y="22653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20</a:t>
            </a:r>
          </a:p>
        </p:txBody>
      </p:sp>
      <p:sp>
        <p:nvSpPr>
          <p:cNvPr id="10273" name="Text Box 102">
            <a:extLst>
              <a:ext uri="{FF2B5EF4-FFF2-40B4-BE49-F238E27FC236}">
                <a16:creationId xmlns:a16="http://schemas.microsoft.com/office/drawing/2014/main" id="{B626EDF6-332F-4D88-81A1-159DB2227F4D}"/>
              </a:ext>
            </a:extLst>
          </p:cNvPr>
          <p:cNvSpPr txBox="1">
            <a:spLocks noChangeArrowheads="1"/>
          </p:cNvSpPr>
          <p:nvPr/>
        </p:nvSpPr>
        <p:spPr bwMode="auto">
          <a:xfrm>
            <a:off x="2290763" y="1628775"/>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30</a:t>
            </a:r>
          </a:p>
        </p:txBody>
      </p:sp>
      <p:sp>
        <p:nvSpPr>
          <p:cNvPr id="10274" name="Text Box 127">
            <a:extLst>
              <a:ext uri="{FF2B5EF4-FFF2-40B4-BE49-F238E27FC236}">
                <a16:creationId xmlns:a16="http://schemas.microsoft.com/office/drawing/2014/main" id="{F840CD05-F500-423F-86D1-8D8A41E2767D}"/>
              </a:ext>
            </a:extLst>
          </p:cNvPr>
          <p:cNvSpPr txBox="1">
            <a:spLocks noChangeArrowheads="1"/>
          </p:cNvSpPr>
          <p:nvPr/>
        </p:nvSpPr>
        <p:spPr bwMode="auto">
          <a:xfrm rot="-5400000">
            <a:off x="1216025" y="2270125"/>
            <a:ext cx="1866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Total Product, TP</a:t>
            </a:r>
          </a:p>
        </p:txBody>
      </p:sp>
      <p:sp>
        <p:nvSpPr>
          <p:cNvPr id="10275" name="Text Box 140">
            <a:extLst>
              <a:ext uri="{FF2B5EF4-FFF2-40B4-BE49-F238E27FC236}">
                <a16:creationId xmlns:a16="http://schemas.microsoft.com/office/drawing/2014/main" id="{E4A6AB83-B463-40BE-B779-94DA9CB55AF7}"/>
              </a:ext>
            </a:extLst>
          </p:cNvPr>
          <p:cNvSpPr txBox="1">
            <a:spLocks noChangeArrowheads="1"/>
          </p:cNvSpPr>
          <p:nvPr/>
        </p:nvSpPr>
        <p:spPr bwMode="auto">
          <a:xfrm>
            <a:off x="2895600" y="59880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a:t>
            </a:r>
          </a:p>
        </p:txBody>
      </p:sp>
      <p:sp>
        <p:nvSpPr>
          <p:cNvPr id="10276" name="Text Box 141">
            <a:extLst>
              <a:ext uri="{FF2B5EF4-FFF2-40B4-BE49-F238E27FC236}">
                <a16:creationId xmlns:a16="http://schemas.microsoft.com/office/drawing/2014/main" id="{E01F4BF7-38A5-4431-9634-3E8FAF1E6A82}"/>
              </a:ext>
            </a:extLst>
          </p:cNvPr>
          <p:cNvSpPr txBox="1">
            <a:spLocks noChangeArrowheads="1"/>
          </p:cNvSpPr>
          <p:nvPr/>
        </p:nvSpPr>
        <p:spPr bwMode="auto">
          <a:xfrm>
            <a:off x="3303588" y="5988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a:t>
            </a:r>
          </a:p>
        </p:txBody>
      </p:sp>
      <p:sp>
        <p:nvSpPr>
          <p:cNvPr id="10277" name="Text Box 142">
            <a:extLst>
              <a:ext uri="{FF2B5EF4-FFF2-40B4-BE49-F238E27FC236}">
                <a16:creationId xmlns:a16="http://schemas.microsoft.com/office/drawing/2014/main" id="{E45EB790-5DAB-4FD4-AC14-BEE3397EC286}"/>
              </a:ext>
            </a:extLst>
          </p:cNvPr>
          <p:cNvSpPr txBox="1">
            <a:spLocks noChangeArrowheads="1"/>
          </p:cNvSpPr>
          <p:nvPr/>
        </p:nvSpPr>
        <p:spPr bwMode="auto">
          <a:xfrm>
            <a:off x="3722688" y="5988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3</a:t>
            </a:r>
          </a:p>
        </p:txBody>
      </p:sp>
      <p:sp>
        <p:nvSpPr>
          <p:cNvPr id="10278" name="Text Box 143">
            <a:extLst>
              <a:ext uri="{FF2B5EF4-FFF2-40B4-BE49-F238E27FC236}">
                <a16:creationId xmlns:a16="http://schemas.microsoft.com/office/drawing/2014/main" id="{BC81065E-AE81-44DC-9DD2-1A25C3327083}"/>
              </a:ext>
            </a:extLst>
          </p:cNvPr>
          <p:cNvSpPr txBox="1">
            <a:spLocks noChangeArrowheads="1"/>
          </p:cNvSpPr>
          <p:nvPr/>
        </p:nvSpPr>
        <p:spPr bwMode="auto">
          <a:xfrm>
            <a:off x="4119563" y="5988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4</a:t>
            </a:r>
          </a:p>
        </p:txBody>
      </p:sp>
      <p:sp>
        <p:nvSpPr>
          <p:cNvPr id="10279" name="Text Box 144">
            <a:extLst>
              <a:ext uri="{FF2B5EF4-FFF2-40B4-BE49-F238E27FC236}">
                <a16:creationId xmlns:a16="http://schemas.microsoft.com/office/drawing/2014/main" id="{B7A7FDF9-A917-44AC-8F5A-B73B30B539AF}"/>
              </a:ext>
            </a:extLst>
          </p:cNvPr>
          <p:cNvSpPr txBox="1">
            <a:spLocks noChangeArrowheads="1"/>
          </p:cNvSpPr>
          <p:nvPr/>
        </p:nvSpPr>
        <p:spPr bwMode="auto">
          <a:xfrm>
            <a:off x="4527550" y="59880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5</a:t>
            </a:r>
          </a:p>
        </p:txBody>
      </p:sp>
      <p:sp>
        <p:nvSpPr>
          <p:cNvPr id="10280" name="Text Box 145">
            <a:extLst>
              <a:ext uri="{FF2B5EF4-FFF2-40B4-BE49-F238E27FC236}">
                <a16:creationId xmlns:a16="http://schemas.microsoft.com/office/drawing/2014/main" id="{FC39C362-4CB4-41DA-8CD2-2E74D3EB7AC2}"/>
              </a:ext>
            </a:extLst>
          </p:cNvPr>
          <p:cNvSpPr txBox="1">
            <a:spLocks noChangeArrowheads="1"/>
          </p:cNvSpPr>
          <p:nvPr/>
        </p:nvSpPr>
        <p:spPr bwMode="auto">
          <a:xfrm>
            <a:off x="4935538" y="5988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6</a:t>
            </a:r>
          </a:p>
        </p:txBody>
      </p:sp>
      <p:sp>
        <p:nvSpPr>
          <p:cNvPr id="10281" name="Text Box 146">
            <a:extLst>
              <a:ext uri="{FF2B5EF4-FFF2-40B4-BE49-F238E27FC236}">
                <a16:creationId xmlns:a16="http://schemas.microsoft.com/office/drawing/2014/main" id="{73FA65BD-081A-4776-86EC-F24B0AAE5C11}"/>
              </a:ext>
            </a:extLst>
          </p:cNvPr>
          <p:cNvSpPr txBox="1">
            <a:spLocks noChangeArrowheads="1"/>
          </p:cNvSpPr>
          <p:nvPr/>
        </p:nvSpPr>
        <p:spPr bwMode="auto">
          <a:xfrm>
            <a:off x="5343525" y="59880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7</a:t>
            </a:r>
          </a:p>
        </p:txBody>
      </p:sp>
      <p:sp>
        <p:nvSpPr>
          <p:cNvPr id="10282" name="Text Box 147">
            <a:extLst>
              <a:ext uri="{FF2B5EF4-FFF2-40B4-BE49-F238E27FC236}">
                <a16:creationId xmlns:a16="http://schemas.microsoft.com/office/drawing/2014/main" id="{BBB0FED9-FE7E-4885-A8EA-4BD5BF5A5340}"/>
              </a:ext>
            </a:extLst>
          </p:cNvPr>
          <p:cNvSpPr txBox="1">
            <a:spLocks noChangeArrowheads="1"/>
          </p:cNvSpPr>
          <p:nvPr/>
        </p:nvSpPr>
        <p:spPr bwMode="auto">
          <a:xfrm>
            <a:off x="5751513" y="5988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8</a:t>
            </a:r>
          </a:p>
        </p:txBody>
      </p:sp>
      <p:sp>
        <p:nvSpPr>
          <p:cNvPr id="10283" name="Text Box 148">
            <a:extLst>
              <a:ext uri="{FF2B5EF4-FFF2-40B4-BE49-F238E27FC236}">
                <a16:creationId xmlns:a16="http://schemas.microsoft.com/office/drawing/2014/main" id="{C6085376-5A9C-424E-BF65-EC7C6A62F940}"/>
              </a:ext>
            </a:extLst>
          </p:cNvPr>
          <p:cNvSpPr txBox="1">
            <a:spLocks noChangeArrowheads="1"/>
          </p:cNvSpPr>
          <p:nvPr/>
        </p:nvSpPr>
        <p:spPr bwMode="auto">
          <a:xfrm>
            <a:off x="6159500" y="59880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9</a:t>
            </a:r>
          </a:p>
        </p:txBody>
      </p:sp>
      <p:sp>
        <p:nvSpPr>
          <p:cNvPr id="10284" name="Text Box 107">
            <a:extLst>
              <a:ext uri="{FF2B5EF4-FFF2-40B4-BE49-F238E27FC236}">
                <a16:creationId xmlns:a16="http://schemas.microsoft.com/office/drawing/2014/main" id="{84A58937-7FBB-489B-B374-CAA4955680F7}"/>
              </a:ext>
            </a:extLst>
          </p:cNvPr>
          <p:cNvSpPr txBox="1">
            <a:spLocks noChangeArrowheads="1"/>
          </p:cNvSpPr>
          <p:nvPr/>
        </p:nvSpPr>
        <p:spPr bwMode="auto">
          <a:xfrm>
            <a:off x="2217738" y="48053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20</a:t>
            </a:r>
          </a:p>
        </p:txBody>
      </p:sp>
      <p:sp>
        <p:nvSpPr>
          <p:cNvPr id="10285" name="Text Box 109">
            <a:extLst>
              <a:ext uri="{FF2B5EF4-FFF2-40B4-BE49-F238E27FC236}">
                <a16:creationId xmlns:a16="http://schemas.microsoft.com/office/drawing/2014/main" id="{179D9F73-7981-488B-912A-18790D3CFA57}"/>
              </a:ext>
            </a:extLst>
          </p:cNvPr>
          <p:cNvSpPr txBox="1">
            <a:spLocks noChangeArrowheads="1"/>
          </p:cNvSpPr>
          <p:nvPr/>
        </p:nvSpPr>
        <p:spPr bwMode="auto">
          <a:xfrm>
            <a:off x="2217738" y="5321300"/>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10</a:t>
            </a:r>
          </a:p>
        </p:txBody>
      </p:sp>
      <p:sp>
        <p:nvSpPr>
          <p:cNvPr id="10286" name="Text Box 128">
            <a:extLst>
              <a:ext uri="{FF2B5EF4-FFF2-40B4-BE49-F238E27FC236}">
                <a16:creationId xmlns:a16="http://schemas.microsoft.com/office/drawing/2014/main" id="{624B3EAD-2B19-4666-A0BC-07B84086CCB6}"/>
              </a:ext>
            </a:extLst>
          </p:cNvPr>
          <p:cNvSpPr txBox="1">
            <a:spLocks noChangeArrowheads="1"/>
          </p:cNvSpPr>
          <p:nvPr/>
        </p:nvSpPr>
        <p:spPr bwMode="auto">
          <a:xfrm rot="-5400000">
            <a:off x="941387" y="5002213"/>
            <a:ext cx="2263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b="1"/>
              <a:t>Marginal Product, MP</a:t>
            </a:r>
          </a:p>
        </p:txBody>
      </p:sp>
      <p:sp>
        <p:nvSpPr>
          <p:cNvPr id="10287" name="Line 165">
            <a:extLst>
              <a:ext uri="{FF2B5EF4-FFF2-40B4-BE49-F238E27FC236}">
                <a16:creationId xmlns:a16="http://schemas.microsoft.com/office/drawing/2014/main" id="{D6B9AB06-DDE8-47DA-851F-93762849A539}"/>
              </a:ext>
            </a:extLst>
          </p:cNvPr>
          <p:cNvSpPr>
            <a:spLocks noChangeShapeType="1"/>
          </p:cNvSpPr>
          <p:nvPr/>
        </p:nvSpPr>
        <p:spPr bwMode="auto">
          <a:xfrm>
            <a:off x="2743200" y="3810000"/>
            <a:ext cx="41592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88" name="Line 163">
            <a:extLst>
              <a:ext uri="{FF2B5EF4-FFF2-40B4-BE49-F238E27FC236}">
                <a16:creationId xmlns:a16="http://schemas.microsoft.com/office/drawing/2014/main" id="{03D0F2DD-BE43-43D3-8783-DFDE03CACB84}"/>
              </a:ext>
            </a:extLst>
          </p:cNvPr>
          <p:cNvSpPr>
            <a:spLocks noChangeShapeType="1"/>
          </p:cNvSpPr>
          <p:nvPr/>
        </p:nvSpPr>
        <p:spPr bwMode="auto">
          <a:xfrm>
            <a:off x="2743200" y="1414463"/>
            <a:ext cx="0" cy="23955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89" name="Line 165">
            <a:extLst>
              <a:ext uri="{FF2B5EF4-FFF2-40B4-BE49-F238E27FC236}">
                <a16:creationId xmlns:a16="http://schemas.microsoft.com/office/drawing/2014/main" id="{D62F330B-97C3-4ADB-86CE-AA8954841AE3}"/>
              </a:ext>
            </a:extLst>
          </p:cNvPr>
          <p:cNvSpPr>
            <a:spLocks noChangeShapeType="1"/>
          </p:cNvSpPr>
          <p:nvPr/>
        </p:nvSpPr>
        <p:spPr bwMode="auto">
          <a:xfrm>
            <a:off x="2743200" y="6019800"/>
            <a:ext cx="41592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90" name="Line 163">
            <a:extLst>
              <a:ext uri="{FF2B5EF4-FFF2-40B4-BE49-F238E27FC236}">
                <a16:creationId xmlns:a16="http://schemas.microsoft.com/office/drawing/2014/main" id="{6C7F9AD9-855B-4200-9EBC-BF27FA0756BA}"/>
              </a:ext>
            </a:extLst>
          </p:cNvPr>
          <p:cNvSpPr>
            <a:spLocks noChangeShapeType="1"/>
          </p:cNvSpPr>
          <p:nvPr/>
        </p:nvSpPr>
        <p:spPr bwMode="auto">
          <a:xfrm>
            <a:off x="2743200" y="4191000"/>
            <a:ext cx="0" cy="1828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35" name="Text Box 11">
            <a:extLst>
              <a:ext uri="{FF2B5EF4-FFF2-40B4-BE49-F238E27FC236}">
                <a16:creationId xmlns:a16="http://schemas.microsoft.com/office/drawing/2014/main" id="{5FB2FC79-6134-4EAC-9996-02A150C317B0}"/>
              </a:ext>
            </a:extLst>
          </p:cNvPr>
          <p:cNvSpPr txBox="1">
            <a:spLocks noChangeArrowheads="1"/>
          </p:cNvSpPr>
          <p:nvPr/>
        </p:nvSpPr>
        <p:spPr bwMode="auto">
          <a:xfrm>
            <a:off x="8382000" y="6553200"/>
            <a:ext cx="439738" cy="3048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cs typeface="Arial" panose="020B0604020202020204" pitchFamily="34" charset="0"/>
              </a:rPr>
              <a:t>7-</a:t>
            </a:r>
            <a:fld id="{2F0FB219-9772-4B1D-9D39-DDF419A87578}" type="slidenum">
              <a:rPr lang="en-US" altLang="cs-CZ" sz="1400">
                <a:solidFill>
                  <a:schemeClr val="bg1"/>
                </a:solidFill>
                <a:cs typeface="Arial" panose="020B0604020202020204" pitchFamily="34" charset="0"/>
              </a:rPr>
              <a:pPr eaLnBrk="1" hangingPunct="1"/>
              <a:t>9</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wipe(left)">
                                      <p:cBhvr>
                                        <p:cTn id="7" dur="2000"/>
                                        <p:tgtEl>
                                          <p:spTgt spid="146"/>
                                        </p:tgtEl>
                                      </p:cBhvr>
                                    </p:animEffect>
                                  </p:childTnLst>
                                </p:cTn>
                              </p:par>
                              <p:par>
                                <p:cTn id="8" presetID="22" presetClass="entr" presetSubtype="8" fill="hold" nodeType="withEffect">
                                  <p:stCondLst>
                                    <p:cond delay="0"/>
                                  </p:stCondLst>
                                  <p:childTnLst>
                                    <p:set>
                                      <p:cBhvr>
                                        <p:cTn id="9" dur="1" fill="hold">
                                          <p:stCondLst>
                                            <p:cond delay="0"/>
                                          </p:stCondLst>
                                        </p:cTn>
                                        <p:tgtEl>
                                          <p:spTgt spid="144"/>
                                        </p:tgtEl>
                                        <p:attrNameLst>
                                          <p:attrName>style.visibility</p:attrName>
                                        </p:attrNameLst>
                                      </p:cBhvr>
                                      <p:to>
                                        <p:strVal val="visible"/>
                                      </p:to>
                                    </p:set>
                                    <p:animEffect transition="in" filter="wipe(left)">
                                      <p:cBhvr>
                                        <p:cTn id="10" dur="2000"/>
                                        <p:tgtEl>
                                          <p:spTgt spid="144"/>
                                        </p:tgtEl>
                                      </p:cBhvr>
                                    </p:animEffect>
                                  </p:childTnLst>
                                </p:cTn>
                              </p:par>
                              <p:par>
                                <p:cTn id="11" presetID="22" presetClass="entr" presetSubtype="8" fill="hold" nodeType="withEffect">
                                  <p:stCondLst>
                                    <p:cond delay="0"/>
                                  </p:stCondLst>
                                  <p:childTnLst>
                                    <p:set>
                                      <p:cBhvr>
                                        <p:cTn id="12" dur="1" fill="hold">
                                          <p:stCondLst>
                                            <p:cond delay="0"/>
                                          </p:stCondLst>
                                        </p:cTn>
                                        <p:tgtEl>
                                          <p:spTgt spid="145"/>
                                        </p:tgtEl>
                                        <p:attrNameLst>
                                          <p:attrName>style.visibility</p:attrName>
                                        </p:attrNameLst>
                                      </p:cBhvr>
                                      <p:to>
                                        <p:strVal val="visible"/>
                                      </p:to>
                                    </p:set>
                                    <p:animEffect transition="in" filter="wipe(left)">
                                      <p:cBhvr>
                                        <p:cTn id="13" dur="2000"/>
                                        <p:tgtEl>
                                          <p:spTgt spid="145"/>
                                        </p:tgtEl>
                                      </p:cBhvr>
                                    </p:animEffect>
                                  </p:childTnLst>
                                </p:cTn>
                              </p:par>
                            </p:childTnLst>
                          </p:cTn>
                        </p:par>
                        <p:par>
                          <p:cTn id="14" fill="hold" nodeType="afterGroup">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1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8"/>
                                        </p:tgtEl>
                                        <p:attrNameLst>
                                          <p:attrName>style.visibility</p:attrName>
                                        </p:attrNameLst>
                                      </p:cBhvr>
                                      <p:to>
                                        <p:strVal val="visible"/>
                                      </p:to>
                                    </p:set>
                                  </p:childTnLst>
                                </p:cTn>
                              </p:par>
                            </p:childTnLst>
                          </p:cTn>
                        </p:par>
                        <p:par>
                          <p:cTn id="21" fill="hold" nodeType="afterGroup">
                            <p:stCondLst>
                              <p:cond delay="2000"/>
                            </p:stCondLst>
                            <p:childTnLst>
                              <p:par>
                                <p:cTn id="22" presetID="2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2000"/>
                                        <p:tgtEl>
                                          <p:spTgt spid="4"/>
                                        </p:tgtEl>
                                      </p:cBhvr>
                                    </p:animEffect>
                                  </p:childTnLst>
                                </p:cTn>
                              </p:par>
                            </p:childTnLst>
                          </p:cTn>
                        </p:par>
                        <p:par>
                          <p:cTn id="25" fill="hold" nodeType="afterGroup">
                            <p:stCondLst>
                              <p:cond delay="4000"/>
                            </p:stCondLst>
                            <p:childTnLst>
                              <p:par>
                                <p:cTn id="26" presetID="22" presetClass="entr" presetSubtype="1" fill="hold" grpId="0" nodeType="afterEffect">
                                  <p:stCondLst>
                                    <p:cond delay="0"/>
                                  </p:stCondLst>
                                  <p:childTnLst>
                                    <p:set>
                                      <p:cBhvr>
                                        <p:cTn id="27" dur="1" fill="hold">
                                          <p:stCondLst>
                                            <p:cond delay="0"/>
                                          </p:stCondLst>
                                        </p:cTn>
                                        <p:tgtEl>
                                          <p:spTgt spid="153"/>
                                        </p:tgtEl>
                                        <p:attrNameLst>
                                          <p:attrName>style.visibility</p:attrName>
                                        </p:attrNameLst>
                                      </p:cBhvr>
                                      <p:to>
                                        <p:strVal val="visible"/>
                                      </p:to>
                                    </p:set>
                                    <p:animEffect transition="in" filter="wipe(up)">
                                      <p:cBhvr>
                                        <p:cTn id="28" dur="1000"/>
                                        <p:tgtEl>
                                          <p:spTgt spid="153"/>
                                        </p:tgtEl>
                                      </p:cBhvr>
                                    </p:animEffect>
                                  </p:childTnLst>
                                </p:cTn>
                              </p:par>
                            </p:childTnLst>
                          </p:cTn>
                        </p:par>
                        <p:par>
                          <p:cTn id="29" fill="hold" nodeType="afterGroup">
                            <p:stCondLst>
                              <p:cond delay="5000"/>
                            </p:stCondLst>
                            <p:childTnLst>
                              <p:par>
                                <p:cTn id="30" presetID="22" presetClass="entr" presetSubtype="1" fill="hold" grpId="0" nodeType="afterEffect">
                                  <p:stCondLst>
                                    <p:cond delay="0"/>
                                  </p:stCondLst>
                                  <p:childTnLst>
                                    <p:set>
                                      <p:cBhvr>
                                        <p:cTn id="31" dur="1" fill="hold">
                                          <p:stCondLst>
                                            <p:cond delay="0"/>
                                          </p:stCondLst>
                                        </p:cTn>
                                        <p:tgtEl>
                                          <p:spTgt spid="150"/>
                                        </p:tgtEl>
                                        <p:attrNameLst>
                                          <p:attrName>style.visibility</p:attrName>
                                        </p:attrNameLst>
                                      </p:cBhvr>
                                      <p:to>
                                        <p:strVal val="visible"/>
                                      </p:to>
                                    </p:set>
                                    <p:animEffect transition="in" filter="wipe(up)">
                                      <p:cBhvr>
                                        <p:cTn id="32" dur="1000"/>
                                        <p:tgtEl>
                                          <p:spTgt spid="1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left)">
                                      <p:cBhvr>
                                        <p:cTn id="37" dur="2000"/>
                                        <p:tgtEl>
                                          <p:spTgt spid="2"/>
                                        </p:tgtEl>
                                      </p:cBhvr>
                                    </p:animEffect>
                                  </p:childTnLst>
                                </p:cTn>
                              </p:par>
                            </p:childTnLst>
                          </p:cTn>
                        </p:par>
                        <p:par>
                          <p:cTn id="38" fill="hold" nodeType="afterGroup">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154"/>
                                        </p:tgtEl>
                                        <p:attrNameLst>
                                          <p:attrName>style.visibility</p:attrName>
                                        </p:attrNameLst>
                                      </p:cBhvr>
                                      <p:to>
                                        <p:strVal val="visible"/>
                                      </p:to>
                                    </p:set>
                                    <p:animEffect transition="in" filter="wipe(up)">
                                      <p:cBhvr>
                                        <p:cTn id="41" dur="1000"/>
                                        <p:tgtEl>
                                          <p:spTgt spid="154"/>
                                        </p:tgtEl>
                                      </p:cBhvr>
                                    </p:animEffect>
                                  </p:childTnLst>
                                </p:cTn>
                              </p:par>
                            </p:childTnLst>
                          </p:cTn>
                        </p:par>
                        <p:par>
                          <p:cTn id="42" fill="hold" nodeType="afterGroup">
                            <p:stCondLst>
                              <p:cond delay="3000"/>
                            </p:stCondLst>
                            <p:childTnLst>
                              <p:par>
                                <p:cTn id="43" presetID="22" presetClass="entr" presetSubtype="1" fill="hold" grpId="0" nodeType="afterEffect">
                                  <p:stCondLst>
                                    <p:cond delay="0"/>
                                  </p:stCondLst>
                                  <p:childTnLst>
                                    <p:set>
                                      <p:cBhvr>
                                        <p:cTn id="44" dur="1" fill="hold">
                                          <p:stCondLst>
                                            <p:cond delay="0"/>
                                          </p:stCondLst>
                                        </p:cTn>
                                        <p:tgtEl>
                                          <p:spTgt spid="151"/>
                                        </p:tgtEl>
                                        <p:attrNameLst>
                                          <p:attrName>style.visibility</p:attrName>
                                        </p:attrNameLst>
                                      </p:cBhvr>
                                      <p:to>
                                        <p:strVal val="visible"/>
                                      </p:to>
                                    </p:set>
                                    <p:animEffect transition="in" filter="wipe(up)">
                                      <p:cBhvr>
                                        <p:cTn id="45" dur="1000"/>
                                        <p:tgtEl>
                                          <p:spTgt spid="151"/>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left)">
                                      <p:cBhvr>
                                        <p:cTn id="50" dur="2000"/>
                                        <p:tgtEl>
                                          <p:spTgt spid="3"/>
                                        </p:tgtEl>
                                      </p:cBhvr>
                                    </p:animEffect>
                                  </p:childTnLst>
                                </p:cTn>
                              </p:par>
                            </p:childTnLst>
                          </p:cTn>
                        </p:par>
                        <p:par>
                          <p:cTn id="51" fill="hold" nodeType="afterGroup">
                            <p:stCondLst>
                              <p:cond delay="2000"/>
                            </p:stCondLst>
                            <p:childTnLst>
                              <p:par>
                                <p:cTn id="52" presetID="22" presetClass="entr" presetSubtype="1" fill="hold" grpId="0" nodeType="afterEffect">
                                  <p:stCondLst>
                                    <p:cond delay="0"/>
                                  </p:stCondLst>
                                  <p:childTnLst>
                                    <p:set>
                                      <p:cBhvr>
                                        <p:cTn id="53" dur="1" fill="hold">
                                          <p:stCondLst>
                                            <p:cond delay="0"/>
                                          </p:stCondLst>
                                        </p:cTn>
                                        <p:tgtEl>
                                          <p:spTgt spid="155"/>
                                        </p:tgtEl>
                                        <p:attrNameLst>
                                          <p:attrName>style.visibility</p:attrName>
                                        </p:attrNameLst>
                                      </p:cBhvr>
                                      <p:to>
                                        <p:strVal val="visible"/>
                                      </p:to>
                                    </p:set>
                                    <p:animEffect transition="in" filter="wipe(up)">
                                      <p:cBhvr>
                                        <p:cTn id="54" dur="1000"/>
                                        <p:tgtEl>
                                          <p:spTgt spid="155"/>
                                        </p:tgtEl>
                                      </p:cBhvr>
                                    </p:animEffect>
                                  </p:childTnLst>
                                </p:cTn>
                              </p:par>
                            </p:childTnLst>
                          </p:cTn>
                        </p:par>
                        <p:par>
                          <p:cTn id="55" fill="hold" nodeType="afterGroup">
                            <p:stCondLst>
                              <p:cond delay="3000"/>
                            </p:stCondLst>
                            <p:childTnLst>
                              <p:par>
                                <p:cTn id="56" presetID="22" presetClass="entr" presetSubtype="1" fill="hold" grpId="0" nodeType="afterEffect">
                                  <p:stCondLst>
                                    <p:cond delay="0"/>
                                  </p:stCondLst>
                                  <p:childTnLst>
                                    <p:set>
                                      <p:cBhvr>
                                        <p:cTn id="57" dur="1" fill="hold">
                                          <p:stCondLst>
                                            <p:cond delay="0"/>
                                          </p:stCondLst>
                                        </p:cTn>
                                        <p:tgtEl>
                                          <p:spTgt spid="152"/>
                                        </p:tgtEl>
                                        <p:attrNameLst>
                                          <p:attrName>style.visibility</p:attrName>
                                        </p:attrNameLst>
                                      </p:cBhvr>
                                      <p:to>
                                        <p:strVal val="visible"/>
                                      </p:to>
                                    </p:set>
                                    <p:animEffect transition="in" filter="wipe(up)">
                                      <p:cBhvr>
                                        <p:cTn id="58" dur="1000"/>
                                        <p:tgtEl>
                                          <p:spTgt spid="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0"/>
      <p:bldP spid="148" grpId="0"/>
      <p:bldP spid="149" grpId="0"/>
      <p:bldP spid="150" grpId="0"/>
      <p:bldP spid="151" grpId="0"/>
      <p:bldP spid="152" grpId="0"/>
      <p:bldP spid="153" grpId="0" animBg="1"/>
      <p:bldP spid="154" grpId="0" animBg="1"/>
      <p:bldP spid="15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4"/>
  <p:tag name="MMPROD_UIDATA" val="&lt;database version=&quot;7.0&quot;&gt;&lt;object type=&quot;1&quot; unique_id=&quot;10001&quot;&gt;&lt;object type=&quot;2&quot; unique_id=&quot;11778&quot;&gt;&lt;object type=&quot;3&quot; unique_id=&quot;11779&quot;&gt;&lt;property id=&quot;20148&quot; value=&quot;5&quot;/&gt;&lt;property id=&quot;20300&quot; value=&quot;Slide 1 - &amp;quot;Businesses and the Costs of Production&amp;quot;&quot;/&gt;&lt;property id=&quot;20307&quot; value=&quot;256&quot;/&gt;&lt;/object&gt;&lt;object type=&quot;3&quot; unique_id=&quot;11780&quot;&gt;&lt;property id=&quot;20148&quot; value=&quot;5&quot;/&gt;&lt;property id=&quot;20300&quot; value=&quot;Slide 2 - &amp;quot;Economic Costs&amp;quot;&quot;/&gt;&lt;property id=&quot;20307&quot; value=&quot;257&quot;/&gt;&lt;/object&gt;&lt;object type=&quot;3&quot; unique_id=&quot;11781&quot;&gt;&lt;property id=&quot;20148&quot; value=&quot;5&quot;/&gt;&lt;property id=&quot;20300&quot; value=&quot;Slide 3 - &amp;quot;Accounting Profit and Normal Profit&amp;quot;&quot;/&gt;&lt;property id=&quot;20307&quot; value=&quot;258&quot;/&gt;&lt;/object&gt;&lt;object type=&quot;3&quot; unique_id=&quot;11782&quot;&gt;&lt;property id=&quot;20148&quot; value=&quot;5&quot;/&gt;&lt;property id=&quot;20300&quot; value=&quot;Slide 4 - &amp;quot;Economic Profit&amp;quot;&quot;/&gt;&lt;property id=&quot;20307&quot; value=&quot;289&quot;/&gt;&lt;/object&gt;&lt;object type=&quot;3&quot; unique_id=&quot;11783&quot;&gt;&lt;property id=&quot;20148&quot; value=&quot;5&quot;/&gt;&lt;property id=&quot;20300&quot; value=&quot;Slide 5 - &amp;quot;Short Run and Long Run&amp;quot;&quot;/&gt;&lt;property id=&quot;20307&quot; value=&quot;259&quot;/&gt;&lt;/object&gt;&lt;object type=&quot;3&quot; unique_id=&quot;11784&quot;&gt;&lt;property id=&quot;20148&quot; value=&quot;5&quot;/&gt;&lt;property id=&quot;20300&quot; value=&quot;Slide 6 - &amp;quot;Short-Run Production Relationships&amp;quot;&quot;/&gt;&lt;property id=&quot;20307&quot; value=&quot;266&quot;/&gt;&lt;/object&gt;&lt;object type=&quot;3&quot; unique_id=&quot;11785&quot;&gt;&lt;property id=&quot;20148&quot; value=&quot;5&quot;/&gt;&lt;property id=&quot;20300&quot; value=&quot;Slide 7 - &amp;quot;Law of Diminishing Returns&amp;quot;&quot;/&gt;&lt;property id=&quot;20307&quot; value=&quot;265&quot;/&gt;&lt;/object&gt;&lt;object type=&quot;3&quot; unique_id=&quot;11786&quot;&gt;&lt;property id=&quot;20148&quot; value=&quot;5&quot;/&gt;&lt;property id=&quot;20300&quot; value=&quot;Slide 8 - &amp;quot;The Law of Diminishing Returns&amp;quot;&quot;/&gt;&lt;property id=&quot;20307&quot; value=&quot;294&quot;/&gt;&lt;/object&gt;&lt;object type=&quot;3&quot; unique_id=&quot;11787&quot;&gt;&lt;property id=&quot;20148&quot; value=&quot;5&quot;/&gt;&lt;property id=&quot;20300&quot; value=&quot;Slide 9 - &amp;quot;The Law of Diminishing Returns&amp;quot;&quot;/&gt;&lt;property id=&quot;20307&quot; value=&quot;300&quot;/&gt;&lt;/object&gt;&lt;object type=&quot;3&quot; unique_id=&quot;11788&quot;&gt;&lt;property id=&quot;20148&quot; value=&quot;5&quot;/&gt;&lt;property id=&quot;20300&quot; value=&quot;Slide 10 - &amp;quot;Short-Run Production Costs&amp;quot;&quot;/&gt;&lt;property id=&quot;20307&quot; value=&quot;267&quot;/&gt;&lt;/object&gt;&lt;object type=&quot;3&quot; unique_id=&quot;11789&quot;&gt;&lt;property id=&quot;20148&quot; value=&quot;5&quot;/&gt;&lt;property id=&quot;20300&quot; value=&quot;Slide 11 - &amp;quot;Short-Run Production Costs&amp;quot;&quot;/&gt;&lt;property id=&quot;20307&quot; value=&quot;272&quot;/&gt;&lt;/object&gt;&lt;object type=&quot;3&quot; unique_id=&quot;11790&quot;&gt;&lt;property id=&quot;20148&quot; value=&quot;5&quot;/&gt;&lt;property id=&quot;20300&quot; value=&quot;Slide 12 - &amp;quot;Per-Unit, or Average, Costs&amp;quot;&quot;/&gt;&lt;property id=&quot;20307&quot; value=&quot;270&quot;/&gt;&lt;/object&gt;&lt;object type=&quot;3&quot; unique_id=&quot;11791&quot;&gt;&lt;property id=&quot;20148&quot; value=&quot;5&quot;/&gt;&lt;property id=&quot;20300&quot; value=&quot;Slide 13 - &amp;quot;Short-Run Production Costs&amp;quot;&quot;/&gt;&lt;property id=&quot;20307&quot; value=&quot;295&quot;/&gt;&lt;/object&gt;&lt;object type=&quot;3&quot; unique_id=&quot;11792&quot;&gt;&lt;property id=&quot;20148&quot; value=&quot;5&quot;/&gt;&lt;property id=&quot;20300&quot; value=&quot;Slide 14 - &amp;quot;Per-Unit, or Average, Costs&amp;quot;&quot;/&gt;&lt;property id=&quot;20307&quot; value=&quot;271&quot;/&gt;&lt;/object&gt;&lt;object type=&quot;3&quot; unique_id=&quot;11793&quot;&gt;&lt;property id=&quot;20148&quot; value=&quot;5&quot;/&gt;&lt;property id=&quot;20300&quot; value=&quot;Slide 15 - &amp;quot;Marginal Cost&amp;quot;&quot;/&gt;&lt;property id=&quot;20307&quot; value=&quot;296&quot;/&gt;&lt;/object&gt;&lt;object type=&quot;3&quot; unique_id=&quot;11794&quot;&gt;&lt;property id=&quot;20148&quot; value=&quot;5&quot;/&gt;&lt;property id=&quot;20300&quot; value=&quot;Slide 16 - &amp;quot;MC and Marginal Product&amp;quot;&quot;/&gt;&lt;property id=&quot;20307&quot; value=&quot;273&quot;/&gt;&lt;/object&gt;&lt;object type=&quot;3&quot; unique_id=&quot;11795&quot;&gt;&lt;property id=&quot;20148&quot; value=&quot;5&quot;/&gt;&lt;property id=&quot;20300&quot; value=&quot;Slide 17 - &amp;quot;Long-Run Production Costs&amp;quot;&quot;/&gt;&lt;property id=&quot;20307&quot; value=&quot;274&quot;/&gt;&lt;/object&gt;&lt;object type=&quot;3&quot; unique_id=&quot;11796&quot;&gt;&lt;property id=&quot;20148&quot; value=&quot;5&quot;/&gt;&lt;property id=&quot;20300&quot; value=&quot;Slide 18 - &amp;quot;Firm Size and Costs&amp;quot;&quot;/&gt;&lt;property id=&quot;20307&quot; value=&quot;275&quot;/&gt;&lt;/object&gt;&lt;object type=&quot;3&quot; unique_id=&quot;11797&quot;&gt;&lt;property id=&quot;20148&quot; value=&quot;5&quot;/&gt;&lt;property id=&quot;20300&quot; value=&quot;Slide 19 - &amp;quot;The Long-Run Cost Curve &amp;quot;&quot;/&gt;&lt;property id=&quot;20307&quot; value=&quot;277&quot;/&gt;&lt;/object&gt;&lt;object type=&quot;3&quot; unique_id=&quot;11798&quot;&gt;&lt;property id=&quot;20148&quot; value=&quot;5&quot;/&gt;&lt;property id=&quot;20300&quot; value=&quot;Slide 20 - &amp;quot;Economies and Diseconomies of Scale&amp;quot;&quot;/&gt;&lt;property id=&quot;20307&quot; value=&quot;261&quot;/&gt;&lt;/object&gt;&lt;object type=&quot;3&quot; unique_id=&quot;11799&quot;&gt;&lt;property id=&quot;20148&quot; value=&quot;5&quot;/&gt;&lt;property id=&quot;20300&quot; value=&quot;Slide 21 - &amp;quot;Economies and Diseconomies of Scale&amp;quot;&quot;/&gt;&lt;property id=&quot;20307&quot; value=&quot;290&quot;/&gt;&lt;/object&gt;&lt;object type=&quot;3&quot; unique_id=&quot;11800&quot;&gt;&lt;property id=&quot;20148&quot; value=&quot;5&quot;/&gt;&lt;property id=&quot;20300&quot; value=&quot;Slide 22 - &amp;quot;MES and Industry Structure&amp;quot;&quot;/&gt;&lt;property id=&quot;20307&quot; value=&quot;278&quot;/&gt;&lt;/object&gt;&lt;object type=&quot;3&quot; unique_id=&quot;11801&quot;&gt;&lt;property id=&quot;20148&quot; value=&quot;5&quot;/&gt;&lt;property id=&quot;20300&quot; value=&quot;Slide 23 - &amp;quot;MES and Industry Structure&amp;quot;&quot;/&gt;&lt;property id=&quot;20307&quot; value=&quot;297&quot;/&gt;&lt;/object&gt;&lt;object type=&quot;3&quot; unique_id=&quot;11802&quot;&gt;&lt;property id=&quot;20148&quot; value=&quot;5&quot;/&gt;&lt;property id=&quot;20300&quot; value=&quot;Slide 24 - &amp;quot;MES and Industry Structure&amp;quot;&quot;/&gt;&lt;property id=&quot;20307&quot; value=&quot;298&quot;/&gt;&lt;/object&gt;&lt;object type=&quot;3&quot; unique_id=&quot;11803&quot;&gt;&lt;property id=&quot;20148&quot; value=&quot;5&quot;/&gt;&lt;property id=&quot;20300&quot; value=&quot;Slide 25 - &amp;quot;MES and Industry Structure&amp;quot;&quot;/&gt;&lt;property id=&quot;20307&quot; value=&quot;299&quot;/&gt;&lt;/object&gt;&lt;object type=&quot;3&quot; unique_id=&quot;11804&quot;&gt;&lt;property id=&quot;20148&quot; value=&quot;5&quot;/&gt;&lt;property id=&quot;20300&quot; value=&quot;Slide 26 - &amp;quot;Applications and Illustrations&amp;quot;&quot;/&gt;&lt;property id=&quot;20307&quot; value=&quot;281&quot;/&gt;&lt;/object&gt;&lt;object type=&quot;3&quot; unique_id=&quot;11805&quot;&gt;&lt;property id=&quot;20148&quot; value=&quot;5&quot;/&gt;&lt;property id=&quot;20300&quot; value=&quot;Slide 27 - &amp;quot;Don’t Cry Over Sunk Costs&amp;quot;&quot;/&gt;&lt;property id=&quot;20307&quot; value=&quot;284&quot;/&gt;&lt;/object&gt;&lt;/object&gt;&lt;object type=&quot;8&quot; unique_id=&quot;11834&quot;&gt;&lt;/object&gt;&lt;/object&gt;&lt;/database&gt;"/>
  <p:tag name="SECTOMILLISECCONVERTED" val="1"/>
</p:tagLst>
</file>

<file path=ppt/theme/theme1.xml><?xml version="1.0" encoding="utf-8"?>
<a:theme xmlns:a="http://schemas.openxmlformats.org/drawingml/2006/main" name="19e%20PPT%20template[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19e%20PPT%20template[1]</Template>
  <TotalTime>2664</TotalTime>
  <Words>3922</Words>
  <Application>Microsoft Office PowerPoint</Application>
  <PresentationFormat>Předvádění na obrazovce (4:3)</PresentationFormat>
  <Paragraphs>585</Paragraphs>
  <Slides>27</Slides>
  <Notes>27</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27</vt:i4>
      </vt:variant>
    </vt:vector>
  </HeadingPairs>
  <TitlesOfParts>
    <vt:vector size="35" baseType="lpstr">
      <vt:lpstr>Arial</vt:lpstr>
      <vt:lpstr>Tw Cen MT</vt:lpstr>
      <vt:lpstr>Tahoma</vt:lpstr>
      <vt:lpstr>Times New Roman</vt:lpstr>
      <vt:lpstr>MS PGothic</vt:lpstr>
      <vt:lpstr>Dotum</vt:lpstr>
      <vt:lpstr>Calibri</vt:lpstr>
      <vt:lpstr>19e%20PPT%20template[1]</vt:lpstr>
      <vt:lpstr>Businesses and the Costs of Production</vt:lpstr>
      <vt:lpstr>Economic Costs</vt:lpstr>
      <vt:lpstr>Accounting Profit and Normal Profit</vt:lpstr>
      <vt:lpstr>Economic Profit</vt:lpstr>
      <vt:lpstr>Short Run and Long Run</vt:lpstr>
      <vt:lpstr>Short-Run Production Relationships</vt:lpstr>
      <vt:lpstr>Law of Diminishing Returns</vt:lpstr>
      <vt:lpstr>The Law of Diminishing Returns</vt:lpstr>
      <vt:lpstr>The Law of Diminishing Returns</vt:lpstr>
      <vt:lpstr>Short-Run Production Costs</vt:lpstr>
      <vt:lpstr>Short-Run Production Costs</vt:lpstr>
      <vt:lpstr>Per-Unit, or Average, Costs</vt:lpstr>
      <vt:lpstr>Short-Run Production Costs</vt:lpstr>
      <vt:lpstr>Per-Unit, or Average, Costs</vt:lpstr>
      <vt:lpstr>Marginal Cost</vt:lpstr>
      <vt:lpstr>MC and Marginal Product</vt:lpstr>
      <vt:lpstr>Long-Run Production Costs</vt:lpstr>
      <vt:lpstr>Firm Size and Costs</vt:lpstr>
      <vt:lpstr>The Long-Run Cost Curve </vt:lpstr>
      <vt:lpstr>Economies and Diseconomies of Scale</vt:lpstr>
      <vt:lpstr>Economies and Diseconomies of Scale</vt:lpstr>
      <vt:lpstr>MES and Industry Structure</vt:lpstr>
      <vt:lpstr>MES and Industry Structure</vt:lpstr>
      <vt:lpstr>MES and Industry Structure</vt:lpstr>
      <vt:lpstr>MES and Industry Structure</vt:lpstr>
      <vt:lpstr>Applications and Illustrations</vt:lpstr>
      <vt:lpstr>Don’t Cry Over Sunk Costs</vt:lpstr>
    </vt:vector>
  </TitlesOfParts>
  <Company>Mineral Area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Businesses and the Cost of Production</dc:title>
  <dc:creator>MACNet</dc:creator>
  <cp:lastModifiedBy>Čábelková Inna</cp:lastModifiedBy>
  <cp:revision>247</cp:revision>
  <dcterms:created xsi:type="dcterms:W3CDTF">2010-07-14T18:37:04Z</dcterms:created>
  <dcterms:modified xsi:type="dcterms:W3CDTF">2020-11-04T13:15:47Z</dcterms:modified>
</cp:coreProperties>
</file>