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412" r:id="rId2"/>
    <p:sldId id="568" r:id="rId3"/>
    <p:sldId id="657" r:id="rId4"/>
    <p:sldId id="658" r:id="rId5"/>
    <p:sldId id="654" r:id="rId6"/>
    <p:sldId id="659" r:id="rId7"/>
    <p:sldId id="655" r:id="rId8"/>
    <p:sldId id="656" r:id="rId9"/>
    <p:sldId id="570" r:id="rId10"/>
    <p:sldId id="661" r:id="rId11"/>
    <p:sldId id="662" r:id="rId12"/>
    <p:sldId id="666" r:id="rId13"/>
    <p:sldId id="664" r:id="rId14"/>
    <p:sldId id="665" r:id="rId15"/>
    <p:sldId id="580" r:id="rId16"/>
    <p:sldId id="667" r:id="rId17"/>
    <p:sldId id="669" r:id="rId18"/>
    <p:sldId id="582" r:id="rId19"/>
    <p:sldId id="671" r:id="rId20"/>
    <p:sldId id="672" r:id="rId21"/>
    <p:sldId id="673" r:id="rId22"/>
    <p:sldId id="649" r:id="rId23"/>
    <p:sldId id="674" r:id="rId24"/>
    <p:sldId id="675" r:id="rId25"/>
    <p:sldId id="616" r:id="rId26"/>
    <p:sldId id="676" r:id="rId27"/>
    <p:sldId id="680" r:id="rId28"/>
    <p:sldId id="681" r:id="rId29"/>
    <p:sldId id="682" r:id="rId30"/>
    <p:sldId id="677" r:id="rId31"/>
    <p:sldId id="678" r:id="rId32"/>
    <p:sldId id="679" r:id="rId33"/>
  </p:sldIdLst>
  <p:sldSz cx="9144000" cy="6858000" type="screen4x3"/>
  <p:notesSz cx="6858000" cy="9144000"/>
  <p:defaultTextStyle>
    <a:defPPr>
      <a:defRPr lang="cs-CZ"/>
    </a:defPPr>
    <a:lvl1pPr algn="ctr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657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FF6600"/>
    <a:srgbClr val="FF3399"/>
    <a:srgbClr val="C00000"/>
    <a:srgbClr val="CC0000"/>
    <a:srgbClr val="000044"/>
    <a:srgbClr val="000066"/>
    <a:srgbClr val="DDDDDD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Styl s motivem 1 – zvýraznění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114" autoAdjust="0"/>
    <p:restoredTop sz="99647" autoAdjust="0"/>
  </p:normalViewPr>
  <p:slideViewPr>
    <p:cSldViewPr showGuides="1">
      <p:cViewPr varScale="1">
        <p:scale>
          <a:sx n="72" d="100"/>
          <a:sy n="72" d="100"/>
        </p:scale>
        <p:origin x="1350" y="54"/>
      </p:cViewPr>
      <p:guideLst>
        <p:guide orient="horz" pos="3657"/>
        <p:guide pos="2880"/>
      </p:guideLst>
    </p:cSldViewPr>
  </p:slideViewPr>
  <p:outlineViewPr>
    <p:cViewPr>
      <p:scale>
        <a:sx n="25" d="100"/>
        <a:sy n="25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3086" y="-5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image" Target="../media/image2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image" Target="../media/image32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e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57.emf"/><Relationship Id="rId1" Type="http://schemas.openxmlformats.org/officeDocument/2006/relationships/image" Target="../media/image56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8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 b="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78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noProof="0" smtClean="0"/>
              <a:t>Klepnutím lze upravit styly předlohy textu.</a:t>
            </a:r>
          </a:p>
          <a:p>
            <a:pPr lvl="1"/>
            <a:r>
              <a:rPr lang="cs-CZ" altLang="cs-CZ" noProof="0" smtClean="0"/>
              <a:t>Druhá úroveň</a:t>
            </a:r>
          </a:p>
          <a:p>
            <a:pPr lvl="2"/>
            <a:r>
              <a:rPr lang="cs-CZ" altLang="cs-CZ" noProof="0" smtClean="0"/>
              <a:t>Třetí úroveň</a:t>
            </a:r>
          </a:p>
          <a:p>
            <a:pPr lvl="3"/>
            <a:r>
              <a:rPr lang="cs-CZ" altLang="cs-CZ" noProof="0" smtClean="0"/>
              <a:t>Čtvrtá úroveň</a:t>
            </a:r>
          </a:p>
          <a:p>
            <a:pPr lvl="4"/>
            <a:r>
              <a:rPr lang="cs-CZ" altLang="cs-CZ" noProof="0" smtClean="0"/>
              <a:t>Pátá úroveň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 b="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/>
            </a:lvl1pPr>
          </a:lstStyle>
          <a:p>
            <a:pPr>
              <a:defRPr/>
            </a:pPr>
            <a:fld id="{CDD7E36A-E6E2-4181-B6B3-A58CF6802FF0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87349441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203960-2E56-44D6-93CA-E1971BE66DFB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478221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A197CF-FEFF-4D5D-8AA0-87190938FAF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067844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44782E-8B56-44A5-9FAE-F44F07EE6C38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1787749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Nadpis, klipart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klipart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B15633-ABB6-4564-BB38-419DBE6AF889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059898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A8149B-1D1D-4DD2-BCCA-6DD4A4C49E5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2874604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CFE130-FFA6-4C9D-9151-738D3F14E91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72388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06DD4F-3754-4894-A5B7-433A34B566B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162629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3C98AC-D8BF-4379-A2F2-A84C8BC4A80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428800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1D20A-14DC-49D4-AAEC-2D4BDAB9D82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451226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3FD0BB-4D9E-40A2-B47A-C00628589FDE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1983815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ED97B8-5605-4A8A-841B-AAE132097AF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3568569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997CE0-3F78-4482-83E5-56F5E2E1BBEE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972664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 b="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b="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/>
            </a:lvl1pPr>
          </a:lstStyle>
          <a:p>
            <a:pPr>
              <a:defRPr/>
            </a:pPr>
            <a:fld id="{A24943ED-9755-4B60-BCB8-F914EEFE15E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2.emf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2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emf"/><Relationship Id="rId3" Type="http://schemas.openxmlformats.org/officeDocument/2006/relationships/notesSlide" Target="../notesSlides/notesSlide18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10" Type="http://schemas.openxmlformats.org/officeDocument/2006/relationships/image" Target="../media/image26.emf"/><Relationship Id="rId4" Type="http://schemas.openxmlformats.org/officeDocument/2006/relationships/image" Target="../media/image2.emf"/><Relationship Id="rId9" Type="http://schemas.openxmlformats.org/officeDocument/2006/relationships/oleObject" Target="../embeddings/oleObject2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29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2.emf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emf"/><Relationship Id="rId3" Type="http://schemas.openxmlformats.org/officeDocument/2006/relationships/notesSlide" Target="../notesSlides/notesSlide21.xml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2.e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2.em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37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36.png"/><Relationship Id="rId5" Type="http://schemas.openxmlformats.org/officeDocument/2006/relationships/image" Target="../media/image2.emf"/><Relationship Id="rId4" Type="http://schemas.openxmlformats.org/officeDocument/2006/relationships/image" Target="../media/image35.png"/><Relationship Id="rId9" Type="http://schemas.openxmlformats.org/officeDocument/2006/relationships/image" Target="../media/image34.em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2.emf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7" Type="http://schemas.openxmlformats.org/officeDocument/2006/relationships/image" Target="../media/image44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7.bin"/><Relationship Id="rId5" Type="http://schemas.openxmlformats.org/officeDocument/2006/relationships/image" Target="../media/image45.png"/><Relationship Id="rId4" Type="http://schemas.openxmlformats.org/officeDocument/2006/relationships/image" Target="../media/image2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7.png"/><Relationship Id="rId4" Type="http://schemas.openxmlformats.org/officeDocument/2006/relationships/image" Target="../media/image2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2.emf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emf"/><Relationship Id="rId3" Type="http://schemas.openxmlformats.org/officeDocument/2006/relationships/notesSlide" Target="../notesSlides/notesSlide30.xml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56.e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2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58.e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2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7" Type="http://schemas.openxmlformats.org/officeDocument/2006/relationships/image" Target="../media/image59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11.bin"/><Relationship Id="rId5" Type="http://schemas.openxmlformats.org/officeDocument/2006/relationships/image" Target="../media/image60.jpeg"/><Relationship Id="rId4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emf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000" y="658810"/>
            <a:ext cx="7776000" cy="5434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Obdélník 7"/>
          <p:cNvSpPr/>
          <p:nvPr/>
        </p:nvSpPr>
        <p:spPr>
          <a:xfrm>
            <a:off x="6732240" y="1556793"/>
            <a:ext cx="419100" cy="2448272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900" b="0" smtClean="0">
                <a:solidFill>
                  <a:prstClr val="black"/>
                </a:solidFill>
                <a:latin typeface="Arial"/>
                <a:cs typeface="Arial"/>
              </a:rPr>
              <a:t>www.natur.cuni.cz</a:t>
            </a:r>
            <a:endParaRPr lang="en-US" sz="900" b="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23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24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noFill/>
          <a:ln w="9525" cap="flat" cmpd="sng" algn="ctr">
            <a:solidFill>
              <a:srgbClr val="D22D40"/>
            </a:solidFill>
            <a:prstDash val="solid"/>
          </a:ln>
          <a:effectLst/>
        </p:spPr>
      </p:cxnSp>
      <p:sp>
        <p:nvSpPr>
          <p:cNvPr id="25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 err="1" smtClean="0">
                <a:solidFill>
                  <a:prstClr val="black"/>
                </a:solidFill>
                <a:latin typeface="Arial"/>
                <a:cs typeface="Arial"/>
              </a:rPr>
              <a:t>Pentely</a:t>
            </a: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, </a:t>
            </a:r>
            <a:r>
              <a:rPr lang="cs-CZ" sz="2600" dirty="0" err="1">
                <a:solidFill>
                  <a:prstClr val="black"/>
                </a:solidFill>
                <a:latin typeface="Arial"/>
                <a:cs typeface="Arial"/>
              </a:rPr>
              <a:t>pniktogeny</a:t>
            </a:r>
            <a:endParaRPr lang="en-US" sz="2600" dirty="0" smtClean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" name="Rectangle 17"/>
          <p:cNvSpPr/>
          <p:nvPr/>
        </p:nvSpPr>
        <p:spPr>
          <a:xfrm>
            <a:off x="0" y="0"/>
            <a:ext cx="9144000" cy="10795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11" name="Obdélník 10"/>
          <p:cNvSpPr/>
          <p:nvPr/>
        </p:nvSpPr>
        <p:spPr>
          <a:xfrm>
            <a:off x="6732240" y="1556793"/>
            <a:ext cx="419100" cy="405655"/>
          </a:xfrm>
          <a:prstGeom prst="rect">
            <a:avLst/>
          </a:prstGeom>
          <a:solidFill>
            <a:schemeClr val="tx1">
              <a:alpha val="40000"/>
            </a:schemeClr>
          </a:solidFill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9225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cs-CZ" sz="900" dirty="0" smtClean="0">
                <a:latin typeface="Arial"/>
                <a:cs typeface="Arial"/>
              </a:rPr>
              <a:t>www.natur.cuni.cz</a:t>
            </a:r>
            <a:endParaRPr lang="cs-CZ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2"/>
          <p:cNvSpPr txBox="1"/>
          <p:nvPr/>
        </p:nvSpPr>
        <p:spPr>
          <a:xfrm>
            <a:off x="288000" y="900000"/>
            <a:ext cx="8532472" cy="48218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Fosfan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PH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(celkem stálý), </a:t>
            </a:r>
            <a:r>
              <a:rPr 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difosfan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P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(samozápalný)</a:t>
            </a:r>
            <a:b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Hydrolýza iontových fosfidů:</a:t>
            </a:r>
            <a:b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Ca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+  6 H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  →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 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3 Ca(OH)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+  2 PH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cs-CZ" alt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AlP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+  3 H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→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 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Al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(SO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+  2 PH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+  3 </a:t>
            </a:r>
            <a:r>
              <a:rPr lang="cs-CZ" alt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KOH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+  3 H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  →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 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PH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+  3 KH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(+ stopy P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PH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je málo bazický (špatná energetická dostupnost </a:t>
            </a:r>
            <a:r>
              <a:rPr lang="cs-CZ" altLang="cs-CZ" sz="2000" b="0" i="1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-orbitalu, obtížná sp</a:t>
            </a:r>
            <a:r>
              <a:rPr lang="cs-CZ" altLang="cs-CZ" sz="2000" b="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hybridizace), lze připravit též hydrolýzou solí:</a:t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PH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Cl  +  H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  →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 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PH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+  H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altLang="cs-CZ" sz="2000" b="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+  Cl</a:t>
            </a:r>
            <a:r>
              <a:rPr lang="cs-CZ" altLang="cs-CZ" sz="2000" b="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PH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I  +  </a:t>
            </a:r>
            <a:r>
              <a:rPr lang="cs-CZ" alt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KOH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→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 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PH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+  </a:t>
            </a:r>
            <a:r>
              <a:rPr lang="cs-CZ" alt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+  H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alt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Fosfidy kovů:</a:t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Iontové s aniontem P</a:t>
            </a:r>
            <a:r>
              <a:rPr lang="cs-CZ" altLang="cs-CZ" sz="2000" b="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3–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(1. a 2. skupina, Al): Na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P, Ca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; i komplikované anionty (K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, Cs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Intermetalické: dobrá kovová vodivost – </a:t>
            </a:r>
            <a:r>
              <a:rPr lang="cs-CZ" alt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FeP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alt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MnP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alt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TiP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Vznik: přímé slučování.</a:t>
            </a:r>
          </a:p>
        </p:txBody>
      </p: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 smtClean="0">
                <a:solidFill>
                  <a:prstClr val="black"/>
                </a:solidFill>
                <a:latin typeface="Arial"/>
                <a:cs typeface="Arial"/>
              </a:rPr>
              <a:t>Hydridy fosforu</a:t>
            </a:r>
          </a:p>
        </p:txBody>
      </p:sp>
      <p:sp>
        <p:nvSpPr>
          <p:cNvPr id="9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5731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cs-CZ" sz="900" dirty="0" smtClean="0">
                <a:latin typeface="Arial"/>
                <a:cs typeface="Arial"/>
              </a:rPr>
              <a:t>www.natur.cuni.cz</a:t>
            </a:r>
            <a:endParaRPr lang="cs-CZ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2"/>
          <p:cNvSpPr txBox="1"/>
          <p:nvPr/>
        </p:nvSpPr>
        <p:spPr>
          <a:xfrm>
            <a:off x="288000" y="900000"/>
            <a:ext cx="8532472" cy="4924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endParaRPr 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endParaRPr 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endParaRPr 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endParaRPr 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Snadná hydrolýza P–X vazby za vzniku P–OH a </a:t>
            </a:r>
            <a:r>
              <a:rPr 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HX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Hydrolýza P – F je nejpomalejší.</a:t>
            </a: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Příprava:</a:t>
            </a:r>
            <a:b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Přímé slučování: P + X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(produkt řídí stechiometrie, kromě PF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b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2 P 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3 X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PX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2 P  + 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  2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PX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PF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: PCl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+  AsF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PF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+  AsCl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2 PCl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6 F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PF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3 Cl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 smtClean="0">
                <a:solidFill>
                  <a:prstClr val="black"/>
                </a:solidFill>
                <a:latin typeface="Arial"/>
                <a:cs typeface="Arial"/>
              </a:rPr>
              <a:t>Halogenidy fosforu</a:t>
            </a:r>
          </a:p>
        </p:txBody>
      </p:sp>
      <p:graphicFrame>
        <p:nvGraphicFramePr>
          <p:cNvPr id="9" name="Tabulk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7953740"/>
              </p:ext>
            </p:extLst>
          </p:nvPr>
        </p:nvGraphicFramePr>
        <p:xfrm>
          <a:off x="2522236" y="977442"/>
          <a:ext cx="4064000" cy="158746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01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98742"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endParaRPr lang="cs-CZ" sz="2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000" b="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altLang="cs-CZ" sz="2000" b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  <a:r>
                        <a:rPr kumimoji="0" lang="en-GB" altLang="cs-CZ" sz="2000" b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r>
                        <a:rPr kumimoji="0" lang="cs-CZ" altLang="cs-CZ" sz="2000" b="0" u="none" strike="noStrike" cap="none" normalizeH="0" baseline="-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cs-CZ" sz="2000" b="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cs-CZ" altLang="cs-CZ" sz="2000" b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  <a:r>
                        <a:rPr kumimoji="0" lang="en-GB" altLang="cs-CZ" sz="2000" b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r>
                        <a:rPr kumimoji="0" lang="cs-CZ" altLang="cs-CZ" sz="2000" b="0" u="none" strike="noStrike" cap="none" normalizeH="0" baseline="-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cs-CZ" sz="2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</a:t>
                      </a:r>
                      <a:endParaRPr lang="cs-CZ" sz="2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altLang="cs-CZ" sz="2000" b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(P</a:t>
                      </a:r>
                      <a:r>
                        <a:rPr kumimoji="0" lang="cs-CZ" altLang="cs-CZ" sz="2000" b="0" u="none" strike="noStrike" cap="none" normalizeH="0" baseline="-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kumimoji="0" lang="cs-CZ" altLang="cs-CZ" sz="2000" b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</a:t>
                      </a:r>
                      <a:r>
                        <a:rPr kumimoji="0" lang="cs-CZ" altLang="cs-CZ" sz="2000" b="0" u="none" strike="noStrike" cap="none" normalizeH="0" baseline="-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r>
                        <a:rPr kumimoji="0" lang="cs-CZ" altLang="cs-CZ" sz="2000" b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cs-CZ" sz="2000" b="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altLang="cs-CZ" sz="2000" b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PCl</a:t>
                      </a:r>
                      <a:r>
                        <a:rPr kumimoji="0" lang="cs-CZ" altLang="cs-CZ" sz="2000" b="0" u="none" strike="noStrike" cap="none" normalizeH="0" baseline="-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cs-CZ" sz="2000" b="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altLang="cs-CZ" sz="2000" b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PCl</a:t>
                      </a:r>
                      <a:r>
                        <a:rPr kumimoji="0" lang="cs-CZ" altLang="cs-CZ" sz="2000" b="0" u="none" strike="noStrike" cap="none" normalizeH="0" baseline="-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cs-CZ" sz="2000" b="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</a:t>
                      </a:r>
                      <a:endParaRPr lang="cs-CZ" sz="2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altLang="cs-CZ" sz="2000" b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(P</a:t>
                      </a:r>
                      <a:r>
                        <a:rPr kumimoji="0" lang="cs-CZ" altLang="cs-CZ" sz="2000" b="0" u="none" strike="noStrike" cap="none" normalizeH="0" baseline="-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kumimoji="0" lang="cs-CZ" altLang="cs-CZ" sz="2000" b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</a:t>
                      </a:r>
                      <a:r>
                        <a:rPr kumimoji="0" lang="cs-CZ" altLang="cs-CZ" sz="2000" b="0" u="none" strike="noStrike" cap="none" normalizeH="0" baseline="-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r>
                        <a:rPr kumimoji="0" lang="cs-CZ" altLang="cs-CZ" sz="2000" b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cs-CZ" sz="2000" b="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altLang="cs-CZ" sz="2000" b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PBr</a:t>
                      </a:r>
                      <a:r>
                        <a:rPr kumimoji="0" lang="cs-CZ" altLang="cs-CZ" sz="2000" b="0" u="none" strike="noStrike" cap="none" normalizeH="0" baseline="-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cs-CZ" sz="2000" b="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altLang="cs-CZ" sz="2000" b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PBr</a:t>
                      </a:r>
                      <a:r>
                        <a:rPr kumimoji="0" lang="cs-CZ" altLang="cs-CZ" sz="2000" b="0" u="none" strike="noStrike" cap="none" normalizeH="0" baseline="-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cs-CZ" sz="2000" b="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cs-CZ" sz="2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altLang="cs-CZ" sz="2000" b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  <a:r>
                        <a:rPr kumimoji="0" lang="cs-CZ" altLang="cs-CZ" sz="2000" b="0" u="none" strike="noStrike" cap="none" normalizeH="0" baseline="-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kumimoji="0" lang="cs-CZ" altLang="cs-CZ" sz="2000" b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kumimoji="0" lang="cs-CZ" altLang="cs-CZ" sz="2000" b="0" u="none" strike="noStrike" cap="none" normalizeH="0" baseline="-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cs-CZ" sz="2000" b="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</a:t>
                      </a:r>
                      <a:r>
                        <a:rPr lang="cs-CZ" sz="2000" b="0" baseline="-25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cs-CZ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2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7547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cs-CZ" sz="900" dirty="0" smtClean="0">
                <a:latin typeface="Arial"/>
                <a:cs typeface="Arial"/>
              </a:rPr>
              <a:t>www.natur.cuni.cz</a:t>
            </a:r>
            <a:endParaRPr lang="cs-CZ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2"/>
          <p:cNvSpPr txBox="1"/>
          <p:nvPr/>
        </p:nvSpPr>
        <p:spPr>
          <a:xfrm>
            <a:off x="288000" y="900000"/>
            <a:ext cx="8532472" cy="4924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PF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Trigonální pyramida, úhel F–P–F 97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.</a:t>
            </a:r>
            <a:b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</a:b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Velmi jedovatý plyn.</a:t>
            </a:r>
            <a:b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Schopen koordinace ke kovům; lze i </a:t>
            </a:r>
            <a:r>
              <a:rPr 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protonizovat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PCl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Trigonální pyramida, úhel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Cl–P–Cl 100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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.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</a:b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Kapalina, </a:t>
            </a:r>
            <a:r>
              <a:rPr lang="cs-CZ" sz="2000" b="0" dirty="0" err="1">
                <a:latin typeface="Arial"/>
                <a:cs typeface="Arial"/>
              </a:rPr>
              <a:t>b.v</a:t>
            </a:r>
            <a:r>
              <a:rPr lang="cs-CZ" sz="2000" b="0" dirty="0">
                <a:latin typeface="Arial"/>
                <a:cs typeface="Arial"/>
              </a:rPr>
              <a:t>. </a:t>
            </a:r>
            <a:r>
              <a:rPr lang="cs-CZ" sz="2000" b="0" dirty="0" smtClean="0">
                <a:latin typeface="Arial"/>
                <a:cs typeface="Arial"/>
              </a:rPr>
              <a:t>76 </a:t>
            </a:r>
            <a:r>
              <a:rPr lang="cs-CZ" sz="2000" b="0" dirty="0">
                <a:latin typeface="Arial"/>
                <a:cs typeface="Arial"/>
                <a:sym typeface="Symbol"/>
              </a:rPr>
              <a:t>C</a:t>
            </a:r>
            <a:r>
              <a:rPr lang="cs-CZ" sz="2000" b="0" dirty="0" smtClean="0">
                <a:latin typeface="Arial"/>
                <a:cs typeface="Arial"/>
                <a:sym typeface="Symbol"/>
              </a:rPr>
              <a:t>.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Činidlo v organické chemii – vyměňuje –OH na –Cl.</a:t>
            </a:r>
            <a:b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Příprava kyseliny fosforité: PCl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+  3 H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 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+  3 </a:t>
            </a:r>
            <a:r>
              <a:rPr 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HCl</a:t>
            </a:r>
            <a:endParaRPr 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PBr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Trigonální pyramida, úhel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Br–P–Br 101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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.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</a:br>
            <a:endParaRPr lang="cs-CZ" sz="2000" b="0" dirty="0" smtClean="0">
              <a:latin typeface="Arial" panose="020B0604020202020204" pitchFamily="34" charset="0"/>
              <a:cs typeface="Arial" panose="020B0604020202020204" pitchFamily="34" charset="0"/>
              <a:sym typeface="Symbol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PI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Trigonální pyramida, úhel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I–P–I 102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.</a:t>
            </a:r>
            <a:endParaRPr 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 smtClean="0">
                <a:solidFill>
                  <a:prstClr val="black"/>
                </a:solidFill>
                <a:latin typeface="Arial"/>
                <a:cs typeface="Arial"/>
              </a:rPr>
              <a:t>Halogenidy fosforu</a:t>
            </a:r>
          </a:p>
        </p:txBody>
      </p:sp>
      <p:sp>
        <p:nvSpPr>
          <p:cNvPr id="9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8421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6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464" y="4447237"/>
            <a:ext cx="2160000" cy="132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625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6176" y="4437112"/>
            <a:ext cx="2160000" cy="13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cs-CZ" sz="900" dirty="0" smtClean="0">
                <a:latin typeface="Arial"/>
                <a:cs typeface="Arial"/>
              </a:rPr>
              <a:t>www.natur.cuni.cz</a:t>
            </a:r>
            <a:endParaRPr lang="cs-CZ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2"/>
          <p:cNvSpPr txBox="1"/>
          <p:nvPr/>
        </p:nvSpPr>
        <p:spPr>
          <a:xfrm>
            <a:off x="288000" y="900000"/>
            <a:ext cx="8532472" cy="43088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PF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Trigonální </a:t>
            </a:r>
            <a:r>
              <a:rPr 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bipyramida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.</a:t>
            </a:r>
            <a:b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</a:b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Velmi jedovatý plyn.</a:t>
            </a:r>
            <a:b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PCl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Světle žlutá pevná látka, b.t. 162 C (</a:t>
            </a:r>
            <a:r>
              <a:rPr lang="cs-CZ" sz="2000" b="0" dirty="0" err="1" smtClean="0"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subl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.)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V plynném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a kapalném stavu trigonální </a:t>
            </a:r>
            <a:r>
              <a:rPr 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bipyramida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V pevném stavu </a:t>
            </a:r>
            <a:r>
              <a:rPr lang="en-US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PCl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][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PCl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.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/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</a:b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Činidlo v organické chemii – vyměňuje –OH na –Cl.</a:t>
            </a:r>
            <a:b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Příprava chloridu kyseliny fosforečné: PCl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+  H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 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→  POCl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+  2 </a:t>
            </a:r>
            <a:r>
              <a:rPr 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HCl</a:t>
            </a:r>
            <a:endParaRPr 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PBr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V pevném stavu 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PBr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Br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.</a:t>
            </a:r>
            <a:b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</a:b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Existuje i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PBr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7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= 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PBr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Br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.</a:t>
            </a:r>
            <a:endParaRPr 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 smtClean="0">
                <a:solidFill>
                  <a:prstClr val="black"/>
                </a:solidFill>
                <a:latin typeface="Arial"/>
                <a:cs typeface="Arial"/>
              </a:rPr>
              <a:t>Halogenidy fosforu</a:t>
            </a:r>
          </a:p>
        </p:txBody>
      </p:sp>
      <p:pic>
        <p:nvPicPr>
          <p:cNvPr id="9625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472" y="2492896"/>
            <a:ext cx="2160000" cy="102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313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cs-CZ" sz="900" dirty="0" smtClean="0">
                <a:latin typeface="Arial"/>
                <a:cs typeface="Arial"/>
              </a:rPr>
              <a:t>www.natur.cuni.cz</a:t>
            </a:r>
            <a:endParaRPr lang="cs-CZ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2"/>
          <p:cNvSpPr txBox="1"/>
          <p:nvPr/>
        </p:nvSpPr>
        <p:spPr>
          <a:xfrm>
            <a:off x="288000" y="900000"/>
            <a:ext cx="8532472" cy="46166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PCl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+  3 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GB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→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H</a:t>
            </a:r>
            <a:r>
              <a:rPr lang="en-GB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en-GB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GB" alt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HCl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PCl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+  3 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GB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OH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→  3 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GB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COCl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H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PCl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GB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→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POCl</a:t>
            </a:r>
            <a:r>
              <a:rPr lang="en-GB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PCl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→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PSCl</a:t>
            </a:r>
            <a:r>
              <a:rPr lang="en-GB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PCl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Br</a:t>
            </a:r>
            <a:r>
              <a:rPr lang="en-GB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PCl</a:t>
            </a:r>
            <a:r>
              <a:rPr lang="en-GB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Br</a:t>
            </a:r>
            <a:r>
              <a:rPr lang="en-GB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PCl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GB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→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P</a:t>
            </a:r>
            <a:r>
              <a:rPr lang="en-GB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GB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r>
              <a:rPr lang="en-GB" alt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ICl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PCl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Me</a:t>
            </a:r>
            <a:r>
              <a:rPr lang="en-GB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Zn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Me</a:t>
            </a:r>
            <a:r>
              <a:rPr lang="en-GB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ZnCl</a:t>
            </a:r>
            <a:r>
              <a:rPr lang="en-GB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cs-CZ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endParaRPr 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PCl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GB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POCl</a:t>
            </a:r>
            <a:r>
              <a:rPr lang="en-GB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GB" alt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HCl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PCl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+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4 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GB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→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H</a:t>
            </a:r>
            <a:r>
              <a:rPr lang="en-GB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en-GB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en-GB" alt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HCl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PCl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+  H</a:t>
            </a:r>
            <a:r>
              <a:rPr lang="en-GB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GB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→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HSO</a:t>
            </a:r>
            <a:r>
              <a:rPr lang="en-GB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Cl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POCl</a:t>
            </a:r>
            <a:r>
              <a:rPr lang="en-GB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+  H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Cl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PCl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+  SO</a:t>
            </a:r>
            <a:r>
              <a:rPr lang="en-GB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→  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SOCl</a:t>
            </a:r>
            <a:r>
              <a:rPr lang="en-GB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 POCl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/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2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PCl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+  5 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GB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P</a:t>
            </a:r>
            <a:r>
              <a:rPr lang="en-GB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GB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+  10 H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Cl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/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PCl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+  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Cd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→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PCl</a:t>
            </a:r>
            <a:r>
              <a:rPr lang="en-GB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 CdCl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/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PCl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8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Na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→  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GB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 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en-GB" alt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NaCl</a:t>
            </a:r>
            <a:endParaRPr 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 smtClean="0">
                <a:solidFill>
                  <a:prstClr val="black"/>
                </a:solidFill>
                <a:latin typeface="Arial"/>
                <a:cs typeface="Arial"/>
              </a:rPr>
              <a:t>Reakce a použití chloridů fosforu</a:t>
            </a:r>
          </a:p>
        </p:txBody>
      </p:sp>
      <p:sp>
        <p:nvSpPr>
          <p:cNvPr id="9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3560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663280"/>
            <a:ext cx="2028825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 smtClean="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2"/>
          <p:cNvSpPr txBox="1"/>
          <p:nvPr/>
        </p:nvSpPr>
        <p:spPr>
          <a:xfrm>
            <a:off x="288000" y="900000"/>
            <a:ext cx="8532472" cy="30777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buClr>
                <a:srgbClr val="D22D40"/>
              </a:buClr>
            </a:pP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Zachováván motiv tetraedru P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cs-CZ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+  3 O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altLang="cs-CZ" sz="2000" b="0" baseline="-25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altLang="cs-CZ" sz="2000" b="0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6 H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cs-CZ" altLang="cs-CZ" sz="2000" b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H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, P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 smtClean="0">
                <a:solidFill>
                  <a:prstClr val="black"/>
                </a:solidFill>
                <a:latin typeface="Arial"/>
                <a:cs typeface="Arial"/>
              </a:rPr>
              <a:t>Oxidy fosforu</a:t>
            </a:r>
            <a:endParaRPr lang="en-US" sz="2600" dirty="0" smtClean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9830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399034"/>
            <a:ext cx="1857375" cy="18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8546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743073"/>
            <a:ext cx="947936" cy="710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0292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 smtClean="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2"/>
          <p:cNvSpPr txBox="1"/>
          <p:nvPr/>
        </p:nvSpPr>
        <p:spPr>
          <a:xfrm>
            <a:off x="288000" y="900000"/>
            <a:ext cx="8532472" cy="4924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buClr>
                <a:srgbClr val="D22D40"/>
              </a:buClr>
            </a:pP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Zachováván motiv tetraedru P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cs-CZ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, i vysokotlaká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polymerní modifikace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Sušidlo – náplň do exsikátorů, dehydratační činidlo.</a:t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 6 H</a:t>
            </a:r>
            <a:r>
              <a:rPr lang="cs-CZ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 4 </a:t>
            </a:r>
            <a:r>
              <a:rPr lang="cs-CZ" altLang="cs-CZ" sz="2000" b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Mezistupněm hydrolýzy jsou </a:t>
            </a:r>
            <a:r>
              <a:rPr lang="cs-CZ" alt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polykyseliny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fosforečné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(HPO</a:t>
            </a:r>
            <a:r>
              <a:rPr lang="cs-CZ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„gumové“ konzistence – proto je nutno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jako náplň do exsikátoru „ředit“ jemným inertním materiálem (písek).</a:t>
            </a:r>
          </a:p>
        </p:txBody>
      </p: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 smtClean="0">
                <a:solidFill>
                  <a:prstClr val="black"/>
                </a:solidFill>
                <a:latin typeface="Arial"/>
                <a:cs typeface="Arial"/>
              </a:rPr>
              <a:t>Oxidy fosforu</a:t>
            </a:r>
            <a:endParaRPr lang="en-US" sz="2600" dirty="0" smtClean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9830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132856"/>
            <a:ext cx="3048000" cy="163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30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132856"/>
            <a:ext cx="1836000" cy="1791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31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079008"/>
            <a:ext cx="2160000" cy="1912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129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3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350865"/>
            <a:ext cx="2676525" cy="223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933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628800"/>
            <a:ext cx="2343150" cy="211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933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3936" y="1832259"/>
            <a:ext cx="23622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933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33488"/>
            <a:ext cx="20193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9335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3362212"/>
            <a:ext cx="2352675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 smtClean="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 smtClean="0">
                <a:solidFill>
                  <a:prstClr val="black"/>
                </a:solidFill>
                <a:latin typeface="Arial"/>
                <a:cs typeface="Arial"/>
              </a:rPr>
              <a:t>Sulfidy fosforu</a:t>
            </a:r>
            <a:endParaRPr lang="en-US" sz="2600" dirty="0" smtClean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0" name="TextBox 2"/>
          <p:cNvSpPr txBox="1"/>
          <p:nvPr/>
        </p:nvSpPr>
        <p:spPr>
          <a:xfrm>
            <a:off x="288000" y="900000"/>
            <a:ext cx="8532472" cy="4924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buClr>
                <a:srgbClr val="D22D40"/>
              </a:buClr>
            </a:pP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Zachováván motiv tetraedru P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cs-CZ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Není znám P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, ale existují P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, P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, P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, P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, P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    P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		     P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	         P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		     P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			   P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14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9749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 smtClean="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2"/>
          <p:cNvSpPr txBox="1"/>
          <p:nvPr/>
        </p:nvSpPr>
        <p:spPr>
          <a:xfrm>
            <a:off x="288000" y="900000"/>
            <a:ext cx="8532472" cy="43088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Kyselina fosforná, </a:t>
            </a:r>
            <a:r>
              <a:rPr lang="de-DE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de-DE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Jednosytná, </a:t>
            </a:r>
            <a:r>
              <a:rPr lang="de-DE" alt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de-DE" altLang="cs-CZ" sz="2000" b="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de-DE" altLang="cs-CZ" sz="2000" b="0" baseline="-30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de-DE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de-DE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1,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GB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 3 </a:t>
            </a:r>
            <a:r>
              <a:rPr lang="en-GB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KOH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3 H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PH</a:t>
            </a:r>
            <a:r>
              <a:rPr lang="en-GB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KH</a:t>
            </a:r>
            <a:r>
              <a:rPr lang="en-GB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en-GB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Ba(H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H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H</a:t>
            </a:r>
            <a:r>
              <a:rPr lang="en-GB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en-GB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 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BaSO</a:t>
            </a:r>
            <a:r>
              <a:rPr lang="en-GB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Kyselina fosforitá, </a:t>
            </a:r>
            <a:r>
              <a:rPr lang="de-DE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de-DE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Dvojsytná</a:t>
            </a:r>
            <a:b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de-DE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de-DE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→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de-DE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de-DE" altLang="cs-CZ" sz="2000" b="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de-DE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H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de-DE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de-DE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de-DE" altLang="cs-CZ" sz="2000" b="0" baseline="34000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de-DE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de-DE" altLang="cs-CZ" sz="2000" b="0" i="1" dirty="0" smtClean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de-DE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A1</a:t>
            </a:r>
            <a:r>
              <a:rPr lang="de-DE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= 1,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de-DE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de-DE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de-DE" altLang="cs-CZ" sz="2000" b="0" baseline="34000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→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de-DE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de-DE" altLang="cs-CZ" sz="2000" b="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de-DE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+ 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HP</a:t>
            </a:r>
            <a:r>
              <a:rPr lang="de-DE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de-DE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de-DE" altLang="cs-CZ" sz="2000" b="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2–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de-DE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de-DE" altLang="cs-CZ" sz="2000" b="0" i="1" dirty="0" smtClean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de-DE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A2</a:t>
            </a:r>
            <a:r>
              <a:rPr lang="de-DE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= 6,</a:t>
            </a:r>
            <a:r>
              <a:rPr lang="en-US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PCl</a:t>
            </a:r>
            <a:r>
              <a:rPr lang="en-GB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 3 H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→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3 </a:t>
            </a:r>
            <a:r>
              <a:rPr lang="en-GB" alt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HCl</a:t>
            </a:r>
            <a:endParaRPr lang="en-GB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 smtClean="0">
                <a:solidFill>
                  <a:prstClr val="black"/>
                </a:solidFill>
                <a:latin typeface="Arial"/>
                <a:cs typeface="Arial"/>
              </a:rPr>
              <a:t>Oxokyseliny fosforu a jejich soli</a:t>
            </a:r>
            <a:endParaRPr lang="en-US" sz="2600" dirty="0" smtClean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10035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1871" y="872528"/>
            <a:ext cx="2714625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56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9022" y="3501008"/>
            <a:ext cx="2600325" cy="206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Obj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7208198"/>
              </p:ext>
            </p:extLst>
          </p:nvPr>
        </p:nvGraphicFramePr>
        <p:xfrm>
          <a:off x="5652120" y="896451"/>
          <a:ext cx="1153468" cy="1027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431" name="CS ChemDraw Drawing" r:id="rId7" imgW="461387" imgH="410940" progId="ChemDraw.Document.6.0">
                  <p:embed/>
                </p:oleObj>
              </mc:Choice>
              <mc:Fallback>
                <p:oleObj name="CS ChemDraw Drawing" r:id="rId7" imgW="461387" imgH="41094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652120" y="896451"/>
                        <a:ext cx="1153468" cy="1027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09254041"/>
              </p:ext>
            </p:extLst>
          </p:nvPr>
        </p:nvGraphicFramePr>
        <p:xfrm>
          <a:off x="5483298" y="3284984"/>
          <a:ext cx="1320950" cy="1028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432" name="CS ChemDraw Drawing" r:id="rId9" imgW="528380" imgH="411210" progId="ChemDraw.Document.6.0">
                  <p:embed/>
                </p:oleObj>
              </mc:Choice>
              <mc:Fallback>
                <p:oleObj name="CS ChemDraw Drawing" r:id="rId9" imgW="528380" imgH="41121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483298" y="3284984"/>
                        <a:ext cx="1320950" cy="10280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578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0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0504" y="743073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 smtClean="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2"/>
          <p:cNvSpPr txBox="1"/>
          <p:nvPr/>
        </p:nvSpPr>
        <p:spPr>
          <a:xfrm>
            <a:off x="288000" y="900000"/>
            <a:ext cx="8532472" cy="4924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Kyselina fosforečná, </a:t>
            </a:r>
            <a:r>
              <a:rPr lang="de-DE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de-DE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Trojsytná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de-DE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de-DE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de-DE" alt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de-DE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H</a:t>
            </a:r>
            <a:r>
              <a:rPr lang="cs-CZ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de-DE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de-DE" altLang="cs-CZ" sz="2000" b="0" baseline="34000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de-DE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de-DE" altLang="cs-CZ" sz="2000" b="0" i="1" dirty="0" smtClean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de-DE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A1</a:t>
            </a:r>
            <a:r>
              <a:rPr lang="de-DE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de-DE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cs-CZ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de-DE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de-DE" altLang="cs-CZ" sz="2000" b="0" baseline="34000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de-DE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de-DE" alt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de-DE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HP</a:t>
            </a:r>
            <a:r>
              <a:rPr lang="de-DE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de-DE" altLang="cs-CZ" sz="2000" b="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de-DE" alt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de-DE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de-DE" altLang="cs-CZ" sz="2000" b="0" i="1" dirty="0" smtClean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de-DE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A2</a:t>
            </a:r>
            <a:r>
              <a:rPr lang="de-DE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de-DE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de-DE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de-DE" altLang="cs-CZ" sz="2000" b="0" baseline="34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→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de-DE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de-DE" alt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de-DE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de-DE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b="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de-DE" altLang="cs-CZ" sz="2000" b="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de-DE" alt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de-DE" altLang="cs-CZ" sz="2000" b="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A3</a:t>
            </a:r>
            <a:r>
              <a:rPr lang="de-DE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de-DE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Výroba:</a:t>
            </a:r>
            <a:b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Extrakční:</a:t>
            </a:r>
            <a:b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Apatit/fosforit  +  H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sádra (CaSO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)  +  H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Termická:</a:t>
            </a:r>
            <a:b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Apatit/fosforit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Použití:</a:t>
            </a:r>
            <a:b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Hnojiva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– rozpustné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fosfáty (apatit/fosforit je totálně nerozpustný)</a:t>
            </a:r>
            <a:b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Apatit  +  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sádra 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CaHPO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+  Ca(H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– superfosfát</a:t>
            </a:r>
            <a:b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Apatit  +  H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(extrakční) 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CaHPO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Ca(H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– triple-fosfát</a:t>
            </a:r>
            <a:endParaRPr lang="en-GB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 smtClean="0">
                <a:solidFill>
                  <a:prstClr val="black"/>
                </a:solidFill>
                <a:latin typeface="Arial"/>
                <a:cs typeface="Arial"/>
              </a:rPr>
              <a:t>Oxokyseliny fosforu a jejich soli</a:t>
            </a:r>
            <a:endParaRPr lang="en-US" sz="2600" dirty="0" smtClean="0">
              <a:solidFill>
                <a:prstClr val="black"/>
              </a:solidFill>
              <a:latin typeface="Arial"/>
              <a:cs typeface="Arial"/>
            </a:endParaRPr>
          </a:p>
        </p:txBody>
      </p:sp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98027129"/>
              </p:ext>
            </p:extLst>
          </p:nvPr>
        </p:nvGraphicFramePr>
        <p:xfrm>
          <a:off x="5558683" y="1052736"/>
          <a:ext cx="1317573" cy="103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43" name="CS ChemDraw Drawing" r:id="rId6" imgW="527029" imgH="412560" progId="ChemDraw.Document.6.0">
                  <p:embed/>
                </p:oleObj>
              </mc:Choice>
              <mc:Fallback>
                <p:oleObj name="CS ChemDraw Drawing" r:id="rId6" imgW="527029" imgH="41256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558683" y="1052736"/>
                        <a:ext cx="1317573" cy="1031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8140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 smtClean="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 smtClean="0">
                <a:solidFill>
                  <a:prstClr val="black"/>
                </a:solidFill>
                <a:latin typeface="Arial"/>
                <a:cs typeface="Arial"/>
              </a:rPr>
              <a:t>Fosfor</a:t>
            </a:r>
            <a:endParaRPr lang="en-US" sz="2600" dirty="0" smtClean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" name="TextBox 2"/>
          <p:cNvSpPr txBox="1"/>
          <p:nvPr/>
        </p:nvSpPr>
        <p:spPr>
          <a:xfrm>
            <a:off x="287215" y="900000"/>
            <a:ext cx="8460754" cy="52322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Výskyt:</a:t>
            </a:r>
            <a:b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Fosfátové horniny – apatit, </a:t>
            </a:r>
            <a:r>
              <a:rPr 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guano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sz="5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Použití:</a:t>
            </a:r>
            <a:b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: hnojiva, potravinářství, detergenty, odstranění vodního kamene, antikorozní přípravky.</a:t>
            </a:r>
            <a:b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Organická syntéza (PCl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, POCl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b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Organofosforové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deriváty, ligandy (</a:t>
            </a:r>
            <a:r>
              <a:rPr 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fosfiny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b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Legování slitin – oceli, fosforové bronzy.</a:t>
            </a:r>
            <a:b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Samozhášecí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přísady do plastů.</a:t>
            </a:r>
            <a:b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Pyrotechnika (červený fosfor).</a:t>
            </a:r>
            <a:b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Nervové jedy.</a:t>
            </a: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endParaRPr lang="cs-CZ" sz="5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Výroba:</a:t>
            </a:r>
            <a:b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4 Ca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(PO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F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12 SiO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30 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→  </a:t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Ca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Si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2 CaF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30 CO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GB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Ca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(PO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SiO</a:t>
            </a:r>
            <a:r>
              <a:rPr lang="en-GB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→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  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Ca</a:t>
            </a:r>
            <a:r>
              <a:rPr lang="en-GB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Si</a:t>
            </a:r>
            <a:r>
              <a:rPr lang="en-GB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GB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GB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GB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2 P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10 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C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→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 </a:t>
            </a:r>
            <a:r>
              <a:rPr lang="en-US" altLang="cs-CZ" sz="2000" b="0" dirty="0" smtClean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10 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endParaRPr 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16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5" y="2785342"/>
            <a:ext cx="2591793" cy="2731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6406829" y="5517232"/>
            <a:ext cx="209048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altLang="cs-CZ" sz="900" b="0" dirty="0" err="1">
                <a:latin typeface="Arial" panose="020B0604020202020204" pitchFamily="34" charset="0"/>
                <a:cs typeface="Arial" panose="020B0604020202020204" pitchFamily="34" charset="0"/>
              </a:rPr>
              <a:t>Hennig</a:t>
            </a:r>
            <a:r>
              <a:rPr lang="cs-CZ" altLang="cs-CZ" sz="9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900" b="0" dirty="0" smtClean="0">
                <a:latin typeface="Arial" panose="020B0604020202020204" pitchFamily="34" charset="0"/>
                <a:cs typeface="Arial" panose="020B0604020202020204" pitchFamily="34" charset="0"/>
              </a:rPr>
              <a:t>Brand</a:t>
            </a:r>
          </a:p>
          <a:p>
            <a:r>
              <a:rPr lang="cs-CZ" sz="900" b="0" dirty="0" smtClean="0">
                <a:latin typeface="Arial" panose="020B0604020202020204" pitchFamily="34" charset="0"/>
                <a:cs typeface="Arial" panose="020B0604020202020204" pitchFamily="34" charset="0"/>
              </a:rPr>
              <a:t>(Joseph </a:t>
            </a:r>
            <a:r>
              <a:rPr lang="cs-CZ" sz="9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Wright</a:t>
            </a:r>
            <a:r>
              <a:rPr lang="cs-CZ" sz="900" b="0" dirty="0" smtClean="0">
                <a:latin typeface="Arial" panose="020B0604020202020204" pitchFamily="34" charset="0"/>
                <a:cs typeface="Arial" panose="020B0604020202020204" pitchFamily="34" charset="0"/>
              </a:rPr>
              <a:t>: Alchymista objevující fosfor, 1771)</a:t>
            </a:r>
            <a:endParaRPr lang="cs-CZ" sz="900" dirty="0"/>
          </a:p>
        </p:txBody>
      </p:sp>
    </p:spTree>
    <p:extLst>
      <p:ext uri="{BB962C8B-B14F-4D97-AF65-F5344CB8AC3E}">
        <p14:creationId xmlns:p14="http://schemas.microsoft.com/office/powerpoint/2010/main" val="2324758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 smtClean="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2"/>
          <p:cNvSpPr txBox="1"/>
          <p:nvPr/>
        </p:nvSpPr>
        <p:spPr>
          <a:xfrm>
            <a:off x="288000" y="900000"/>
            <a:ext cx="8532472" cy="4924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Polyfosforečné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kyseliny</a:t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, kyselina difosforečná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8 H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→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6 H</a:t>
            </a:r>
            <a:r>
              <a:rPr lang="en-GB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GB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GB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GB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HPO</a:t>
            </a:r>
            <a:r>
              <a:rPr lang="en-GB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→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GB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GB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GB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H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, kyselina </a:t>
            </a:r>
            <a:r>
              <a:rPr lang="cs-CZ" alt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trifosforečná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2 NaHPO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NaH</a:t>
            </a:r>
            <a:r>
              <a:rPr lang="en-GB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en-GB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→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GB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GB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GB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2 H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Další oligomery, i cyklické.</a:t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Limit – HPO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Vazba P–O–P je tzv. </a:t>
            </a:r>
            <a:r>
              <a:rPr lang="cs-CZ" alt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makroergická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biochemické systémy jí využívají</a:t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pro uskladnění energie (fosforylace):</a:t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ATP  →  </a:t>
            </a:r>
            <a:r>
              <a:rPr lang="cs-CZ" alt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ADP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+ P					ATP</a:t>
            </a:r>
          </a:p>
        </p:txBody>
      </p: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 smtClean="0">
                <a:solidFill>
                  <a:prstClr val="black"/>
                </a:solidFill>
                <a:latin typeface="Arial"/>
                <a:cs typeface="Arial"/>
              </a:rPr>
              <a:t>Oxokyseliny fosforu a jejich soli</a:t>
            </a:r>
            <a:endParaRPr lang="en-US" sz="2600" dirty="0" smtClean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11366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140968"/>
            <a:ext cx="3168352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9827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2"/>
          <p:cNvSpPr txBox="1"/>
          <p:nvPr/>
        </p:nvSpPr>
        <p:spPr>
          <a:xfrm>
            <a:off x="288000" y="900000"/>
            <a:ext cx="8532472" cy="4924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Amidy kyselin</a:t>
            </a:r>
            <a:b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OP(NMe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HMPA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Velmi dobré rozpouštědlo, rozpouští např. alkalické kovy za vzniku volného elektronu jako kapalný amoniak.</a:t>
            </a:r>
            <a:b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Strašlivý karcinogen.</a:t>
            </a:r>
            <a:b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Řada dalších organických derivátů fungujících jako ligandy:</a:t>
            </a:r>
            <a:b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		   P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Me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			P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Me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cs-CZ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 smtClean="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 smtClean="0">
                <a:solidFill>
                  <a:prstClr val="black"/>
                </a:solidFill>
                <a:latin typeface="Arial"/>
                <a:cs typeface="Arial"/>
              </a:rPr>
              <a:t>Sloučeniny dusíku a fosforu</a:t>
            </a:r>
            <a:endParaRPr lang="en-US" sz="2600" dirty="0" smtClean="0">
              <a:solidFill>
                <a:prstClr val="black"/>
              </a:solidFill>
              <a:latin typeface="Arial"/>
              <a:cs typeface="Arial"/>
            </a:endParaRPr>
          </a:p>
        </p:txBody>
      </p:sp>
      <p:graphicFrame>
        <p:nvGraphicFramePr>
          <p:cNvPr id="6" name="Obj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53830219"/>
              </p:ext>
            </p:extLst>
          </p:nvPr>
        </p:nvGraphicFramePr>
        <p:xfrm>
          <a:off x="2146562" y="3501008"/>
          <a:ext cx="1288534" cy="19866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20" name="CS ChemDraw Drawing" r:id="rId5" imgW="644267" imgH="993330" progId="ChemDraw.Document.6.0">
                  <p:embed/>
                </p:oleObj>
              </mc:Choice>
              <mc:Fallback>
                <p:oleObj name="CS ChemDraw Drawing" r:id="rId5" imgW="644267" imgH="99333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146562" y="3501008"/>
                        <a:ext cx="1288534" cy="19866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41745649"/>
              </p:ext>
            </p:extLst>
          </p:nvPr>
        </p:nvGraphicFramePr>
        <p:xfrm>
          <a:off x="5135626" y="3460912"/>
          <a:ext cx="2154580" cy="20563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21" name="CS ChemDraw Drawing" r:id="rId7" imgW="1077290" imgH="1028160" progId="ChemDraw.Document.6.0">
                  <p:embed/>
                </p:oleObj>
              </mc:Choice>
              <mc:Fallback>
                <p:oleObj name="CS ChemDraw Drawing" r:id="rId7" imgW="1077290" imgH="102816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135626" y="3460912"/>
                        <a:ext cx="2154580" cy="20563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8002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7" name="Picture 4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8578" y="3531840"/>
            <a:ext cx="249555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2"/>
          <p:cNvSpPr txBox="1"/>
          <p:nvPr/>
        </p:nvSpPr>
        <p:spPr>
          <a:xfrm>
            <a:off x="288000" y="900000"/>
            <a:ext cx="8532472" cy="4924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Fosfazeny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cs-CZ" sz="2000" b="0" i="1" dirty="0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PCl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i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NH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Cl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→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PNCl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GB" altLang="cs-CZ" sz="2000" b="0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4</a:t>
            </a:r>
            <a:r>
              <a:rPr lang="en-GB" altLang="cs-CZ" sz="2000" b="0" i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HCl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Analogicky lze připravit i </a:t>
            </a:r>
            <a:r>
              <a:rPr lang="cs-CZ" alt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flurované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cs-CZ" alt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bromované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deriváty.</a:t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Stabilní – cyklické trimery a </a:t>
            </a:r>
            <a:r>
              <a:rPr lang="cs-CZ" alt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tetramery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, ale známa řada dalších.</a:t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Trimer: aromatický – planární</a:t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	  P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		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Cl</a:t>
            </a:r>
            <a:r>
              <a:rPr lang="cs-CZ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		   P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Br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cs-CZ" alt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 smtClean="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 smtClean="0">
                <a:solidFill>
                  <a:prstClr val="black"/>
                </a:solidFill>
                <a:latin typeface="Arial"/>
                <a:cs typeface="Arial"/>
              </a:rPr>
              <a:t>Sloučeniny dusíku a fosforu</a:t>
            </a:r>
            <a:endParaRPr lang="en-US" sz="2600" dirty="0" smtClean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92206" name="Picture 4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440782"/>
            <a:ext cx="2352675" cy="207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8" name="Picture 4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2223" y="3412207"/>
            <a:ext cx="2562225" cy="210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19716656"/>
              </p:ext>
            </p:extLst>
          </p:nvPr>
        </p:nvGraphicFramePr>
        <p:xfrm>
          <a:off x="3635896" y="2727172"/>
          <a:ext cx="1492754" cy="1270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593" name="CS ChemDraw Drawing" r:id="rId8" imgW="746377" imgH="635040" progId="ChemDraw.Document.6.0">
                  <p:embed/>
                </p:oleObj>
              </mc:Choice>
              <mc:Fallback>
                <p:oleObj name="CS ChemDraw Drawing" r:id="rId8" imgW="746377" imgH="63504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635896" y="2727172"/>
                        <a:ext cx="1492754" cy="12700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7873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2"/>
          <p:cNvSpPr txBox="1"/>
          <p:nvPr/>
        </p:nvSpPr>
        <p:spPr>
          <a:xfrm>
            <a:off x="288000" y="900000"/>
            <a:ext cx="8532472" cy="4924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Fosfazeny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	  P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		  P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Cl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8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		   P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Br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	  P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	 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Cl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10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	  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Br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 smtClean="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 smtClean="0">
                <a:solidFill>
                  <a:prstClr val="black"/>
                </a:solidFill>
                <a:latin typeface="Arial"/>
                <a:cs typeface="Arial"/>
              </a:rPr>
              <a:t>Sloučeniny dusíku a fosforu</a:t>
            </a:r>
            <a:endParaRPr lang="en-US" sz="2600" dirty="0" smtClean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1054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5960" y="1223975"/>
            <a:ext cx="1996440" cy="1729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4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5876" y="1243030"/>
            <a:ext cx="176022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476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116" y="1294638"/>
            <a:ext cx="2171700" cy="1722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477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1964" y="3628595"/>
            <a:ext cx="2156460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478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1204" y="3605735"/>
            <a:ext cx="1866900" cy="1813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479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259" y="3645024"/>
            <a:ext cx="2110740" cy="1783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1946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2"/>
          <p:cNvSpPr txBox="1"/>
          <p:nvPr/>
        </p:nvSpPr>
        <p:spPr>
          <a:xfrm>
            <a:off x="288000" y="900000"/>
            <a:ext cx="8532472" cy="36933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Fosfazeny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Cl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b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Další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reakce – výměna halogenu za ester, amid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 smtClean="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 smtClean="0">
                <a:solidFill>
                  <a:prstClr val="black"/>
                </a:solidFill>
                <a:latin typeface="Arial"/>
                <a:cs typeface="Arial"/>
              </a:rPr>
              <a:t>Sloučeniny dusíku a fosforu</a:t>
            </a:r>
            <a:endParaRPr lang="en-US" sz="2600" dirty="0" smtClean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1064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0" y="1333836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9110416"/>
              </p:ext>
            </p:extLst>
          </p:nvPr>
        </p:nvGraphicFramePr>
        <p:xfrm>
          <a:off x="3894303" y="4653136"/>
          <a:ext cx="1355393" cy="96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616" name="CS ChemDraw Drawing" r:id="rId6" imgW="542157" imgH="385290" progId="ChemDraw.Document.6.0">
                  <p:embed/>
                </p:oleObj>
              </mc:Choice>
              <mc:Fallback>
                <p:oleObj name="CS ChemDraw Drawing" r:id="rId6" imgW="542157" imgH="38529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894303" y="4653136"/>
                        <a:ext cx="1355393" cy="9632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0876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 smtClean="0">
                <a:latin typeface="Arial" panose="020B0604020202020204" pitchFamily="34" charset="0"/>
                <a:cs typeface="Arial" panose="020B0604020202020204" pitchFamily="34" charset="0"/>
              </a:rPr>
              <a:t>www.natur.cuni.cz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2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"/>
          <p:cNvSpPr txBox="1"/>
          <p:nvPr/>
        </p:nvSpPr>
        <p:spPr>
          <a:xfrm>
            <a:off x="288000" y="900000"/>
            <a:ext cx="8541883" cy="40010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defRPr/>
            </a:pP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Společné reakce:</a:t>
            </a:r>
          </a:p>
          <a:p>
            <a:pPr algn="l">
              <a:defRPr/>
            </a:pP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cs-CZ" altLang="cs-CZ" sz="2000" b="0" i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+  3 O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→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  </a:t>
            </a:r>
            <a:r>
              <a:rPr lang="cs-CZ" altLang="cs-CZ" sz="2000" b="0" i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  (2 Bi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l">
              <a:defRPr/>
            </a:pP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cs-CZ" altLang="cs-CZ" sz="2000" b="0" i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+  3 S  →  </a:t>
            </a:r>
            <a:r>
              <a:rPr lang="cs-CZ" altLang="cs-CZ" sz="2000" b="0" i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cs-CZ" alt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defRPr/>
            </a:pP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cs-CZ" altLang="cs-CZ" sz="2000" b="0" i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+  3 X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→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 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cs-CZ" altLang="cs-CZ" sz="2000" b="0" i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cs-CZ" alt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defRPr/>
            </a:pPr>
            <a:endParaRPr lang="cs-CZ" alt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defRPr/>
            </a:pP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3 As  +  5 HNO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+  2 H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  →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 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3 H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AsO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+  5 NO</a:t>
            </a:r>
          </a:p>
          <a:p>
            <a:pPr algn="l">
              <a:defRPr/>
            </a:pP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2 As  +  3 H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→  2 H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AsO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+  3 SO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cs-CZ" alt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defRPr/>
            </a:pPr>
            <a:endParaRPr lang="cs-CZ" alt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defRPr/>
            </a:pP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r>
              <a:rPr lang="cs-CZ" alt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Sb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+  10 HNO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→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 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3 „Sb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“  +  5</a:t>
            </a:r>
            <a:r>
              <a:rPr lang="cs-CZ" altLang="cs-CZ" sz="2000" b="0" i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  +  10 NO</a:t>
            </a:r>
          </a:p>
          <a:p>
            <a:pPr algn="l">
              <a:defRPr/>
            </a:pP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cs-CZ" alt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Sb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+  6 H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→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 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Sb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(SO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+  3 SO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+  6 H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</a:p>
          <a:p>
            <a:pPr algn="l">
              <a:defRPr/>
            </a:pPr>
            <a:endParaRPr lang="cs-CZ" alt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defRPr/>
            </a:pPr>
            <a:r>
              <a:rPr lang="cs-CZ" alt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+  4 HNO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→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(NO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+  NO  +  2 H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</a:p>
          <a:p>
            <a:pPr algn="l">
              <a:defRPr/>
            </a:pP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cs-CZ" alt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+  6 H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→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Bi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(SO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+  3 SO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+  6 H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endParaRPr lang="cs-CZ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 smtClean="0">
                <a:solidFill>
                  <a:prstClr val="black"/>
                </a:solidFill>
                <a:latin typeface="Arial"/>
                <a:cs typeface="Arial"/>
              </a:rPr>
              <a:t>Arzen, antimon, bismut</a:t>
            </a:r>
            <a:endParaRPr lang="en-US" sz="2600" dirty="0" smtClean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8093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7449" y="4491133"/>
            <a:ext cx="2677039" cy="15435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 fontScale="62500" lnSpcReduction="20000"/>
          </a:bodyPr>
          <a:lstStyle/>
          <a:p>
            <a:pPr algn="r">
              <a:lnSpc>
                <a:spcPct val="130000"/>
              </a:lnSpc>
            </a:pPr>
            <a:r>
              <a:rPr lang="en-US" sz="2000" b="0" smtClean="0">
                <a:latin typeface="Arial" panose="020B0604020202020204" pitchFamily="34" charset="0"/>
                <a:cs typeface="Arial" panose="020B0604020202020204" pitchFamily="34" charset="0"/>
              </a:rPr>
              <a:t>www.natur.cuni.cz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2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"/>
          <p:cNvSpPr txBox="1"/>
          <p:nvPr/>
        </p:nvSpPr>
        <p:spPr>
          <a:xfrm>
            <a:off x="288000" y="900000"/>
            <a:ext cx="8541883" cy="4924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Hydridy</a:t>
            </a:r>
          </a:p>
          <a:p>
            <a:pPr algn="l">
              <a:defRPr/>
            </a:pP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AsH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, SbH</a:t>
            </a:r>
            <a:r>
              <a:rPr lang="cs-CZ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– stabilní.</a:t>
            </a:r>
          </a:p>
          <a:p>
            <a:pPr algn="l">
              <a:defRPr/>
            </a:pP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BiH</a:t>
            </a:r>
            <a:r>
              <a:rPr lang="cs-CZ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– jen za nízkých teplot.</a:t>
            </a:r>
          </a:p>
          <a:p>
            <a:pPr algn="l">
              <a:defRPr/>
            </a:pPr>
            <a:endParaRPr lang="cs-CZ" alt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defRPr/>
            </a:pP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– prášek dědiců.</a:t>
            </a:r>
          </a:p>
          <a:p>
            <a:pPr algn="l">
              <a:defRPr/>
            </a:pP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V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r. 183</a:t>
            </a:r>
            <a:r>
              <a:rPr lang="en-US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byl </a:t>
            </a:r>
            <a:r>
              <a:rPr lang="cs-CZ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Marsh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povolán jako soudní znalec,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aby </a:t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usvědčil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Johna </a:t>
            </a:r>
            <a:r>
              <a:rPr lang="cs-CZ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Bodleho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z otrávení svého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dědečka; </a:t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klasický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důkaz – vysrážení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žlutého As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– však nebyl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porotou uznán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jako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přesvědčivý.</a:t>
            </a:r>
            <a:r>
              <a:rPr lang="en-US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Vytočen (</a:t>
            </a:r>
            <a:r>
              <a:rPr lang="cs-CZ" alt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JB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byl vinen)</a:t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vyvinul nový spolehlivý test (selektivní na As a </a:t>
            </a:r>
            <a:r>
              <a:rPr lang="cs-CZ" alt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Sb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):</a:t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alt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defRPr/>
            </a:pPr>
            <a:r>
              <a:rPr lang="cs-CZ" alt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Marshova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(později </a:t>
            </a:r>
            <a:r>
              <a:rPr lang="cs-CZ" alt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Marshova-Liebigova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) zkouška:</a:t>
            </a:r>
            <a:endParaRPr lang="en-US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defRPr/>
            </a:pPr>
            <a:r>
              <a:rPr lang="en-US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lang="en-US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+ 6 Zn + 6 </a:t>
            </a:r>
            <a:r>
              <a:rPr lang="en-US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US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→</a:t>
            </a:r>
            <a:r>
              <a:rPr lang="en-US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2 AsH</a:t>
            </a:r>
            <a:r>
              <a:rPr lang="en-US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+ 6 ZnSO</a:t>
            </a:r>
            <a:r>
              <a:rPr lang="en-US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+ 3 H</a:t>
            </a:r>
            <a:r>
              <a:rPr lang="en-US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</a:p>
          <a:p>
            <a:pPr algn="l"/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edukční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činidlo – radikálový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vodík.</a:t>
            </a:r>
            <a:endParaRPr lang="en-US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defRPr/>
            </a:pP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Pomocí nové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metody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usvědčena vražedkyně </a:t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svého manžela už v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r.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1840.</a:t>
            </a:r>
            <a:endParaRPr lang="en-US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8999" y="1095545"/>
            <a:ext cx="1414363" cy="18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bdélník 3"/>
          <p:cNvSpPr/>
          <p:nvPr/>
        </p:nvSpPr>
        <p:spPr>
          <a:xfrm>
            <a:off x="6645249" y="2896247"/>
            <a:ext cx="209764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James Marsh</a:t>
            </a:r>
          </a:p>
          <a:p>
            <a:r>
              <a:rPr lang="en-US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(1794–1846)</a:t>
            </a:r>
          </a:p>
        </p:txBody>
      </p:sp>
      <p:sp>
        <p:nvSpPr>
          <p:cNvPr id="12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 smtClean="0">
                <a:solidFill>
                  <a:prstClr val="black"/>
                </a:solidFill>
                <a:latin typeface="Arial"/>
                <a:cs typeface="Arial"/>
              </a:rPr>
              <a:t>Arzen, antimon, bismut</a:t>
            </a:r>
            <a:endParaRPr lang="en-US" sz="2600" dirty="0" smtClean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3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9300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 fontScale="62500" lnSpcReduction="20000"/>
          </a:bodyPr>
          <a:lstStyle/>
          <a:p>
            <a:pPr algn="r">
              <a:lnSpc>
                <a:spcPct val="130000"/>
              </a:lnSpc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www.natur.cuni.cz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2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"/>
          <p:cNvSpPr txBox="1"/>
          <p:nvPr/>
        </p:nvSpPr>
        <p:spPr>
          <a:xfrm>
            <a:off x="288000" y="900000"/>
            <a:ext cx="8541883" cy="4924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Halogenidy</a:t>
            </a:r>
          </a:p>
          <a:p>
            <a:pPr algn="l" eaLnBrk="1" hangingPunct="1">
              <a:defRPr/>
            </a:pP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AsX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+  H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  →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  </a:t>
            </a:r>
            <a:r>
              <a:rPr lang="cs-CZ" alt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AsOX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→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 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AsO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→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 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AsO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3–</a:t>
            </a:r>
            <a:endParaRPr lang="cs-CZ" alt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eaLnBrk="1" hangingPunct="1">
              <a:defRPr/>
            </a:pP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SbX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+  H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  →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 </a:t>
            </a:r>
            <a:r>
              <a:rPr lang="cs-CZ" alt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SbOX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→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 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SbO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→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 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SbO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3–</a:t>
            </a:r>
            <a:endParaRPr lang="cs-CZ" alt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eaLnBrk="1" hangingPunct="1">
              <a:defRPr/>
            </a:pP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BiX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+  H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  →  </a:t>
            </a:r>
            <a:r>
              <a:rPr lang="cs-CZ" alt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BiOX</a:t>
            </a:r>
            <a:endParaRPr lang="cs-CZ" alt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defRPr/>
            </a:pPr>
            <a:endParaRPr lang="cs-CZ" alt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defRPr/>
            </a:pP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AsF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, SbF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, SbCl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  <a:p>
            <a:pPr algn="l">
              <a:defRPr/>
            </a:pP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Silné </a:t>
            </a:r>
            <a:r>
              <a:rPr lang="cs-CZ" alt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lewisovské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kyseliny – tvorba komplexních aniontů typu [AsF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  <a:r>
              <a:rPr lang="cs-CZ" altLang="cs-CZ" sz="2000" b="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</a:p>
          <a:p>
            <a:pPr algn="l">
              <a:defRPr/>
            </a:pPr>
            <a:endParaRPr lang="cs-CZ" alt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defRPr/>
            </a:pP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I řetězení aniontů:</a:t>
            </a:r>
          </a:p>
          <a:p>
            <a:pPr algn="l">
              <a:defRPr/>
            </a:pPr>
            <a:endParaRPr lang="cs-CZ" alt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defRPr/>
            </a:pPr>
            <a:endParaRPr lang="cs-CZ" alt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defRPr/>
            </a:pPr>
            <a:endParaRPr lang="cs-CZ" alt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defRPr/>
            </a:pPr>
            <a:endParaRPr lang="cs-CZ" alt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defRPr/>
            </a:pPr>
            <a:endParaRPr lang="cs-CZ" alt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defRPr/>
            </a:pPr>
            <a:endParaRPr lang="cs-CZ" alt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defRPr/>
            </a:pP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		[Sb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  <a:r>
              <a:rPr lang="cs-CZ" altLang="cs-CZ" sz="2000" b="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			[Sb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  <a:r>
              <a:rPr lang="cs-CZ" altLang="cs-CZ" sz="2000" b="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</a:p>
        </p:txBody>
      </p:sp>
      <p:sp>
        <p:nvSpPr>
          <p:cNvPr id="12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 smtClean="0">
                <a:solidFill>
                  <a:prstClr val="black"/>
                </a:solidFill>
                <a:latin typeface="Arial"/>
                <a:cs typeface="Arial"/>
              </a:rPr>
              <a:t>Arzen, antimon, bismut</a:t>
            </a:r>
          </a:p>
        </p:txBody>
      </p:sp>
      <p:pic>
        <p:nvPicPr>
          <p:cNvPr id="1126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982164"/>
            <a:ext cx="2311524" cy="1360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4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9714" y="3956180"/>
            <a:ext cx="3068563" cy="1386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7181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 fontScale="62500" lnSpcReduction="20000"/>
          </a:bodyPr>
          <a:lstStyle/>
          <a:p>
            <a:pPr algn="r">
              <a:lnSpc>
                <a:spcPct val="130000"/>
              </a:lnSpc>
            </a:pPr>
            <a:r>
              <a:rPr lang="en-US" sz="2000" b="0" smtClean="0">
                <a:latin typeface="Arial" panose="020B0604020202020204" pitchFamily="34" charset="0"/>
                <a:cs typeface="Arial" panose="020B0604020202020204" pitchFamily="34" charset="0"/>
              </a:rPr>
              <a:t>www.natur.cuni.cz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2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"/>
          <p:cNvSpPr txBox="1"/>
          <p:nvPr/>
        </p:nvSpPr>
        <p:spPr>
          <a:xfrm>
            <a:off x="288000" y="900000"/>
            <a:ext cx="8541883" cy="46166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Oxidy a kyseliny</a:t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+  12 H</a:t>
            </a:r>
            <a:r>
              <a:rPr lang="cs-CZ" altLang="cs-CZ" sz="2000" b="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 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4 As</a:t>
            </a:r>
            <a:r>
              <a:rPr lang="cs-CZ" altLang="cs-CZ" sz="2000" b="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3+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+  6 H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+  12 OH</a:t>
            </a:r>
            <a:r>
              <a:rPr lang="cs-CZ" altLang="cs-CZ" sz="2000" b="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→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 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4 AsO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3–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+  6 H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Cu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(AsO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cs-CZ" alt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Scheeleova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zeleň</a:t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 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AsO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b="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3–</a:t>
            </a:r>
            <a:br>
              <a:rPr lang="cs-CZ" altLang="cs-CZ" sz="2000" b="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Sb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+  3 H</a:t>
            </a:r>
            <a:r>
              <a:rPr lang="en-US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US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 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Sb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(SO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+  3 H</a:t>
            </a:r>
            <a:r>
              <a:rPr lang="en-US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br>
              <a:rPr lang="en-US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Sb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+  2 </a:t>
            </a:r>
            <a:r>
              <a:rPr lang="cs-CZ" alt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NaOH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+  5 H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en-US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 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2 Na[</a:t>
            </a:r>
            <a:r>
              <a:rPr lang="cs-CZ" alt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Sb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(OH)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Bi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+  3 H</a:t>
            </a:r>
            <a:r>
              <a:rPr lang="en-US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 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  </a:t>
            </a:r>
            <a:r>
              <a:rPr lang="en-US" altLang="cs-CZ" sz="2000" b="0" dirty="0" smtClean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2 </a:t>
            </a:r>
            <a:r>
              <a:rPr lang="cs-CZ" alt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(OH)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BiCl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+  H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en-US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  </a:t>
            </a:r>
            <a:r>
              <a:rPr lang="cs-CZ" alt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BiOCl</a:t>
            </a:r>
            <a:r>
              <a:rPr lang="en-US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+  2 </a:t>
            </a:r>
            <a:r>
              <a:rPr lang="en-US" alt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HCl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(OH)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+  3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NaOH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+  Cl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 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NaBiO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+  2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NaCl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+  3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cs-CZ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 smtClean="0">
                <a:solidFill>
                  <a:prstClr val="black"/>
                </a:solidFill>
                <a:latin typeface="Arial"/>
                <a:cs typeface="Arial"/>
              </a:rPr>
              <a:t>Arzen, antimon, bismut</a:t>
            </a:r>
            <a:endParaRPr lang="en-US" sz="2600" dirty="0" smtClean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2026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 fontScale="62500" lnSpcReduction="20000"/>
          </a:bodyPr>
          <a:lstStyle/>
          <a:p>
            <a:pPr algn="r">
              <a:lnSpc>
                <a:spcPct val="130000"/>
              </a:lnSpc>
            </a:pPr>
            <a:r>
              <a:rPr lang="en-US" sz="2000" b="0" smtClean="0">
                <a:latin typeface="Arial" panose="020B0604020202020204" pitchFamily="34" charset="0"/>
                <a:cs typeface="Arial" panose="020B0604020202020204" pitchFamily="34" charset="0"/>
              </a:rPr>
              <a:t>www.natur.cuni.cz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2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 smtClean="0">
                <a:solidFill>
                  <a:prstClr val="black"/>
                </a:solidFill>
                <a:latin typeface="Arial"/>
                <a:cs typeface="Arial"/>
              </a:rPr>
              <a:t>Arzen, antimon, bismut</a:t>
            </a:r>
            <a:endParaRPr lang="en-US" sz="2600" dirty="0" smtClean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1116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548" y="1881744"/>
            <a:ext cx="1223010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161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8052" y="1841739"/>
            <a:ext cx="1445895" cy="1297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1620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7703" y="1906643"/>
            <a:ext cx="1594485" cy="1108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1621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0069" y="1770657"/>
            <a:ext cx="1577340" cy="1365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TextBox 2"/>
          <p:cNvSpPr txBox="1"/>
          <p:nvPr/>
        </p:nvSpPr>
        <p:spPr>
          <a:xfrm>
            <a:off x="122903" y="980728"/>
            <a:ext cx="8541883" cy="52322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Sulfidy a thiokyseliny</a:t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As – zachováván motiv tetraedru As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, As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, As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, As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		As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1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1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Existuje i As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– polymerní 3D struktura.</a:t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Thiokyseliny As: As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+  6 Na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  →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 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4 Na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AsS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Sb</a:t>
            </a:r>
            <a:r>
              <a:rPr lang="cs-CZ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, Sb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– polymerní 3D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struktura.</a:t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Thiokyseliny </a:t>
            </a:r>
            <a:r>
              <a:rPr lang="cs-CZ" alt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Sb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: Na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SbS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Bi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cs-CZ" altLang="cs-CZ" sz="2000" b="0" baseline="-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cs-CZ" alt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Box 10"/>
          <p:cNvSpPr txBox="1">
            <a:spLocks noChangeArrowheads="1"/>
          </p:cNvSpPr>
          <p:nvPr/>
        </p:nvSpPr>
        <p:spPr bwMode="auto">
          <a:xfrm>
            <a:off x="6587266" y="2246445"/>
            <a:ext cx="1822590" cy="717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94" tIns="50397" rIns="100794" bIns="50397">
            <a:spAutoFit/>
          </a:bodyPr>
          <a:lstStyle>
            <a:lvl1pPr defTabSz="49530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9530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9530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9530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9530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953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953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953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953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buClrTx/>
              <a:buSzTx/>
              <a:buFontTx/>
              <a:buNone/>
            </a:pPr>
            <a:r>
              <a:rPr lang="cs-CZ" altLang="cs-CZ" sz="2000" b="0" dirty="0"/>
              <a:t>Auripigment</a:t>
            </a:r>
          </a:p>
          <a:p>
            <a:pPr algn="ctr" eaLnBrk="1" hangingPunct="1">
              <a:lnSpc>
                <a:spcPct val="100000"/>
              </a:lnSpc>
              <a:buClrTx/>
              <a:buSzTx/>
              <a:buFontTx/>
              <a:buNone/>
            </a:pPr>
            <a:r>
              <a:rPr lang="cs-CZ" altLang="cs-CZ" sz="2000" b="0" dirty="0"/>
              <a:t>As</a:t>
            </a:r>
            <a:r>
              <a:rPr lang="cs-CZ" altLang="cs-CZ" sz="2000" b="0" baseline="-25000" dirty="0"/>
              <a:t>2</a:t>
            </a:r>
            <a:r>
              <a:rPr lang="cs-CZ" altLang="cs-CZ" sz="2000" b="0" dirty="0"/>
              <a:t>S</a:t>
            </a:r>
            <a:r>
              <a:rPr lang="cs-CZ" altLang="cs-CZ" sz="2000" b="0" baseline="-25000" dirty="0"/>
              <a:t>3</a:t>
            </a:r>
            <a:r>
              <a:rPr lang="cs-CZ" altLang="cs-CZ" sz="2000" b="0" dirty="0"/>
              <a:t> (As</a:t>
            </a:r>
            <a:r>
              <a:rPr lang="cs-CZ" altLang="cs-CZ" sz="2000" b="0" baseline="-25000" dirty="0"/>
              <a:t>4</a:t>
            </a:r>
            <a:r>
              <a:rPr lang="cs-CZ" altLang="cs-CZ" sz="2000" b="0" dirty="0"/>
              <a:t>S</a:t>
            </a:r>
            <a:r>
              <a:rPr lang="cs-CZ" altLang="cs-CZ" sz="2000" b="0" baseline="-25000" dirty="0"/>
              <a:t>6</a:t>
            </a:r>
            <a:r>
              <a:rPr lang="cs-CZ" altLang="cs-CZ" sz="2000" b="0" dirty="0"/>
              <a:t>)</a:t>
            </a:r>
          </a:p>
        </p:txBody>
      </p:sp>
      <p:pic>
        <p:nvPicPr>
          <p:cNvPr id="15" name="Picture 11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2263" y="705655"/>
            <a:ext cx="2150189" cy="1613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 Box 12"/>
          <p:cNvSpPr txBox="1">
            <a:spLocks noChangeArrowheads="1"/>
          </p:cNvSpPr>
          <p:nvPr/>
        </p:nvSpPr>
        <p:spPr bwMode="auto">
          <a:xfrm>
            <a:off x="6640638" y="4663880"/>
            <a:ext cx="1633435" cy="717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94" tIns="50397" rIns="100794" bIns="50397">
            <a:spAutoFit/>
          </a:bodyPr>
          <a:lstStyle>
            <a:lvl1pPr defTabSz="49530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9530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9530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9530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9530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953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953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953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953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buClrTx/>
              <a:buSzTx/>
              <a:buFontTx/>
              <a:buNone/>
            </a:pPr>
            <a:r>
              <a:rPr lang="cs-CZ" altLang="cs-CZ" sz="2000" b="0" dirty="0"/>
              <a:t>Realgar</a:t>
            </a:r>
          </a:p>
          <a:p>
            <a:pPr algn="ctr" eaLnBrk="1" hangingPunct="1">
              <a:lnSpc>
                <a:spcPct val="100000"/>
              </a:lnSpc>
              <a:buClrTx/>
              <a:buSzTx/>
              <a:buFontTx/>
              <a:buNone/>
            </a:pPr>
            <a:r>
              <a:rPr lang="cs-CZ" altLang="cs-CZ" sz="2000" b="0" dirty="0" err="1"/>
              <a:t>AsS</a:t>
            </a:r>
            <a:r>
              <a:rPr lang="cs-CZ" altLang="cs-CZ" sz="2000" b="0" dirty="0"/>
              <a:t> (As</a:t>
            </a:r>
            <a:r>
              <a:rPr lang="cs-CZ" altLang="cs-CZ" sz="2000" b="0" baseline="-25000" dirty="0"/>
              <a:t>4</a:t>
            </a:r>
            <a:r>
              <a:rPr lang="cs-CZ" altLang="cs-CZ" sz="2000" b="0" dirty="0"/>
              <a:t>S</a:t>
            </a:r>
            <a:r>
              <a:rPr lang="cs-CZ" altLang="cs-CZ" sz="2000" b="0" baseline="-25000" dirty="0"/>
              <a:t>4</a:t>
            </a:r>
            <a:r>
              <a:rPr lang="cs-CZ" altLang="cs-CZ" sz="2000" b="0" dirty="0"/>
              <a:t>)</a:t>
            </a:r>
          </a:p>
        </p:txBody>
      </p:sp>
      <p:pic>
        <p:nvPicPr>
          <p:cNvPr id="19" name="Picture 1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8537" y="3064267"/>
            <a:ext cx="2137639" cy="1603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731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 smtClean="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 smtClean="0">
                <a:solidFill>
                  <a:prstClr val="black"/>
                </a:solidFill>
                <a:latin typeface="Arial"/>
                <a:cs typeface="Arial"/>
              </a:rPr>
              <a:t>Arsen</a:t>
            </a:r>
            <a:endParaRPr lang="en-US" sz="2600" dirty="0" smtClean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" name="TextBox 2"/>
          <p:cNvSpPr txBox="1"/>
          <p:nvPr/>
        </p:nvSpPr>
        <p:spPr>
          <a:xfrm>
            <a:off x="287215" y="900000"/>
            <a:ext cx="8460754" cy="36933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Výskyt:</a:t>
            </a:r>
            <a:b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Rozptýlený v sulfidických rudách.</a:t>
            </a:r>
            <a:b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Arzenopyrit, realgar, auripigment.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Už v historii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velký zájem alchymistů – slitina s </a:t>
            </a:r>
            <a:r>
              <a:rPr lang="cs-CZ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Cu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je bílá... stříbro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Velká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toxicita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– jed, smrtelná dávka ~150 mg.</a:t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Rozpouštění ložisek, výluh hlušiny – kontaminace vod.</a:t>
            </a:r>
            <a:b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Toxicita – problém domácí –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Příbram, Mokrsko,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Rožmitál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– téměř 1 g na 1 kg suché půdy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1489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 fontScale="62500" lnSpcReduction="20000"/>
          </a:bodyPr>
          <a:lstStyle/>
          <a:p>
            <a:pPr algn="r">
              <a:lnSpc>
                <a:spcPct val="130000"/>
              </a:lnSpc>
            </a:pPr>
            <a:r>
              <a:rPr lang="en-US" sz="2000" b="0" smtClean="0">
                <a:latin typeface="Arial" panose="020B0604020202020204" pitchFamily="34" charset="0"/>
                <a:cs typeface="Arial" panose="020B0604020202020204" pitchFamily="34" charset="0"/>
              </a:rPr>
              <a:t>www.natur.cuni.cz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2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"/>
          <p:cNvSpPr txBox="1"/>
          <p:nvPr/>
        </p:nvSpPr>
        <p:spPr>
          <a:xfrm>
            <a:off x="288000" y="900000"/>
            <a:ext cx="8541883" cy="40010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defRPr/>
            </a:pP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1304 – splašky z výsypek v Kutné Hoře do Vrchlice – jedna z prvních doložených „chemických“ zbraní, kronikář píše „stříbrnou strusku pili“ – možná otrava As/</a:t>
            </a:r>
            <a:r>
              <a:rPr lang="cs-CZ" alt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Pb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(ale třeba jen úplavice)... Nicméně průjmem zdecimované vojsko Albrechta I. Habsburského uteklo.</a:t>
            </a:r>
          </a:p>
          <a:p>
            <a:pPr algn="l">
              <a:defRPr/>
            </a:pPr>
            <a:endParaRPr lang="cs-CZ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defRPr/>
            </a:pP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Lewisit, Lewisit 2,3:</a:t>
            </a:r>
          </a:p>
          <a:p>
            <a:pPr algn="l">
              <a:defRPr/>
            </a:pPr>
            <a:endParaRPr lang="cs-CZ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defRPr/>
            </a:pPr>
            <a:endParaRPr lang="cs-CZ" alt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defRPr/>
            </a:pPr>
            <a:endParaRPr lang="cs-CZ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defRPr/>
            </a:pPr>
            <a:endParaRPr lang="cs-CZ" alt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defRPr/>
            </a:pPr>
            <a:endParaRPr lang="cs-CZ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defRPr/>
            </a:pP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Vyvinuto </a:t>
            </a:r>
            <a:r>
              <a:rPr lang="cs-CZ" alt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antidotum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cs-CZ" alt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British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-anti-Lewisit (BAL, </a:t>
            </a:r>
            <a:r>
              <a:rPr lang="cs-CZ" alt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dimercaprol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) – léčba otrav těžkými kovy:</a:t>
            </a:r>
          </a:p>
        </p:txBody>
      </p:sp>
      <p:sp>
        <p:nvSpPr>
          <p:cNvPr id="12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 smtClean="0">
                <a:solidFill>
                  <a:prstClr val="black"/>
                </a:solidFill>
                <a:latin typeface="Arial"/>
                <a:cs typeface="Arial"/>
              </a:rPr>
              <a:t>Arzen ve vojenství</a:t>
            </a:r>
            <a:endParaRPr lang="en-US" sz="2600" dirty="0" smtClean="0">
              <a:solidFill>
                <a:prstClr val="black"/>
              </a:solidFill>
              <a:latin typeface="Arial"/>
              <a:cs typeface="Arial"/>
            </a:endParaRPr>
          </a:p>
        </p:txBody>
      </p:sp>
      <p:graphicFrame>
        <p:nvGraphicFramePr>
          <p:cNvPr id="4" name="Obj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23457327"/>
              </p:ext>
            </p:extLst>
          </p:nvPr>
        </p:nvGraphicFramePr>
        <p:xfrm>
          <a:off x="1130300" y="2706688"/>
          <a:ext cx="6883400" cy="1460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34" name="CS ChemDraw Drawing" r:id="rId5" imgW="2755017" imgH="584946" progId="ChemDraw.Document.6.0">
                  <p:embed/>
                </p:oleObj>
              </mc:Choice>
              <mc:Fallback>
                <p:oleObj name="CS ChemDraw Drawing" r:id="rId5" imgW="2755017" imgH="584946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130300" y="2706688"/>
                        <a:ext cx="6883400" cy="1460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k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53689737"/>
              </p:ext>
            </p:extLst>
          </p:nvPr>
        </p:nvGraphicFramePr>
        <p:xfrm>
          <a:off x="1907704" y="4945531"/>
          <a:ext cx="1930775" cy="78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35" name="CS ChemDraw Drawing" r:id="rId7" imgW="772310" imgH="315090" progId="ChemDraw.Document.6.0">
                  <p:embed/>
                </p:oleObj>
              </mc:Choice>
              <mc:Fallback>
                <p:oleObj name="CS ChemDraw Drawing" r:id="rId7" imgW="772310" imgH="31509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907704" y="4945531"/>
                        <a:ext cx="1930775" cy="787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2325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 fontScale="62500" lnSpcReduction="20000"/>
          </a:bodyPr>
          <a:lstStyle/>
          <a:p>
            <a:pPr algn="r">
              <a:lnSpc>
                <a:spcPct val="130000"/>
              </a:lnSpc>
            </a:pPr>
            <a:r>
              <a:rPr lang="en-US" sz="2000" b="0" smtClean="0">
                <a:latin typeface="Arial" panose="020B0604020202020204" pitchFamily="34" charset="0"/>
                <a:cs typeface="Arial" panose="020B0604020202020204" pitchFamily="34" charset="0"/>
              </a:rPr>
              <a:t>www.natur.cuni.cz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2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"/>
          <p:cNvSpPr txBox="1"/>
          <p:nvPr/>
        </p:nvSpPr>
        <p:spPr>
          <a:xfrm>
            <a:off x="288000" y="900000"/>
            <a:ext cx="8541883" cy="30777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cs-CZ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Fowlerův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roztok (1786)</a:t>
            </a:r>
          </a:p>
          <a:p>
            <a:pPr algn="l"/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10 mg As</a:t>
            </a:r>
            <a:r>
              <a:rPr lang="cs-CZ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v 1 ml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O; používaný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na všechno – epilepsie, nechutenství, infekce, ale hlavně na kožní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problémy.</a:t>
            </a:r>
          </a:p>
          <a:p>
            <a:pPr algn="l"/>
            <a:endParaRPr lang="cs-CZ" alt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Spavá nemoc léčena As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alt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l"/>
            <a:endParaRPr lang="cs-CZ" alt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cs-CZ" alt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Béchamp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1859)</a:t>
            </a:r>
          </a:p>
          <a:p>
            <a:pPr algn="l"/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Během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hraní si s anilínem izoloval kyselinu </a:t>
            </a:r>
            <a:r>
              <a:rPr lang="cs-CZ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arzanilovou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cs-CZ" alt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atoxyl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(netoxický). Ten byl používán na spavou nemoc a další choroby způsobené mikroorganizmy.</a:t>
            </a:r>
            <a:endParaRPr lang="cs-CZ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 smtClean="0">
                <a:solidFill>
                  <a:prstClr val="black"/>
                </a:solidFill>
                <a:latin typeface="Arial"/>
                <a:cs typeface="Arial"/>
              </a:rPr>
              <a:t>Arzen v lékařství</a:t>
            </a:r>
            <a:endParaRPr lang="en-US" sz="2600" dirty="0" smtClean="0">
              <a:solidFill>
                <a:prstClr val="black"/>
              </a:solidFill>
              <a:latin typeface="Arial"/>
              <a:cs typeface="Arial"/>
            </a:endParaRPr>
          </a:p>
        </p:txBody>
      </p:sp>
      <p:graphicFrame>
        <p:nvGraphicFramePr>
          <p:cNvPr id="5" name="Obj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43042299"/>
              </p:ext>
            </p:extLst>
          </p:nvPr>
        </p:nvGraphicFramePr>
        <p:xfrm>
          <a:off x="1604699" y="3843208"/>
          <a:ext cx="5908483" cy="14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525" name="CS ChemDraw Drawing" r:id="rId5" imgW="2363393" imgH="583200" progId="ChemDraw.Document.6.0">
                  <p:embed/>
                </p:oleObj>
              </mc:Choice>
              <mc:Fallback>
                <p:oleObj name="CS ChemDraw Drawing" r:id="rId5" imgW="2363393" imgH="58320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604699" y="3843208"/>
                        <a:ext cx="5908483" cy="145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2770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 fontScale="62500" lnSpcReduction="20000"/>
          </a:bodyPr>
          <a:lstStyle/>
          <a:p>
            <a:pPr algn="r">
              <a:lnSpc>
                <a:spcPct val="130000"/>
              </a:lnSpc>
            </a:pPr>
            <a:r>
              <a:rPr lang="en-US" sz="2000" b="0" smtClean="0">
                <a:latin typeface="Arial" panose="020B0604020202020204" pitchFamily="34" charset="0"/>
                <a:cs typeface="Arial" panose="020B0604020202020204" pitchFamily="34" charset="0"/>
              </a:rPr>
              <a:t>www.natur.cuni.cz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2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"/>
          <p:cNvSpPr txBox="1"/>
          <p:nvPr/>
        </p:nvSpPr>
        <p:spPr>
          <a:xfrm>
            <a:off x="288000" y="900000"/>
            <a:ext cx="8541883" cy="4924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Paul </a:t>
            </a:r>
            <a:r>
              <a:rPr lang="cs-CZ" alt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Ehrich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(1854–1915)</a:t>
            </a:r>
          </a:p>
          <a:p>
            <a:pPr algn="l"/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Princip „magické kulky“ – selektivní barvivo obarví jen určitou tkáň či mikroorganismy, co kdyby tedy i selektivně zabíjelo...?</a:t>
            </a:r>
          </a:p>
          <a:p>
            <a:pPr algn="l"/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Protože </a:t>
            </a:r>
            <a:r>
              <a:rPr lang="cs-CZ" alt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atoxyl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byl relativně úspěšně nasazen proti spavé nemoci, a mylně se domníval, že </a:t>
            </a:r>
            <a:r>
              <a:rPr lang="cs-CZ" alt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spirocheta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(syfilis) a trypanozoma (spavá nemoc) jsou příbuzné, hledal „magickou kulku“ mezi přípravky fungujícími na trypanozomy.</a:t>
            </a:r>
          </a:p>
          <a:p>
            <a:pPr algn="l"/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Salvarsan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606 –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úspěšná léčba spavé nemoci.</a:t>
            </a:r>
            <a:endParaRPr lang="cs-CZ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cs-CZ" alt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cs-CZ" alt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cs-CZ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cs-CZ" alt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cs-CZ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cs-CZ" alt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1909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– nasazení Salvarsanu proti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syfilidě</a:t>
            </a:r>
          </a:p>
          <a:p>
            <a:pPr algn="l"/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později </a:t>
            </a:r>
            <a:r>
              <a:rPr lang="cs-CZ" alt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Neosalvarsan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, a pak přišel penicilin (1928)...</a:t>
            </a:r>
            <a:endParaRPr lang="cs-CZ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 smtClean="0">
                <a:solidFill>
                  <a:prstClr val="black"/>
                </a:solidFill>
                <a:latin typeface="Arial"/>
                <a:cs typeface="Arial"/>
              </a:rPr>
              <a:t>Arzen v lékařství</a:t>
            </a:r>
            <a:endParaRPr lang="en-US" sz="2600" dirty="0" smtClean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501008"/>
            <a:ext cx="2079690" cy="1817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Obj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95054010"/>
              </p:ext>
            </p:extLst>
          </p:nvPr>
        </p:nvGraphicFramePr>
        <p:xfrm>
          <a:off x="899592" y="3350727"/>
          <a:ext cx="3789965" cy="1656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549" name="CS ChemDraw Drawing" r:id="rId6" imgW="1515986" imgH="662580" progId="ChemDraw.Document.6.0">
                  <p:embed/>
                </p:oleObj>
              </mc:Choice>
              <mc:Fallback>
                <p:oleObj name="CS ChemDraw Drawing" r:id="rId6" imgW="1515986" imgH="66258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899592" y="3350727"/>
                        <a:ext cx="3789965" cy="16564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583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 smtClean="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 smtClean="0">
                <a:solidFill>
                  <a:prstClr val="black"/>
                </a:solidFill>
                <a:latin typeface="Arial"/>
                <a:cs typeface="Arial"/>
              </a:rPr>
              <a:t>Arsen</a:t>
            </a:r>
            <a:endParaRPr lang="en-US" sz="2600" dirty="0" smtClean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" name="TextBox 2"/>
          <p:cNvSpPr txBox="1"/>
          <p:nvPr/>
        </p:nvSpPr>
        <p:spPr>
          <a:xfrm>
            <a:off x="287215" y="900000"/>
            <a:ext cx="8460754" cy="18466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Výskyt:</a:t>
            </a:r>
            <a:b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Toxicita – problém svět: Západní Bengálsko, Bangladéš – snaha o vymýcení cholery díky </a:t>
            </a:r>
            <a:r>
              <a:rPr 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hlubokovrtaným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studnám (7. léta 20. stol) vedla</a:t>
            </a:r>
            <a:b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k chronickým otravám arzenem (vyšší výskyt rakoviny) – hlubinné vrty dosahují do vrstev, kde se vyluhuje </a:t>
            </a:r>
            <a:r>
              <a:rPr 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podhimalájské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podloží bohaté arzenem.</a:t>
            </a:r>
          </a:p>
        </p:txBody>
      </p:sp>
      <p:pic>
        <p:nvPicPr>
          <p:cNvPr id="12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0306" y="2564904"/>
            <a:ext cx="4243387" cy="333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9914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 smtClean="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 smtClean="0">
                <a:solidFill>
                  <a:prstClr val="black"/>
                </a:solidFill>
                <a:latin typeface="Arial"/>
                <a:cs typeface="Arial"/>
              </a:rPr>
              <a:t>Arsen</a:t>
            </a:r>
            <a:endParaRPr lang="en-US" sz="2600" dirty="0" smtClean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" name="TextBox 2"/>
          <p:cNvSpPr txBox="1"/>
          <p:nvPr/>
        </p:nvSpPr>
        <p:spPr>
          <a:xfrm>
            <a:off x="287215" y="900000"/>
            <a:ext cx="8460754" cy="4924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Použití:</a:t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Přípravky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proti škůdcům (herbicidy, insekticidy – odhmyzení dobytka, deratizace) – donedávna hloubkové moření stavebního dřeva proti termitům –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CCA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chromated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copper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arsenate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Pigmenty – svinibrodská zeleň – </a:t>
            </a:r>
            <a:r>
              <a:rPr lang="cs-CZ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Cu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(AsO</a:t>
            </a:r>
            <a:r>
              <a:rPr lang="cs-CZ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cs-CZ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(chronická otrava malířů – Monet, van </a:t>
            </a:r>
            <a:r>
              <a:rPr lang="cs-CZ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Gogh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alt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Cézanne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otravy dětí při olizování tapet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5312" y="2348880"/>
            <a:ext cx="2873375" cy="2522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2161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 smtClean="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 smtClean="0">
                <a:solidFill>
                  <a:prstClr val="black"/>
                </a:solidFill>
                <a:latin typeface="Arial"/>
                <a:cs typeface="Arial"/>
              </a:rPr>
              <a:t>Arsen</a:t>
            </a:r>
            <a:endParaRPr lang="en-US" sz="2600" dirty="0" smtClean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" name="TextBox 2"/>
          <p:cNvSpPr txBox="1"/>
          <p:nvPr/>
        </p:nvSpPr>
        <p:spPr>
          <a:xfrm>
            <a:off x="287215" y="900000"/>
            <a:ext cx="8460754" cy="43088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Použití:</a:t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Výroba skla.</a:t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Slitiny.</a:t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Polovodiče III-V (</a:t>
            </a:r>
            <a:r>
              <a:rPr lang="cs-CZ" alt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GaAs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alt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InAs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První antibiotika – </a:t>
            </a:r>
            <a:r>
              <a:rPr lang="cs-CZ" alt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Atoxyl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, Salvarsan</a:t>
            </a:r>
            <a:endParaRPr 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Výroba:</a:t>
            </a:r>
            <a:b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FeAsS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FeS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+  As</a:t>
            </a:r>
            <a:b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Izolace As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sz="20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po vypražení rud kovů (polétavý prach v hutích, odpad při výrobě/čištění </a:t>
            </a:r>
            <a:r>
              <a:rPr 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Pb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Cu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) a redukce uhlíkem.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8304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 smtClean="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 smtClean="0">
                <a:solidFill>
                  <a:prstClr val="black"/>
                </a:solidFill>
                <a:latin typeface="Arial"/>
                <a:cs typeface="Arial"/>
              </a:rPr>
              <a:t>Antimon</a:t>
            </a:r>
            <a:endParaRPr lang="en-US" sz="2600" dirty="0" smtClean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" name="TextBox 2"/>
          <p:cNvSpPr txBox="1"/>
          <p:nvPr/>
        </p:nvSpPr>
        <p:spPr>
          <a:xfrm>
            <a:off x="287215" y="900000"/>
            <a:ext cx="8460754" cy="4924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Výskyt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Rozptýlený v sulfidických rudách.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Antimonit, kermezit.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sz="2000" b="0" dirty="0" smtClean="0">
              <a:latin typeface="Arial"/>
              <a:cs typeface="Arial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 smtClean="0">
                <a:latin typeface="Arial"/>
                <a:cs typeface="Arial"/>
              </a:rPr>
              <a:t>Použití:</a:t>
            </a:r>
            <a:br>
              <a:rPr lang="cs-CZ" sz="2000" b="0" dirty="0" smtClean="0">
                <a:latin typeface="Arial"/>
                <a:cs typeface="Arial"/>
              </a:rPr>
            </a:b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Polovodiče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III-V </a:t>
            </a:r>
            <a:r>
              <a:rPr lang="cs-CZ" sz="2000" b="0" dirty="0" smtClean="0">
                <a:latin typeface="Arial"/>
                <a:cs typeface="Arial"/>
              </a:rPr>
              <a:t>(</a:t>
            </a:r>
            <a:r>
              <a:rPr lang="cs-CZ" sz="2000" b="0" dirty="0" err="1" smtClean="0">
                <a:latin typeface="Arial"/>
                <a:cs typeface="Arial"/>
              </a:rPr>
              <a:t>InSb</a:t>
            </a:r>
            <a:r>
              <a:rPr lang="cs-CZ" sz="2000" b="0" dirty="0" smtClean="0">
                <a:latin typeface="Arial"/>
                <a:cs typeface="Arial"/>
              </a:rPr>
              <a:t>).</a:t>
            </a:r>
            <a:br>
              <a:rPr lang="cs-CZ" sz="2000" b="0" dirty="0" smtClean="0">
                <a:latin typeface="Arial"/>
                <a:cs typeface="Arial"/>
              </a:rPr>
            </a:br>
            <a:r>
              <a:rPr lang="cs-CZ" sz="2000" b="0" dirty="0" smtClean="0">
                <a:latin typeface="Arial"/>
                <a:cs typeface="Arial"/>
              </a:rPr>
              <a:t>V historii – dávivý vinný kámen – </a:t>
            </a:r>
            <a:r>
              <a:rPr lang="cs-CZ" sz="2000" b="0" dirty="0" err="1" smtClean="0">
                <a:latin typeface="Arial"/>
                <a:cs typeface="Arial"/>
              </a:rPr>
              <a:t>vinan</a:t>
            </a:r>
            <a:r>
              <a:rPr lang="cs-CZ" sz="2000" b="0" dirty="0" smtClean="0">
                <a:latin typeface="Arial"/>
                <a:cs typeface="Arial"/>
              </a:rPr>
              <a:t> </a:t>
            </a:r>
            <a:r>
              <a:rPr lang="cs-CZ" sz="2000" b="0" dirty="0" err="1" smtClean="0">
                <a:latin typeface="Arial"/>
                <a:cs typeface="Arial"/>
              </a:rPr>
              <a:t>draselno</a:t>
            </a:r>
            <a:r>
              <a:rPr lang="cs-CZ" sz="2000" b="0" dirty="0" smtClean="0">
                <a:latin typeface="Arial"/>
                <a:cs typeface="Arial"/>
              </a:rPr>
              <a:t>-antimonitý.</a:t>
            </a:r>
            <a:br>
              <a:rPr lang="cs-CZ" sz="2000" b="0" dirty="0" smtClean="0">
                <a:latin typeface="Arial"/>
                <a:cs typeface="Arial"/>
              </a:rPr>
            </a:br>
            <a:r>
              <a:rPr lang="cs-CZ" sz="2000" b="0" dirty="0" smtClean="0">
                <a:latin typeface="Arial"/>
                <a:cs typeface="Arial"/>
              </a:rPr>
              <a:t>Liteřina – snadno tavitelná tvrdá slitina </a:t>
            </a:r>
            <a:r>
              <a:rPr lang="cs-CZ" sz="2000" b="0" dirty="0" err="1" smtClean="0">
                <a:latin typeface="Arial"/>
                <a:cs typeface="Arial"/>
              </a:rPr>
              <a:t>Pb</a:t>
            </a:r>
            <a:r>
              <a:rPr lang="cs-CZ" sz="2000" b="0" dirty="0" smtClean="0">
                <a:latin typeface="Arial"/>
                <a:cs typeface="Arial"/>
              </a:rPr>
              <a:t>/</a:t>
            </a:r>
            <a:r>
              <a:rPr lang="cs-CZ" sz="2000" b="0" dirty="0" err="1" smtClean="0">
                <a:latin typeface="Arial"/>
                <a:cs typeface="Arial"/>
              </a:rPr>
              <a:t>Sn</a:t>
            </a:r>
            <a:r>
              <a:rPr lang="cs-CZ" sz="2000" b="0" dirty="0" smtClean="0">
                <a:latin typeface="Arial"/>
                <a:cs typeface="Arial"/>
              </a:rPr>
              <a:t>/</a:t>
            </a:r>
            <a:r>
              <a:rPr lang="cs-CZ" sz="2000" b="0" dirty="0" err="1" smtClean="0">
                <a:latin typeface="Arial"/>
                <a:cs typeface="Arial"/>
              </a:rPr>
              <a:t>Sb</a:t>
            </a:r>
            <a:r>
              <a:rPr lang="cs-CZ" sz="2000" b="0" dirty="0" smtClean="0">
                <a:latin typeface="Arial"/>
                <a:cs typeface="Arial"/>
              </a:rPr>
              <a:t> – umožnila sestavování tiskařských matric, knihtisk.</a:t>
            </a:r>
            <a:br>
              <a:rPr lang="cs-CZ" sz="2000" b="0" dirty="0" smtClean="0">
                <a:latin typeface="Arial"/>
                <a:cs typeface="Arial"/>
              </a:rPr>
            </a:br>
            <a:r>
              <a:rPr lang="cs-CZ" sz="2000" b="0" dirty="0" smtClean="0">
                <a:latin typeface="Arial"/>
                <a:cs typeface="Arial"/>
              </a:rPr>
              <a:t/>
            </a:r>
            <a:br>
              <a:rPr lang="cs-CZ" sz="2000" b="0" dirty="0" smtClean="0">
                <a:latin typeface="Arial"/>
                <a:cs typeface="Arial"/>
              </a:rPr>
            </a:br>
            <a:r>
              <a:rPr lang="cs-CZ" sz="2000" b="0" dirty="0" smtClean="0">
                <a:latin typeface="Arial"/>
                <a:cs typeface="Arial"/>
              </a:rPr>
              <a:t/>
            </a:r>
            <a:br>
              <a:rPr lang="cs-CZ" sz="2000" b="0" dirty="0" smtClean="0">
                <a:latin typeface="Arial"/>
                <a:cs typeface="Arial"/>
              </a:rPr>
            </a:br>
            <a:endParaRPr lang="cs-CZ" sz="2000" b="0" dirty="0" smtClean="0">
              <a:latin typeface="Arial"/>
              <a:cs typeface="Arial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 smtClean="0">
                <a:latin typeface="Arial"/>
                <a:cs typeface="Arial"/>
              </a:rPr>
              <a:t>Výroba:</a:t>
            </a:r>
            <a:br>
              <a:rPr lang="cs-CZ" sz="2000" b="0" dirty="0" smtClean="0">
                <a:latin typeface="Arial"/>
                <a:cs typeface="Arial"/>
              </a:rPr>
            </a:br>
            <a:r>
              <a:rPr lang="cs-CZ" sz="2000" b="0" dirty="0" smtClean="0">
                <a:latin typeface="Arial"/>
                <a:cs typeface="Arial"/>
              </a:rPr>
              <a:t>Sb</a:t>
            </a:r>
            <a:r>
              <a:rPr lang="cs-CZ" sz="2000" b="0" baseline="-25000" dirty="0" smtClean="0">
                <a:latin typeface="Arial"/>
                <a:cs typeface="Arial"/>
              </a:rPr>
              <a:t>2</a:t>
            </a:r>
            <a:r>
              <a:rPr lang="cs-CZ" sz="2000" b="0" dirty="0" smtClean="0">
                <a:latin typeface="Arial"/>
                <a:cs typeface="Arial"/>
              </a:rPr>
              <a:t>S</a:t>
            </a:r>
            <a:r>
              <a:rPr lang="cs-CZ" sz="2000" b="0" baseline="-25000" dirty="0" smtClean="0">
                <a:latin typeface="Arial"/>
                <a:cs typeface="Arial"/>
              </a:rPr>
              <a:t>3</a:t>
            </a:r>
            <a:r>
              <a:rPr lang="cs-CZ" sz="2000" b="0" dirty="0" smtClean="0">
                <a:latin typeface="Arial"/>
                <a:cs typeface="Arial"/>
              </a:rPr>
              <a:t>  +  3 </a:t>
            </a:r>
            <a:r>
              <a:rPr lang="cs-CZ" sz="2000" b="0" dirty="0" err="1" smtClean="0">
                <a:latin typeface="Arial"/>
                <a:cs typeface="Arial"/>
              </a:rPr>
              <a:t>Fe</a:t>
            </a:r>
            <a:r>
              <a:rPr lang="cs-CZ" sz="2000" b="0" dirty="0" smtClean="0">
                <a:latin typeface="Arial"/>
                <a:cs typeface="Arial"/>
              </a:rPr>
              <a:t>  </a:t>
            </a:r>
            <a:r>
              <a:rPr lang="cs-CZ" alt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cs-CZ" sz="2000" b="0" dirty="0" smtClean="0">
                <a:latin typeface="Arial"/>
                <a:cs typeface="Arial"/>
              </a:rPr>
              <a:t>2 </a:t>
            </a:r>
            <a:r>
              <a:rPr lang="cs-CZ" sz="2000" b="0" dirty="0" err="1" smtClean="0">
                <a:latin typeface="Arial"/>
                <a:cs typeface="Arial"/>
              </a:rPr>
              <a:t>Sb</a:t>
            </a:r>
            <a:r>
              <a:rPr lang="cs-CZ" sz="2000" b="0" dirty="0" smtClean="0">
                <a:latin typeface="Arial"/>
                <a:cs typeface="Arial"/>
              </a:rPr>
              <a:t>  +  3 </a:t>
            </a:r>
            <a:r>
              <a:rPr lang="cs-CZ" sz="2000" b="0" dirty="0" err="1" smtClean="0">
                <a:latin typeface="Arial"/>
                <a:cs typeface="Arial"/>
              </a:rPr>
              <a:t>FeS</a:t>
            </a:r>
            <a:r>
              <a:rPr lang="cs-CZ" sz="2000" b="0" dirty="0" smtClean="0">
                <a:latin typeface="Arial"/>
                <a:cs typeface="Arial"/>
              </a:rPr>
              <a:t/>
            </a:r>
            <a:br>
              <a:rPr lang="cs-CZ" sz="2000" b="0" dirty="0" smtClean="0">
                <a:latin typeface="Arial"/>
                <a:cs typeface="Arial"/>
              </a:rPr>
            </a:br>
            <a:r>
              <a:rPr lang="cs-CZ" sz="2000" b="0" dirty="0" smtClean="0">
                <a:latin typeface="Arial"/>
                <a:cs typeface="Arial"/>
              </a:rPr>
              <a:t/>
            </a:r>
            <a:br>
              <a:rPr lang="cs-CZ" sz="2000" b="0" dirty="0" smtClean="0">
                <a:latin typeface="Arial"/>
                <a:cs typeface="Arial"/>
              </a:rPr>
            </a:br>
            <a:r>
              <a:rPr lang="cs-CZ" sz="2000" b="0" dirty="0" smtClean="0">
                <a:latin typeface="Arial"/>
                <a:cs typeface="Arial"/>
              </a:rPr>
              <a:t>Oxidace rud na Sb</a:t>
            </a:r>
            <a:r>
              <a:rPr lang="cs-CZ" sz="2000" b="0" baseline="-25000" dirty="0" smtClean="0">
                <a:latin typeface="Arial"/>
                <a:cs typeface="Arial"/>
              </a:rPr>
              <a:t>2</a:t>
            </a:r>
            <a:r>
              <a:rPr lang="cs-CZ" sz="2000" b="0" dirty="0" smtClean="0">
                <a:latin typeface="Arial"/>
                <a:cs typeface="Arial"/>
              </a:rPr>
              <a:t>O</a:t>
            </a:r>
            <a:r>
              <a:rPr lang="cs-CZ" sz="2000" b="0" baseline="-25000" dirty="0" smtClean="0">
                <a:latin typeface="Arial"/>
                <a:cs typeface="Arial"/>
              </a:rPr>
              <a:t>3</a:t>
            </a:r>
            <a:r>
              <a:rPr lang="cs-CZ" sz="2000" b="0" dirty="0" smtClean="0">
                <a:latin typeface="Arial"/>
                <a:cs typeface="Arial"/>
              </a:rPr>
              <a:t> a redukce uhlíkem.</a:t>
            </a:r>
            <a:endParaRPr lang="cs-CZ" sz="2000" b="0" dirty="0">
              <a:latin typeface="Arial"/>
              <a:cs typeface="Arial"/>
            </a:endParaRPr>
          </a:p>
        </p:txBody>
      </p:sp>
      <p:sp>
        <p:nvSpPr>
          <p:cNvPr id="6" name="AutoShape 4" descr="18MTY – neželezné kovy, kovové pěny, skla, slitiny s tvarovou pamětí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7" name="AutoShape 6" descr="18MTY – neželezné kovy, kovové pěny, skla, slitiny s tvarovou pamětí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107527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501008"/>
            <a:ext cx="2714625" cy="168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7104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 smtClean="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 smtClean="0">
                <a:solidFill>
                  <a:prstClr val="black"/>
                </a:solidFill>
                <a:latin typeface="Arial"/>
                <a:cs typeface="Arial"/>
              </a:rPr>
              <a:t>Bismut</a:t>
            </a:r>
            <a:endParaRPr lang="en-US" sz="2600" dirty="0" smtClean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" name="TextBox 2"/>
          <p:cNvSpPr txBox="1"/>
          <p:nvPr/>
        </p:nvSpPr>
        <p:spPr>
          <a:xfrm>
            <a:off x="287215" y="900000"/>
            <a:ext cx="8460754" cy="43088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Výskyt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Rozptýlený v sulfidických rudách.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Bismutin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bismit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sz="2000" b="0" dirty="0" smtClean="0">
              <a:latin typeface="Arial"/>
              <a:cs typeface="Arial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 smtClean="0">
                <a:latin typeface="Arial"/>
                <a:cs typeface="Arial"/>
              </a:rPr>
              <a:t>Použití:</a:t>
            </a:r>
            <a:br>
              <a:rPr lang="cs-CZ" sz="2000" b="0" dirty="0" smtClean="0">
                <a:latin typeface="Arial"/>
                <a:cs typeface="Arial"/>
              </a:rPr>
            </a:br>
            <a:r>
              <a:rPr lang="cs-CZ" sz="2000" b="0" dirty="0" smtClean="0">
                <a:latin typeface="Arial"/>
                <a:cs typeface="Arial"/>
              </a:rPr>
              <a:t>Slitiny (náhrada olova – pájky, střelivo).</a:t>
            </a:r>
            <a:br>
              <a:rPr lang="cs-CZ" sz="2000" b="0" dirty="0" smtClean="0">
                <a:latin typeface="Arial"/>
                <a:cs typeface="Arial"/>
              </a:rPr>
            </a:br>
            <a:r>
              <a:rPr lang="cs-CZ" sz="2000" b="0" dirty="0" smtClean="0">
                <a:latin typeface="Arial"/>
                <a:cs typeface="Arial"/>
              </a:rPr>
              <a:t>Vysokoteplotní supravodiče.</a:t>
            </a:r>
            <a:br>
              <a:rPr lang="cs-CZ" sz="2000" b="0" dirty="0" smtClean="0">
                <a:latin typeface="Arial"/>
                <a:cs typeface="Arial"/>
              </a:rPr>
            </a:br>
            <a:r>
              <a:rPr lang="cs-CZ" sz="2000" b="0" dirty="0" smtClean="0">
                <a:latin typeface="Arial"/>
                <a:cs typeface="Arial"/>
              </a:rPr>
              <a:t>Elektrotechnika (Bi</a:t>
            </a:r>
            <a:r>
              <a:rPr lang="cs-CZ" sz="2000" b="0" baseline="-25000" dirty="0" smtClean="0">
                <a:latin typeface="Arial"/>
                <a:cs typeface="Arial"/>
              </a:rPr>
              <a:t>2</a:t>
            </a:r>
            <a:r>
              <a:rPr lang="cs-CZ" sz="2000" b="0" dirty="0" smtClean="0">
                <a:latin typeface="Arial"/>
                <a:cs typeface="Arial"/>
              </a:rPr>
              <a:t>Te</a:t>
            </a:r>
            <a:r>
              <a:rPr lang="cs-CZ" sz="2000" b="0" baseline="-25000" dirty="0" smtClean="0">
                <a:latin typeface="Arial"/>
                <a:cs typeface="Arial"/>
              </a:rPr>
              <a:t>3</a:t>
            </a:r>
            <a:r>
              <a:rPr lang="cs-CZ" sz="2000" b="0" dirty="0" smtClean="0">
                <a:latin typeface="Arial"/>
                <a:cs typeface="Arial"/>
              </a:rPr>
              <a:t>).</a:t>
            </a:r>
            <a:r>
              <a:rPr lang="cs-CZ" sz="2000" b="0" dirty="0">
                <a:latin typeface="Arial"/>
                <a:cs typeface="Arial"/>
              </a:rPr>
              <a:t/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 smtClean="0">
                <a:latin typeface="Arial"/>
                <a:cs typeface="Arial"/>
              </a:rPr>
              <a:t>Poměrně </a:t>
            </a:r>
            <a:r>
              <a:rPr lang="cs-CZ" sz="2000" b="0" dirty="0">
                <a:latin typeface="Arial"/>
                <a:cs typeface="Arial"/>
              </a:rPr>
              <a:t>málo toxický: vnější použití (krémy – </a:t>
            </a:r>
            <a:r>
              <a:rPr lang="cs-CZ" sz="2000" b="0" dirty="0" err="1">
                <a:latin typeface="Arial"/>
                <a:cs typeface="Arial"/>
              </a:rPr>
              <a:t>BiOCl</a:t>
            </a:r>
            <a:r>
              <a:rPr lang="cs-CZ" sz="2000" b="0" dirty="0">
                <a:latin typeface="Arial"/>
                <a:cs typeface="Arial"/>
              </a:rPr>
              <a:t>) i vnitřní použití (léky na nemoci trávicího traktu, např. žaludeční vředy – (</a:t>
            </a:r>
            <a:r>
              <a:rPr lang="cs-CZ" sz="2000" b="0" dirty="0" err="1">
                <a:latin typeface="Arial"/>
                <a:cs typeface="Arial"/>
              </a:rPr>
              <a:t>BiO</a:t>
            </a:r>
            <a:r>
              <a:rPr lang="cs-CZ" sz="2000" b="0" dirty="0">
                <a:latin typeface="Arial"/>
                <a:cs typeface="Arial"/>
              </a:rPr>
              <a:t>)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CO</a:t>
            </a:r>
            <a:r>
              <a:rPr lang="cs-CZ" sz="2000" b="0" baseline="-25000" dirty="0">
                <a:latin typeface="Arial"/>
                <a:cs typeface="Arial"/>
              </a:rPr>
              <a:t>3</a:t>
            </a:r>
            <a:r>
              <a:rPr lang="cs-CZ" sz="2000" b="0" dirty="0">
                <a:latin typeface="Arial"/>
                <a:cs typeface="Arial"/>
              </a:rPr>
              <a:t>)).</a:t>
            </a:r>
            <a:br>
              <a:rPr lang="cs-CZ" sz="2000" b="0" dirty="0">
                <a:latin typeface="Arial"/>
                <a:cs typeface="Arial"/>
              </a:rPr>
            </a:br>
            <a:endParaRPr lang="cs-CZ" sz="2000" b="0" dirty="0">
              <a:latin typeface="Arial"/>
              <a:cs typeface="Arial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/>
                <a:cs typeface="Arial"/>
              </a:rPr>
              <a:t>Výroba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Oxidace rud na </a:t>
            </a:r>
            <a:r>
              <a:rPr lang="cs-CZ" sz="2000" b="0" dirty="0" smtClean="0">
                <a:latin typeface="Arial"/>
                <a:cs typeface="Arial"/>
              </a:rPr>
              <a:t>Bi</a:t>
            </a:r>
            <a:r>
              <a:rPr lang="cs-CZ" sz="2000" b="0" baseline="-25000" dirty="0" smtClean="0">
                <a:latin typeface="Arial"/>
                <a:cs typeface="Arial"/>
              </a:rPr>
              <a:t>2</a:t>
            </a:r>
            <a:r>
              <a:rPr lang="cs-CZ" sz="2000" b="0" dirty="0" smtClean="0">
                <a:latin typeface="Arial"/>
                <a:cs typeface="Arial"/>
              </a:rPr>
              <a:t>O</a:t>
            </a:r>
            <a:r>
              <a:rPr lang="cs-CZ" sz="2000" b="0" baseline="-25000" dirty="0" smtClean="0">
                <a:latin typeface="Arial"/>
                <a:cs typeface="Arial"/>
              </a:rPr>
              <a:t>3</a:t>
            </a:r>
            <a:r>
              <a:rPr lang="cs-CZ" sz="2000" b="0" dirty="0" smtClean="0">
                <a:latin typeface="Arial"/>
                <a:cs typeface="Arial"/>
              </a:rPr>
              <a:t> </a:t>
            </a:r>
            <a:r>
              <a:rPr lang="cs-CZ" sz="2000" b="0" dirty="0">
                <a:latin typeface="Arial"/>
                <a:cs typeface="Arial"/>
              </a:rPr>
              <a:t>a redukce </a:t>
            </a:r>
            <a:r>
              <a:rPr lang="cs-CZ" sz="2000" b="0" dirty="0" smtClean="0">
                <a:latin typeface="Arial"/>
                <a:cs typeface="Arial"/>
              </a:rPr>
              <a:t>uhlíkem.</a:t>
            </a:r>
            <a:br>
              <a:rPr lang="cs-CZ" sz="2000" b="0" dirty="0" smtClean="0">
                <a:latin typeface="Arial"/>
                <a:cs typeface="Arial"/>
              </a:rPr>
            </a:br>
            <a:r>
              <a:rPr lang="cs-CZ" sz="2000" b="0" dirty="0" smtClean="0">
                <a:latin typeface="Arial"/>
                <a:cs typeface="Arial"/>
              </a:rPr>
              <a:t>„Odpad“ při čištění těžkých kovů (</a:t>
            </a:r>
            <a:r>
              <a:rPr lang="cs-CZ" sz="2000" b="0" dirty="0" err="1" smtClean="0">
                <a:latin typeface="Arial"/>
                <a:cs typeface="Arial"/>
              </a:rPr>
              <a:t>Pb</a:t>
            </a:r>
            <a:r>
              <a:rPr lang="cs-CZ" sz="2000" b="0" dirty="0" smtClean="0">
                <a:latin typeface="Arial"/>
                <a:cs typeface="Arial"/>
              </a:rPr>
              <a:t>, </a:t>
            </a:r>
            <a:r>
              <a:rPr lang="cs-CZ" sz="2000" b="0" dirty="0" err="1" smtClean="0">
                <a:latin typeface="Arial"/>
                <a:cs typeface="Arial"/>
              </a:rPr>
              <a:t>Cu</a:t>
            </a:r>
            <a:r>
              <a:rPr lang="cs-CZ" sz="2000" b="0" dirty="0" smtClean="0">
                <a:latin typeface="Arial"/>
                <a:cs typeface="Arial"/>
              </a:rPr>
              <a:t>, </a:t>
            </a:r>
            <a:r>
              <a:rPr lang="cs-CZ" sz="2000" b="0" dirty="0" err="1" smtClean="0">
                <a:latin typeface="Arial"/>
                <a:cs typeface="Arial"/>
              </a:rPr>
              <a:t>Ag</a:t>
            </a:r>
            <a:r>
              <a:rPr lang="cs-CZ" sz="2000" b="0" dirty="0" smtClean="0">
                <a:latin typeface="Arial"/>
                <a:cs typeface="Arial"/>
              </a:rPr>
              <a:t>).</a:t>
            </a:r>
            <a:endParaRPr lang="cs-CZ" sz="2000" b="0" dirty="0">
              <a:latin typeface="Arial"/>
              <a:cs typeface="Arial"/>
            </a:endParaRPr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2409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984" y="2996952"/>
            <a:ext cx="2160000" cy="16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523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8224" y="2996726"/>
            <a:ext cx="2160000" cy="16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523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472" y="4473296"/>
            <a:ext cx="2160000" cy="16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 smtClean="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 smtClean="0">
                <a:solidFill>
                  <a:prstClr val="black"/>
                </a:solidFill>
                <a:latin typeface="Arial"/>
                <a:cs typeface="Arial"/>
              </a:rPr>
              <a:t>Fosfor</a:t>
            </a:r>
            <a:endParaRPr lang="en-US" sz="2600" dirty="0" smtClean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9523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312" y="1340888"/>
            <a:ext cx="1440000" cy="1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2"/>
          <p:cNvSpPr txBox="1"/>
          <p:nvPr/>
        </p:nvSpPr>
        <p:spPr>
          <a:xfrm>
            <a:off x="288000" y="900000"/>
            <a:ext cx="8532472" cy="4924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 smtClean="0">
                <a:latin typeface="Arial"/>
                <a:cs typeface="Arial"/>
              </a:rPr>
              <a:t>Alotropické modifikace</a:t>
            </a:r>
            <a:br>
              <a:rPr lang="cs-CZ" sz="2000" b="0" dirty="0" smtClean="0">
                <a:latin typeface="Arial"/>
                <a:cs typeface="Arial"/>
              </a:rPr>
            </a:br>
            <a:r>
              <a:rPr lang="cs-CZ" sz="2000" b="0" dirty="0" smtClean="0">
                <a:latin typeface="Arial"/>
                <a:cs typeface="Arial"/>
              </a:rPr>
              <a:t>Bílý P</a:t>
            </a:r>
            <a:r>
              <a:rPr lang="cs-CZ" sz="2000" b="0" baseline="-25000" dirty="0" smtClean="0">
                <a:latin typeface="Arial"/>
                <a:cs typeface="Arial"/>
              </a:rPr>
              <a:t>4</a:t>
            </a:r>
            <a:r>
              <a:rPr lang="cs-CZ" sz="2000" b="0" dirty="0">
                <a:latin typeface="Arial"/>
                <a:cs typeface="Arial"/>
              </a:rPr>
              <a:t/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Extrémně pnutá molekula (vazebný úhel 60</a:t>
            </a:r>
            <a:r>
              <a:rPr lang="cs-CZ" sz="2000" b="0" dirty="0">
                <a:latin typeface="Arial"/>
                <a:cs typeface="Arial"/>
                <a:sym typeface="Symbol"/>
              </a:rPr>
              <a:t></a:t>
            </a:r>
            <a:r>
              <a:rPr lang="cs-CZ" sz="2000" b="0" dirty="0" smtClean="0">
                <a:latin typeface="Arial"/>
                <a:cs typeface="Arial"/>
                <a:sym typeface="Symbol"/>
              </a:rPr>
              <a:t>),</a:t>
            </a:r>
            <a:r>
              <a:rPr lang="cs-CZ" sz="2000" b="0" dirty="0">
                <a:latin typeface="Arial"/>
                <a:cs typeface="Arial"/>
                <a:sym typeface="Symbol"/>
              </a:rPr>
              <a:t/>
            </a:r>
            <a:br>
              <a:rPr lang="cs-CZ" sz="2000" b="0" dirty="0">
                <a:latin typeface="Arial"/>
                <a:cs typeface="Arial"/>
                <a:sym typeface="Symbol"/>
              </a:rPr>
            </a:br>
            <a:r>
              <a:rPr lang="cs-CZ" sz="2000" b="0" dirty="0" smtClean="0">
                <a:latin typeface="Arial"/>
                <a:cs typeface="Arial"/>
              </a:rPr>
              <a:t>b.t. 44 </a:t>
            </a:r>
            <a:r>
              <a:rPr lang="cs-CZ" sz="2000" b="0" dirty="0" smtClean="0">
                <a:latin typeface="Arial"/>
                <a:cs typeface="Arial"/>
                <a:sym typeface="Symbol"/>
              </a:rPr>
              <a:t>C, </a:t>
            </a:r>
            <a:r>
              <a:rPr lang="cs-CZ" sz="2000" b="0" dirty="0" err="1" smtClean="0">
                <a:latin typeface="Arial"/>
                <a:cs typeface="Arial"/>
              </a:rPr>
              <a:t>b.v</a:t>
            </a:r>
            <a:r>
              <a:rPr lang="cs-CZ" sz="2000" b="0" dirty="0" smtClean="0">
                <a:latin typeface="Arial"/>
                <a:cs typeface="Arial"/>
              </a:rPr>
              <a:t>. 281 </a:t>
            </a:r>
            <a:r>
              <a:rPr lang="cs-CZ" sz="2000" b="0" dirty="0">
                <a:latin typeface="Arial"/>
                <a:cs typeface="Arial"/>
                <a:sym typeface="Symbol"/>
              </a:rPr>
              <a:t></a:t>
            </a:r>
            <a:r>
              <a:rPr lang="cs-CZ" sz="2000" b="0" dirty="0" smtClean="0">
                <a:latin typeface="Arial"/>
                <a:cs typeface="Arial"/>
                <a:sym typeface="Symbol"/>
              </a:rPr>
              <a:t>C.</a:t>
            </a:r>
            <a:br>
              <a:rPr lang="cs-CZ" sz="2000" b="0" dirty="0" smtClean="0">
                <a:latin typeface="Arial"/>
                <a:cs typeface="Arial"/>
                <a:sym typeface="Symbol"/>
              </a:rPr>
            </a:br>
            <a:r>
              <a:rPr lang="cs-CZ" sz="2000" b="0" dirty="0" smtClean="0">
                <a:latin typeface="Arial"/>
                <a:cs typeface="Arial"/>
                <a:sym typeface="Symbol"/>
              </a:rPr>
              <a:t/>
            </a:r>
            <a:br>
              <a:rPr lang="cs-CZ" sz="2000" b="0" dirty="0" smtClean="0">
                <a:latin typeface="Arial"/>
                <a:cs typeface="Arial"/>
                <a:sym typeface="Symbol"/>
              </a:rPr>
            </a:br>
            <a:r>
              <a:rPr lang="cs-CZ" sz="2000" b="0" dirty="0" smtClean="0">
                <a:latin typeface="Arial"/>
                <a:cs typeface="Arial"/>
              </a:rPr>
              <a:t>Červený + fialový</a:t>
            </a:r>
            <a:br>
              <a:rPr lang="cs-CZ" sz="2000" b="0" dirty="0" smtClean="0">
                <a:latin typeface="Arial"/>
                <a:cs typeface="Arial"/>
              </a:rPr>
            </a:br>
            <a:r>
              <a:rPr lang="cs-CZ" sz="2000" b="0" dirty="0" smtClean="0">
                <a:latin typeface="Arial"/>
                <a:cs typeface="Arial"/>
              </a:rPr>
              <a:t>Vrstvy s paralelními tubulárními vlákny; rozdílná provázanost vláken a orientace vrstev.</a:t>
            </a:r>
            <a:br>
              <a:rPr lang="cs-CZ" sz="2000" b="0" dirty="0" smtClean="0">
                <a:latin typeface="Arial"/>
                <a:cs typeface="Arial"/>
              </a:rPr>
            </a:br>
            <a:r>
              <a:rPr lang="cs-CZ" sz="2000" b="0" dirty="0" smtClean="0">
                <a:latin typeface="Arial"/>
                <a:cs typeface="Arial"/>
              </a:rPr>
              <a:t/>
            </a:r>
            <a:br>
              <a:rPr lang="cs-CZ" sz="2000" b="0" dirty="0" smtClean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/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 smtClean="0">
                <a:latin typeface="Arial"/>
                <a:cs typeface="Arial"/>
              </a:rPr>
              <a:t/>
            </a:r>
            <a:br>
              <a:rPr lang="cs-CZ" sz="2000" b="0" dirty="0" smtClean="0">
                <a:latin typeface="Arial"/>
                <a:cs typeface="Arial"/>
              </a:rPr>
            </a:br>
            <a:r>
              <a:rPr lang="cs-CZ" sz="2000" b="0" dirty="0" smtClean="0">
                <a:latin typeface="Arial"/>
                <a:cs typeface="Arial"/>
              </a:rPr>
              <a:t/>
            </a:r>
            <a:br>
              <a:rPr lang="cs-CZ" sz="2000" b="0" dirty="0" smtClean="0">
                <a:latin typeface="Arial"/>
                <a:cs typeface="Arial"/>
              </a:rPr>
            </a:br>
            <a:r>
              <a:rPr lang="cs-CZ" sz="2000" b="0" dirty="0" smtClean="0">
                <a:latin typeface="Arial"/>
                <a:cs typeface="Arial"/>
              </a:rPr>
              <a:t>Černý</a:t>
            </a:r>
            <a:br>
              <a:rPr lang="cs-CZ" sz="2000" b="0" dirty="0" smtClean="0">
                <a:latin typeface="Arial"/>
                <a:cs typeface="Arial"/>
              </a:rPr>
            </a:br>
            <a:r>
              <a:rPr lang="cs-CZ" sz="2000" b="0" dirty="0" smtClean="0">
                <a:latin typeface="Arial"/>
                <a:cs typeface="Arial"/>
              </a:rPr>
              <a:t>Prolámané vrstvy šestiúhelníků se slabou interakcí </a:t>
            </a:r>
            <a:br>
              <a:rPr lang="cs-CZ" sz="2000" b="0" dirty="0" smtClean="0">
                <a:latin typeface="Arial"/>
                <a:cs typeface="Arial"/>
              </a:rPr>
            </a:br>
            <a:r>
              <a:rPr lang="cs-CZ" sz="2000" b="0" dirty="0" smtClean="0">
                <a:latin typeface="Arial"/>
                <a:cs typeface="Arial"/>
              </a:rPr>
              <a:t>mezi vrstvami, možná distorze až na 3D kubickou </a:t>
            </a:r>
            <a:br>
              <a:rPr lang="cs-CZ" sz="2000" b="0" dirty="0" smtClean="0">
                <a:latin typeface="Arial"/>
                <a:cs typeface="Arial"/>
              </a:rPr>
            </a:br>
            <a:r>
              <a:rPr lang="cs-CZ" sz="2000" b="0" dirty="0" smtClean="0">
                <a:latin typeface="Arial"/>
                <a:cs typeface="Arial"/>
              </a:rPr>
              <a:t>formu.</a:t>
            </a:r>
            <a:endParaRPr lang="cs-CZ" sz="2000" b="0" dirty="0">
              <a:latin typeface="Arial"/>
              <a:cs typeface="Arial"/>
            </a:endParaRPr>
          </a:p>
        </p:txBody>
      </p:sp>
      <p:sp>
        <p:nvSpPr>
          <p:cNvPr id="13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0540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12700" cap="flat" cmpd="sng" algn="ctr">
          <a:solidFill>
            <a:srgbClr val="666699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25200" rIns="91440" bIns="2520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12700" cap="flat" cmpd="sng" algn="ctr">
          <a:solidFill>
            <a:srgbClr val="666699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25200" rIns="91440" bIns="2520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10606</TotalTime>
  <Words>762</Words>
  <Application>Microsoft Office PowerPoint</Application>
  <PresentationFormat>Předvádění na obrazovce (4:3)</PresentationFormat>
  <Paragraphs>276</Paragraphs>
  <Slides>32</Slides>
  <Notes>32</Notes>
  <HiddenSlides>0</HiddenSlides>
  <MMClips>0</MMClips>
  <ScaleCrop>false</ScaleCrop>
  <HeadingPairs>
    <vt:vector size="8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32</vt:i4>
      </vt:variant>
    </vt:vector>
  </HeadingPairs>
  <TitlesOfParts>
    <vt:vector size="38" baseType="lpstr">
      <vt:lpstr>Arial</vt:lpstr>
      <vt:lpstr>Symbol</vt:lpstr>
      <vt:lpstr>Times New Roman</vt:lpstr>
      <vt:lpstr>Wingdings</vt:lpstr>
      <vt:lpstr>Default Design</vt:lpstr>
      <vt:lpstr>CS ChemDraw Drawing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Anorganika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Vodíkové spektrum</dc:title>
  <dc:creator>Vez</dc:creator>
  <cp:lastModifiedBy>Vojta</cp:lastModifiedBy>
  <cp:revision>929</cp:revision>
  <dcterms:created xsi:type="dcterms:W3CDTF">2004-05-01T17:45:26Z</dcterms:created>
  <dcterms:modified xsi:type="dcterms:W3CDTF">2023-02-07T09:41:41Z</dcterms:modified>
</cp:coreProperties>
</file>